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handoutMasterIdLst>
    <p:handoutMasterId r:id="rId31"/>
  </p:handoutMasterIdLst>
  <p:sldIdLst>
    <p:sldId id="256" r:id="rId2"/>
    <p:sldId id="257" r:id="rId3"/>
    <p:sldId id="261" r:id="rId4"/>
    <p:sldId id="263" r:id="rId5"/>
    <p:sldId id="264" r:id="rId6"/>
    <p:sldId id="265" r:id="rId7"/>
    <p:sldId id="266" r:id="rId8"/>
    <p:sldId id="268" r:id="rId9"/>
    <p:sldId id="269" r:id="rId10"/>
    <p:sldId id="280" r:id="rId11"/>
    <p:sldId id="258" r:id="rId12"/>
    <p:sldId id="259" r:id="rId13"/>
    <p:sldId id="260" r:id="rId14"/>
    <p:sldId id="284" r:id="rId15"/>
    <p:sldId id="285" r:id="rId16"/>
    <p:sldId id="286" r:id="rId17"/>
    <p:sldId id="278" r:id="rId18"/>
    <p:sldId id="279" r:id="rId19"/>
    <p:sldId id="273" r:id="rId20"/>
    <p:sldId id="274" r:id="rId21"/>
    <p:sldId id="275" r:id="rId22"/>
    <p:sldId id="276" r:id="rId23"/>
    <p:sldId id="277" r:id="rId24"/>
    <p:sldId id="267" r:id="rId25"/>
    <p:sldId id="270" r:id="rId26"/>
    <p:sldId id="281" r:id="rId27"/>
    <p:sldId id="282" r:id="rId28"/>
    <p:sldId id="283" r:id="rId29"/>
    <p:sldId id="271" r:id="rId3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80"/>
    <a:srgbClr val="003300"/>
    <a:srgbClr val="FFFF00"/>
    <a:srgbClr val="000000"/>
    <a:srgbClr val="1C1C1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CEAD1F-8B84-40B7-B32C-215D3372C272}" v="1317" dt="2021-01-11T05:12:44.7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560" y="45"/>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3A88F6AE-041A-48A4-AC92-D8A66D41B356}"/>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Arial" charset="0"/>
              </a:defRPr>
            </a:lvl1pPr>
          </a:lstStyle>
          <a:p>
            <a:pPr>
              <a:defRPr/>
            </a:pPr>
            <a:endParaRPr lang="en-US" altLang="en-US"/>
          </a:p>
        </p:txBody>
      </p:sp>
      <p:sp>
        <p:nvSpPr>
          <p:cNvPr id="55299" name="Rectangle 3">
            <a:extLst>
              <a:ext uri="{FF2B5EF4-FFF2-40B4-BE49-F238E27FC236}">
                <a16:creationId xmlns:a16="http://schemas.microsoft.com/office/drawing/2014/main" id="{444E1F85-AE00-4BA4-A5B9-F70ECD72B97A}"/>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US" altLang="en-US"/>
          </a:p>
        </p:txBody>
      </p:sp>
      <p:sp>
        <p:nvSpPr>
          <p:cNvPr id="55300" name="Rectangle 4">
            <a:extLst>
              <a:ext uri="{FF2B5EF4-FFF2-40B4-BE49-F238E27FC236}">
                <a16:creationId xmlns:a16="http://schemas.microsoft.com/office/drawing/2014/main" id="{813CFA42-F8AF-43EF-88F0-E063B3E7207F}"/>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Arial" charset="0"/>
              </a:defRPr>
            </a:lvl1pPr>
          </a:lstStyle>
          <a:p>
            <a:pPr>
              <a:defRPr/>
            </a:pPr>
            <a:endParaRPr lang="en-US" altLang="en-US"/>
          </a:p>
        </p:txBody>
      </p:sp>
      <p:sp>
        <p:nvSpPr>
          <p:cNvPr id="55301" name="Rectangle 5">
            <a:extLst>
              <a:ext uri="{FF2B5EF4-FFF2-40B4-BE49-F238E27FC236}">
                <a16:creationId xmlns:a16="http://schemas.microsoft.com/office/drawing/2014/main" id="{7166E08D-C4A0-42ED-A048-F07E9A9821B5}"/>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78C4670A-5405-4CBF-B888-DC056806DEEC}"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B433497A-3004-4631-8955-8629A8D0EC4A}"/>
              </a:ext>
            </a:extLst>
          </p:cNvPr>
          <p:cNvGrpSpPr>
            <a:grpSpLocks/>
          </p:cNvGrpSpPr>
          <p:nvPr/>
        </p:nvGrpSpPr>
        <p:grpSpPr bwMode="auto">
          <a:xfrm>
            <a:off x="0" y="927100"/>
            <a:ext cx="8991600" cy="4495800"/>
            <a:chOff x="0" y="584"/>
            <a:chExt cx="5664" cy="2832"/>
          </a:xfrm>
        </p:grpSpPr>
        <p:sp>
          <p:nvSpPr>
            <p:cNvPr id="5" name="AutoShape 3">
              <a:extLst>
                <a:ext uri="{FF2B5EF4-FFF2-40B4-BE49-F238E27FC236}">
                  <a16:creationId xmlns:a16="http://schemas.microsoft.com/office/drawing/2014/main" id="{FF200D53-AA60-49E4-ACE3-EA274910EC58}"/>
                </a:ext>
              </a:extLst>
            </p:cNvPr>
            <p:cNvSpPr>
              <a:spLocks noChangeArrowheads="1"/>
            </p:cNvSpPr>
            <p:nvPr userDrawn="1"/>
          </p:nvSpPr>
          <p:spPr bwMode="auto">
            <a:xfrm>
              <a:off x="432" y="1304"/>
              <a:ext cx="4656" cy="2112"/>
            </a:xfrm>
            <a:prstGeom prst="roundRect">
              <a:avLst>
                <a:gd name="adj" fmla="val 16667"/>
              </a:avLst>
            </a:prstGeom>
            <a:noFill/>
            <a:ln w="50800">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
          <p:nvSpPr>
            <p:cNvPr id="6" name="Rectangle 4">
              <a:extLst>
                <a:ext uri="{FF2B5EF4-FFF2-40B4-BE49-F238E27FC236}">
                  <a16:creationId xmlns:a16="http://schemas.microsoft.com/office/drawing/2014/main" id="{1BB4A4CF-0019-4375-AF42-F3E048F478FF}"/>
                </a:ext>
              </a:extLst>
            </p:cNvPr>
            <p:cNvSpPr>
              <a:spLocks noChangeArrowheads="1"/>
            </p:cNvSpPr>
            <p:nvPr userDrawn="1"/>
          </p:nvSpPr>
          <p:spPr bwMode="blackWhite">
            <a:xfrm>
              <a:off x="144" y="584"/>
              <a:ext cx="4512" cy="624"/>
            </a:xfrm>
            <a:prstGeom prst="rect">
              <a:avLst/>
            </a:prstGeom>
            <a:solidFill>
              <a:schemeClr val="bg1"/>
            </a:solidFill>
            <a:ln w="571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
          <p:nvSpPr>
            <p:cNvPr id="7" name="AutoShape 5">
              <a:extLst>
                <a:ext uri="{FF2B5EF4-FFF2-40B4-BE49-F238E27FC236}">
                  <a16:creationId xmlns:a16="http://schemas.microsoft.com/office/drawing/2014/main" id="{2CC8BC6D-05F4-4BE8-A4BC-B9396D12DC07}"/>
                </a:ext>
              </a:extLst>
            </p:cNvPr>
            <p:cNvSpPr>
              <a:spLocks noChangeArrowheads="1"/>
            </p:cNvSpPr>
            <p:nvPr userDrawn="1"/>
          </p:nvSpPr>
          <p:spPr bwMode="blackWhite">
            <a:xfrm>
              <a:off x="0" y="872"/>
              <a:ext cx="5664" cy="1152"/>
            </a:xfrm>
            <a:custGeom>
              <a:avLst/>
              <a:gdLst>
                <a:gd name="T0" fmla="*/ 0 w 4917"/>
                <a:gd name="T1" fmla="*/ 0 h 1000"/>
                <a:gd name="T2" fmla="*/ 44039 w 4917"/>
                <a:gd name="T3" fmla="*/ 0 h 1000"/>
                <a:gd name="T4" fmla="*/ 49036 w 4917"/>
                <a:gd name="T5" fmla="*/ 1015 h 1000"/>
                <a:gd name="T6" fmla="*/ 44049 w 4917"/>
                <a:gd name="T7" fmla="*/ 2029 h 1000"/>
                <a:gd name="T8" fmla="*/ 0 w 4917"/>
                <a:gd name="T9" fmla="*/ 2029 h 1000"/>
                <a:gd name="T10" fmla="*/ 0 60000 65536"/>
                <a:gd name="T11" fmla="*/ 0 60000 65536"/>
                <a:gd name="T12" fmla="*/ 0 60000 65536"/>
                <a:gd name="T13" fmla="*/ 0 60000 65536"/>
                <a:gd name="T14" fmla="*/ 0 60000 65536"/>
                <a:gd name="T15" fmla="*/ 0 w 4917"/>
                <a:gd name="T16" fmla="*/ 0 h 1000"/>
                <a:gd name="T17" fmla="*/ 2459 w 4917"/>
                <a:gd name="T18" fmla="*/ 1000 h 1000"/>
              </a:gdLst>
              <a:ahLst/>
              <a:cxnLst>
                <a:cxn ang="T10">
                  <a:pos x="T0" y="T1"/>
                </a:cxn>
                <a:cxn ang="T11">
                  <a:pos x="T2" y="T3"/>
                </a:cxn>
                <a:cxn ang="T12">
                  <a:pos x="T4" y="T5"/>
                </a:cxn>
                <a:cxn ang="T13">
                  <a:pos x="T6" y="T7"/>
                </a:cxn>
                <a:cxn ang="T14">
                  <a:pos x="T8" y="T9"/>
                </a:cxn>
              </a:cxnLst>
              <a:rect l="T15" t="T16" r="T17" b="T18"/>
              <a:pathLst>
                <a:path w="4917" h="1000">
                  <a:moveTo>
                    <a:pt x="0" y="0"/>
                  </a:moveTo>
                  <a:lnTo>
                    <a:pt x="4416" y="0"/>
                  </a:lnTo>
                  <a:cubicBezTo>
                    <a:pt x="4693" y="0"/>
                    <a:pt x="4917" y="223"/>
                    <a:pt x="4917" y="500"/>
                  </a:cubicBezTo>
                  <a:cubicBezTo>
                    <a:pt x="4917" y="776"/>
                    <a:pt x="4693" y="999"/>
                    <a:pt x="4417" y="1000"/>
                  </a:cubicBezTo>
                  <a:lnTo>
                    <a:pt x="0" y="1000"/>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8" name="Line 6">
              <a:extLst>
                <a:ext uri="{FF2B5EF4-FFF2-40B4-BE49-F238E27FC236}">
                  <a16:creationId xmlns:a16="http://schemas.microsoft.com/office/drawing/2014/main" id="{F579C462-B1F1-4080-9A8E-E19FB950E98C}"/>
                </a:ext>
              </a:extLst>
            </p:cNvPr>
            <p:cNvSpPr>
              <a:spLocks noChangeShapeType="1"/>
            </p:cNvSpPr>
            <p:nvPr userDrawn="1"/>
          </p:nvSpPr>
          <p:spPr bwMode="auto">
            <a:xfrm>
              <a:off x="0" y="1928"/>
              <a:ext cx="5232" cy="0"/>
            </a:xfrm>
            <a:prstGeom prst="line">
              <a:avLst/>
            </a:prstGeom>
            <a:noFill/>
            <a:ln w="508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3799" name="Rectangle 7"/>
          <p:cNvSpPr>
            <a:spLocks noGrp="1" noChangeArrowheads="1"/>
          </p:cNvSpPr>
          <p:nvPr>
            <p:ph type="ctrTitle"/>
          </p:nvPr>
        </p:nvSpPr>
        <p:spPr>
          <a:xfrm>
            <a:off x="228600" y="1427163"/>
            <a:ext cx="8077200" cy="1609725"/>
          </a:xfrm>
        </p:spPr>
        <p:txBody>
          <a:bodyPr/>
          <a:lstStyle>
            <a:lvl1pPr>
              <a:defRPr sz="4600"/>
            </a:lvl1pPr>
          </a:lstStyle>
          <a:p>
            <a:pPr lvl="0"/>
            <a:r>
              <a:rPr lang="en-US" altLang="en-US" noProof="0"/>
              <a:t>Click to edit Master title style</a:t>
            </a:r>
          </a:p>
        </p:txBody>
      </p:sp>
      <p:sp>
        <p:nvSpPr>
          <p:cNvPr id="33800" name="Rectangle 8"/>
          <p:cNvSpPr>
            <a:spLocks noGrp="1" noChangeArrowheads="1"/>
          </p:cNvSpPr>
          <p:nvPr>
            <p:ph type="subTitle" idx="1"/>
          </p:nvPr>
        </p:nvSpPr>
        <p:spPr>
          <a:xfrm>
            <a:off x="1066800" y="3441700"/>
            <a:ext cx="6629400" cy="1676400"/>
          </a:xfrm>
        </p:spPr>
        <p:txBody>
          <a:bodyPr/>
          <a:lstStyle>
            <a:lvl1pPr marL="0" indent="0">
              <a:buFont typeface="Wingdings" pitchFamily="2" charset="2"/>
              <a:buNone/>
              <a:defRPr/>
            </a:lvl1pPr>
          </a:lstStyle>
          <a:p>
            <a:pPr lvl="0"/>
            <a:r>
              <a:rPr lang="en-US" altLang="en-US" noProof="0"/>
              <a:t>Click to edit Master subtitle style</a:t>
            </a:r>
          </a:p>
        </p:txBody>
      </p:sp>
      <p:sp>
        <p:nvSpPr>
          <p:cNvPr id="9" name="Rectangle 9">
            <a:extLst>
              <a:ext uri="{FF2B5EF4-FFF2-40B4-BE49-F238E27FC236}">
                <a16:creationId xmlns:a16="http://schemas.microsoft.com/office/drawing/2014/main" id="{7EB49418-CF72-4405-A92C-2442D2A955D3}"/>
              </a:ext>
            </a:extLst>
          </p:cNvPr>
          <p:cNvSpPr>
            <a:spLocks noGrp="1" noChangeArrowheads="1"/>
          </p:cNvSpPr>
          <p:nvPr>
            <p:ph type="dt" sz="half" idx="10"/>
          </p:nvPr>
        </p:nvSpPr>
        <p:spPr>
          <a:xfrm>
            <a:off x="457200" y="6248400"/>
            <a:ext cx="2133600" cy="471488"/>
          </a:xfrm>
        </p:spPr>
        <p:txBody>
          <a:bodyPr/>
          <a:lstStyle>
            <a:lvl1pPr>
              <a:defRPr/>
            </a:lvl1pPr>
          </a:lstStyle>
          <a:p>
            <a:pPr>
              <a:defRPr/>
            </a:pPr>
            <a:endParaRPr lang="en-US" altLang="en-US"/>
          </a:p>
        </p:txBody>
      </p:sp>
      <p:sp>
        <p:nvSpPr>
          <p:cNvPr id="10" name="Rectangle 10">
            <a:extLst>
              <a:ext uri="{FF2B5EF4-FFF2-40B4-BE49-F238E27FC236}">
                <a16:creationId xmlns:a16="http://schemas.microsoft.com/office/drawing/2014/main" id="{55867067-A15C-4C79-9DF5-5D0C9F3F30A6}"/>
              </a:ext>
            </a:extLst>
          </p:cNvPr>
          <p:cNvSpPr>
            <a:spLocks noGrp="1" noChangeArrowheads="1"/>
          </p:cNvSpPr>
          <p:nvPr>
            <p:ph type="ftr" sz="quarter" idx="11"/>
          </p:nvPr>
        </p:nvSpPr>
        <p:spPr>
          <a:xfrm>
            <a:off x="3124200" y="6253163"/>
            <a:ext cx="2895600" cy="457200"/>
          </a:xfrm>
        </p:spPr>
        <p:txBody>
          <a:bodyPr/>
          <a:lstStyle>
            <a:lvl1pPr>
              <a:defRPr/>
            </a:lvl1pPr>
          </a:lstStyle>
          <a:p>
            <a:pPr>
              <a:defRPr/>
            </a:pPr>
            <a:endParaRPr lang="en-US" altLang="en-US"/>
          </a:p>
        </p:txBody>
      </p:sp>
      <p:sp>
        <p:nvSpPr>
          <p:cNvPr id="11" name="Rectangle 11">
            <a:extLst>
              <a:ext uri="{FF2B5EF4-FFF2-40B4-BE49-F238E27FC236}">
                <a16:creationId xmlns:a16="http://schemas.microsoft.com/office/drawing/2014/main" id="{C97426BC-633D-4628-A81A-282D62A4B80C}"/>
              </a:ext>
            </a:extLst>
          </p:cNvPr>
          <p:cNvSpPr>
            <a:spLocks noGrp="1" noChangeArrowheads="1"/>
          </p:cNvSpPr>
          <p:nvPr>
            <p:ph type="sldNum" sz="quarter" idx="12"/>
          </p:nvPr>
        </p:nvSpPr>
        <p:spPr>
          <a:xfrm>
            <a:off x="6553200" y="6248400"/>
            <a:ext cx="2133600" cy="471488"/>
          </a:xfrm>
        </p:spPr>
        <p:txBody>
          <a:bodyPr/>
          <a:lstStyle>
            <a:lvl1pPr>
              <a:defRPr/>
            </a:lvl1pPr>
          </a:lstStyle>
          <a:p>
            <a:fld id="{3C881054-A294-4E0F-96BF-9877E3FFEBBF}" type="slidenum">
              <a:rPr lang="en-US" altLang="en-US"/>
              <a:pPr/>
              <a:t>‹#›</a:t>
            </a:fld>
            <a:endParaRPr lang="en-US" altLang="en-US"/>
          </a:p>
        </p:txBody>
      </p:sp>
    </p:spTree>
    <p:extLst>
      <p:ext uri="{BB962C8B-B14F-4D97-AF65-F5344CB8AC3E}">
        <p14:creationId xmlns:p14="http://schemas.microsoft.com/office/powerpoint/2010/main" val="1374757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a:extLst>
              <a:ext uri="{FF2B5EF4-FFF2-40B4-BE49-F238E27FC236}">
                <a16:creationId xmlns:a16="http://schemas.microsoft.com/office/drawing/2014/main" id="{7DF76D09-9735-44F9-B09C-47745E27DD6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9">
            <a:extLst>
              <a:ext uri="{FF2B5EF4-FFF2-40B4-BE49-F238E27FC236}">
                <a16:creationId xmlns:a16="http://schemas.microsoft.com/office/drawing/2014/main" id="{CDE49313-4BE8-4DDC-AEA2-D3040F05C40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0">
            <a:extLst>
              <a:ext uri="{FF2B5EF4-FFF2-40B4-BE49-F238E27FC236}">
                <a16:creationId xmlns:a16="http://schemas.microsoft.com/office/drawing/2014/main" id="{CA667EE4-0776-4E96-8995-B9436CEF5B1F}"/>
              </a:ext>
            </a:extLst>
          </p:cNvPr>
          <p:cNvSpPr>
            <a:spLocks noGrp="1" noChangeArrowheads="1"/>
          </p:cNvSpPr>
          <p:nvPr>
            <p:ph type="sldNum" sz="quarter" idx="12"/>
          </p:nvPr>
        </p:nvSpPr>
        <p:spPr>
          <a:ln/>
        </p:spPr>
        <p:txBody>
          <a:bodyPr/>
          <a:lstStyle>
            <a:lvl1pPr>
              <a:defRPr/>
            </a:lvl1pPr>
          </a:lstStyle>
          <a:p>
            <a:fld id="{3F5294FF-7574-4672-B4E3-55613972F1A8}" type="slidenum">
              <a:rPr lang="en-US" altLang="en-US"/>
              <a:pPr/>
              <a:t>‹#›</a:t>
            </a:fld>
            <a:endParaRPr lang="en-US" altLang="en-US"/>
          </a:p>
        </p:txBody>
      </p:sp>
    </p:spTree>
    <p:extLst>
      <p:ext uri="{BB962C8B-B14F-4D97-AF65-F5344CB8AC3E}">
        <p14:creationId xmlns:p14="http://schemas.microsoft.com/office/powerpoint/2010/main" val="4055428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0013" y="228600"/>
            <a:ext cx="2084387" cy="5791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95263" y="228600"/>
            <a:ext cx="6102350" cy="5791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a:extLst>
              <a:ext uri="{FF2B5EF4-FFF2-40B4-BE49-F238E27FC236}">
                <a16:creationId xmlns:a16="http://schemas.microsoft.com/office/drawing/2014/main" id="{518A8F33-9EAA-455D-98E8-30C3B2946FA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9">
            <a:extLst>
              <a:ext uri="{FF2B5EF4-FFF2-40B4-BE49-F238E27FC236}">
                <a16:creationId xmlns:a16="http://schemas.microsoft.com/office/drawing/2014/main" id="{D4426921-3FE5-4FF9-9830-3FA271BBC896}"/>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0">
            <a:extLst>
              <a:ext uri="{FF2B5EF4-FFF2-40B4-BE49-F238E27FC236}">
                <a16:creationId xmlns:a16="http://schemas.microsoft.com/office/drawing/2014/main" id="{2E7BEFF4-36CE-44E8-8BDA-5759C3A2FEDA}"/>
              </a:ext>
            </a:extLst>
          </p:cNvPr>
          <p:cNvSpPr>
            <a:spLocks noGrp="1" noChangeArrowheads="1"/>
          </p:cNvSpPr>
          <p:nvPr>
            <p:ph type="sldNum" sz="quarter" idx="12"/>
          </p:nvPr>
        </p:nvSpPr>
        <p:spPr>
          <a:ln/>
        </p:spPr>
        <p:txBody>
          <a:bodyPr/>
          <a:lstStyle>
            <a:lvl1pPr>
              <a:defRPr/>
            </a:lvl1pPr>
          </a:lstStyle>
          <a:p>
            <a:fld id="{A2AF17C8-4DDD-49D6-806B-0C22633E4687}" type="slidenum">
              <a:rPr lang="en-US" altLang="en-US"/>
              <a:pPr/>
              <a:t>‹#›</a:t>
            </a:fld>
            <a:endParaRPr lang="en-US" altLang="en-US"/>
          </a:p>
        </p:txBody>
      </p:sp>
    </p:spTree>
    <p:extLst>
      <p:ext uri="{BB962C8B-B14F-4D97-AF65-F5344CB8AC3E}">
        <p14:creationId xmlns:p14="http://schemas.microsoft.com/office/powerpoint/2010/main" val="30445825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95263" y="228600"/>
            <a:ext cx="8015287" cy="914400"/>
          </a:xfrm>
        </p:spPr>
        <p:txBody>
          <a:bodyPr/>
          <a:lstStyle/>
          <a:p>
            <a:r>
              <a:rPr lang="en-US"/>
              <a:t>Click to edit Master title style</a:t>
            </a:r>
          </a:p>
        </p:txBody>
      </p:sp>
      <p:sp>
        <p:nvSpPr>
          <p:cNvPr id="3" name="Text Placeholder 2"/>
          <p:cNvSpPr>
            <a:spLocks noGrp="1"/>
          </p:cNvSpPr>
          <p:nvPr>
            <p:ph type="body" sz="half" idx="1"/>
          </p:nvPr>
        </p:nvSpPr>
        <p:spPr>
          <a:xfrm>
            <a:off x="609600" y="1600200"/>
            <a:ext cx="3886200"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3886200" cy="2133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886200"/>
            <a:ext cx="3886200" cy="2133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8">
            <a:extLst>
              <a:ext uri="{FF2B5EF4-FFF2-40B4-BE49-F238E27FC236}">
                <a16:creationId xmlns:a16="http://schemas.microsoft.com/office/drawing/2014/main" id="{707E9C44-482F-45DE-93D7-16650573878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7" name="Rectangle 9">
            <a:extLst>
              <a:ext uri="{FF2B5EF4-FFF2-40B4-BE49-F238E27FC236}">
                <a16:creationId xmlns:a16="http://schemas.microsoft.com/office/drawing/2014/main" id="{FA7E1831-D39B-4AE2-9892-F6601D9158C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8" name="Rectangle 10">
            <a:extLst>
              <a:ext uri="{FF2B5EF4-FFF2-40B4-BE49-F238E27FC236}">
                <a16:creationId xmlns:a16="http://schemas.microsoft.com/office/drawing/2014/main" id="{023CFB0D-6F63-4525-A429-EAB613C63AB2}"/>
              </a:ext>
            </a:extLst>
          </p:cNvPr>
          <p:cNvSpPr>
            <a:spLocks noGrp="1" noChangeArrowheads="1"/>
          </p:cNvSpPr>
          <p:nvPr>
            <p:ph type="sldNum" sz="quarter" idx="12"/>
          </p:nvPr>
        </p:nvSpPr>
        <p:spPr>
          <a:ln/>
        </p:spPr>
        <p:txBody>
          <a:bodyPr/>
          <a:lstStyle>
            <a:lvl1pPr>
              <a:defRPr/>
            </a:lvl1pPr>
          </a:lstStyle>
          <a:p>
            <a:fld id="{9BEE8AFB-DA38-4447-A774-E8A1E0E91AA1}" type="slidenum">
              <a:rPr lang="en-US" altLang="en-US"/>
              <a:pPr/>
              <a:t>‹#›</a:t>
            </a:fld>
            <a:endParaRPr lang="en-US" altLang="en-US"/>
          </a:p>
        </p:txBody>
      </p:sp>
    </p:spTree>
    <p:extLst>
      <p:ext uri="{BB962C8B-B14F-4D97-AF65-F5344CB8AC3E}">
        <p14:creationId xmlns:p14="http://schemas.microsoft.com/office/powerpoint/2010/main" val="2323058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a:extLst>
              <a:ext uri="{FF2B5EF4-FFF2-40B4-BE49-F238E27FC236}">
                <a16:creationId xmlns:a16="http://schemas.microsoft.com/office/drawing/2014/main" id="{AAFA3669-5A7E-41CD-A3C9-0C742439610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9">
            <a:extLst>
              <a:ext uri="{FF2B5EF4-FFF2-40B4-BE49-F238E27FC236}">
                <a16:creationId xmlns:a16="http://schemas.microsoft.com/office/drawing/2014/main" id="{FEB39820-9DE0-4322-86EC-7B46370F14D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0">
            <a:extLst>
              <a:ext uri="{FF2B5EF4-FFF2-40B4-BE49-F238E27FC236}">
                <a16:creationId xmlns:a16="http://schemas.microsoft.com/office/drawing/2014/main" id="{616D1E1E-8D1F-4581-A591-05867E4E5FA0}"/>
              </a:ext>
            </a:extLst>
          </p:cNvPr>
          <p:cNvSpPr>
            <a:spLocks noGrp="1" noChangeArrowheads="1"/>
          </p:cNvSpPr>
          <p:nvPr>
            <p:ph type="sldNum" sz="quarter" idx="12"/>
          </p:nvPr>
        </p:nvSpPr>
        <p:spPr>
          <a:ln/>
        </p:spPr>
        <p:txBody>
          <a:bodyPr/>
          <a:lstStyle>
            <a:lvl1pPr>
              <a:defRPr/>
            </a:lvl1pPr>
          </a:lstStyle>
          <a:p>
            <a:fld id="{758A496F-A61F-43C3-BDE6-7BBA775FE8CF}" type="slidenum">
              <a:rPr lang="en-US" altLang="en-US"/>
              <a:pPr/>
              <a:t>‹#›</a:t>
            </a:fld>
            <a:endParaRPr lang="en-US" altLang="en-US"/>
          </a:p>
        </p:txBody>
      </p:sp>
    </p:spTree>
    <p:extLst>
      <p:ext uri="{BB962C8B-B14F-4D97-AF65-F5344CB8AC3E}">
        <p14:creationId xmlns:p14="http://schemas.microsoft.com/office/powerpoint/2010/main" val="2263413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8">
            <a:extLst>
              <a:ext uri="{FF2B5EF4-FFF2-40B4-BE49-F238E27FC236}">
                <a16:creationId xmlns:a16="http://schemas.microsoft.com/office/drawing/2014/main" id="{7198D03A-C168-4521-A36D-F802BBEC18B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9">
            <a:extLst>
              <a:ext uri="{FF2B5EF4-FFF2-40B4-BE49-F238E27FC236}">
                <a16:creationId xmlns:a16="http://schemas.microsoft.com/office/drawing/2014/main" id="{C9FFDEB1-28A1-406D-9C57-D6EE5ED529B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0">
            <a:extLst>
              <a:ext uri="{FF2B5EF4-FFF2-40B4-BE49-F238E27FC236}">
                <a16:creationId xmlns:a16="http://schemas.microsoft.com/office/drawing/2014/main" id="{7068BB4C-F39F-40D6-AA83-0C513E884A77}"/>
              </a:ext>
            </a:extLst>
          </p:cNvPr>
          <p:cNvSpPr>
            <a:spLocks noGrp="1" noChangeArrowheads="1"/>
          </p:cNvSpPr>
          <p:nvPr>
            <p:ph type="sldNum" sz="quarter" idx="12"/>
          </p:nvPr>
        </p:nvSpPr>
        <p:spPr>
          <a:ln/>
        </p:spPr>
        <p:txBody>
          <a:bodyPr/>
          <a:lstStyle>
            <a:lvl1pPr>
              <a:defRPr/>
            </a:lvl1pPr>
          </a:lstStyle>
          <a:p>
            <a:fld id="{29DAC395-5E82-48D5-A0F6-29ACBC0323C0}" type="slidenum">
              <a:rPr lang="en-US" altLang="en-US"/>
              <a:pPr/>
              <a:t>‹#›</a:t>
            </a:fld>
            <a:endParaRPr lang="en-US" altLang="en-US"/>
          </a:p>
        </p:txBody>
      </p:sp>
    </p:spTree>
    <p:extLst>
      <p:ext uri="{BB962C8B-B14F-4D97-AF65-F5344CB8AC3E}">
        <p14:creationId xmlns:p14="http://schemas.microsoft.com/office/powerpoint/2010/main" val="236157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a:extLst>
              <a:ext uri="{FF2B5EF4-FFF2-40B4-BE49-F238E27FC236}">
                <a16:creationId xmlns:a16="http://schemas.microsoft.com/office/drawing/2014/main" id="{E6AD9D5C-772A-4FC1-84E2-7E3E3526A9D7}"/>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9">
            <a:extLst>
              <a:ext uri="{FF2B5EF4-FFF2-40B4-BE49-F238E27FC236}">
                <a16:creationId xmlns:a16="http://schemas.microsoft.com/office/drawing/2014/main" id="{AF1B7736-764B-4053-B9BE-B476397C0DC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0">
            <a:extLst>
              <a:ext uri="{FF2B5EF4-FFF2-40B4-BE49-F238E27FC236}">
                <a16:creationId xmlns:a16="http://schemas.microsoft.com/office/drawing/2014/main" id="{3B0CF13E-6C37-4E2A-A4DA-694474478992}"/>
              </a:ext>
            </a:extLst>
          </p:cNvPr>
          <p:cNvSpPr>
            <a:spLocks noGrp="1" noChangeArrowheads="1"/>
          </p:cNvSpPr>
          <p:nvPr>
            <p:ph type="sldNum" sz="quarter" idx="12"/>
          </p:nvPr>
        </p:nvSpPr>
        <p:spPr>
          <a:ln/>
        </p:spPr>
        <p:txBody>
          <a:bodyPr/>
          <a:lstStyle>
            <a:lvl1pPr>
              <a:defRPr/>
            </a:lvl1pPr>
          </a:lstStyle>
          <a:p>
            <a:fld id="{F8F8A1FA-C2BD-4AD9-8ED3-C935A7109CBA}" type="slidenum">
              <a:rPr lang="en-US" altLang="en-US"/>
              <a:pPr/>
              <a:t>‹#›</a:t>
            </a:fld>
            <a:endParaRPr lang="en-US" altLang="en-US"/>
          </a:p>
        </p:txBody>
      </p:sp>
    </p:spTree>
    <p:extLst>
      <p:ext uri="{BB962C8B-B14F-4D97-AF65-F5344CB8AC3E}">
        <p14:creationId xmlns:p14="http://schemas.microsoft.com/office/powerpoint/2010/main" val="2960946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8">
            <a:extLst>
              <a:ext uri="{FF2B5EF4-FFF2-40B4-BE49-F238E27FC236}">
                <a16:creationId xmlns:a16="http://schemas.microsoft.com/office/drawing/2014/main" id="{104492AA-7F5B-40E0-AF85-8363F0D2428E}"/>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9">
            <a:extLst>
              <a:ext uri="{FF2B5EF4-FFF2-40B4-BE49-F238E27FC236}">
                <a16:creationId xmlns:a16="http://schemas.microsoft.com/office/drawing/2014/main" id="{6A5FE7C1-A510-4772-A275-897CBB48247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10">
            <a:extLst>
              <a:ext uri="{FF2B5EF4-FFF2-40B4-BE49-F238E27FC236}">
                <a16:creationId xmlns:a16="http://schemas.microsoft.com/office/drawing/2014/main" id="{5A50F6CC-439C-45C2-B232-1B1C0BC14142}"/>
              </a:ext>
            </a:extLst>
          </p:cNvPr>
          <p:cNvSpPr>
            <a:spLocks noGrp="1" noChangeArrowheads="1"/>
          </p:cNvSpPr>
          <p:nvPr>
            <p:ph type="sldNum" sz="quarter" idx="12"/>
          </p:nvPr>
        </p:nvSpPr>
        <p:spPr>
          <a:ln/>
        </p:spPr>
        <p:txBody>
          <a:bodyPr/>
          <a:lstStyle>
            <a:lvl1pPr>
              <a:defRPr/>
            </a:lvl1pPr>
          </a:lstStyle>
          <a:p>
            <a:fld id="{55387EFE-295C-49C6-A18F-52F3734DB3E0}" type="slidenum">
              <a:rPr lang="en-US" altLang="en-US"/>
              <a:pPr/>
              <a:t>‹#›</a:t>
            </a:fld>
            <a:endParaRPr lang="en-US" altLang="en-US"/>
          </a:p>
        </p:txBody>
      </p:sp>
    </p:spTree>
    <p:extLst>
      <p:ext uri="{BB962C8B-B14F-4D97-AF65-F5344CB8AC3E}">
        <p14:creationId xmlns:p14="http://schemas.microsoft.com/office/powerpoint/2010/main" val="2399222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8">
            <a:extLst>
              <a:ext uri="{FF2B5EF4-FFF2-40B4-BE49-F238E27FC236}">
                <a16:creationId xmlns:a16="http://schemas.microsoft.com/office/drawing/2014/main" id="{4153E819-A318-4C0F-9DE1-6E8038AFBD1A}"/>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9">
            <a:extLst>
              <a:ext uri="{FF2B5EF4-FFF2-40B4-BE49-F238E27FC236}">
                <a16:creationId xmlns:a16="http://schemas.microsoft.com/office/drawing/2014/main" id="{4C0A68D7-5330-422C-854C-CA85A05E9776}"/>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10">
            <a:extLst>
              <a:ext uri="{FF2B5EF4-FFF2-40B4-BE49-F238E27FC236}">
                <a16:creationId xmlns:a16="http://schemas.microsoft.com/office/drawing/2014/main" id="{FFD40601-0375-4D92-B70B-FECE3B983942}"/>
              </a:ext>
            </a:extLst>
          </p:cNvPr>
          <p:cNvSpPr>
            <a:spLocks noGrp="1" noChangeArrowheads="1"/>
          </p:cNvSpPr>
          <p:nvPr>
            <p:ph type="sldNum" sz="quarter" idx="12"/>
          </p:nvPr>
        </p:nvSpPr>
        <p:spPr>
          <a:ln/>
        </p:spPr>
        <p:txBody>
          <a:bodyPr/>
          <a:lstStyle>
            <a:lvl1pPr>
              <a:defRPr/>
            </a:lvl1pPr>
          </a:lstStyle>
          <a:p>
            <a:fld id="{4AA8C67B-0E7E-49C6-ADEB-26C0C5DE8969}" type="slidenum">
              <a:rPr lang="en-US" altLang="en-US"/>
              <a:pPr/>
              <a:t>‹#›</a:t>
            </a:fld>
            <a:endParaRPr lang="en-US" altLang="en-US"/>
          </a:p>
        </p:txBody>
      </p:sp>
    </p:spTree>
    <p:extLst>
      <p:ext uri="{BB962C8B-B14F-4D97-AF65-F5344CB8AC3E}">
        <p14:creationId xmlns:p14="http://schemas.microsoft.com/office/powerpoint/2010/main" val="3547711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a:extLst>
              <a:ext uri="{FF2B5EF4-FFF2-40B4-BE49-F238E27FC236}">
                <a16:creationId xmlns:a16="http://schemas.microsoft.com/office/drawing/2014/main" id="{92CC685A-6967-4017-BC67-D26F79013AA7}"/>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9">
            <a:extLst>
              <a:ext uri="{FF2B5EF4-FFF2-40B4-BE49-F238E27FC236}">
                <a16:creationId xmlns:a16="http://schemas.microsoft.com/office/drawing/2014/main" id="{FB2F3AB2-8100-4308-842B-23D53FA8C97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10">
            <a:extLst>
              <a:ext uri="{FF2B5EF4-FFF2-40B4-BE49-F238E27FC236}">
                <a16:creationId xmlns:a16="http://schemas.microsoft.com/office/drawing/2014/main" id="{85113C26-DD90-42E7-97A8-B63519A99BBE}"/>
              </a:ext>
            </a:extLst>
          </p:cNvPr>
          <p:cNvSpPr>
            <a:spLocks noGrp="1" noChangeArrowheads="1"/>
          </p:cNvSpPr>
          <p:nvPr>
            <p:ph type="sldNum" sz="quarter" idx="12"/>
          </p:nvPr>
        </p:nvSpPr>
        <p:spPr>
          <a:ln/>
        </p:spPr>
        <p:txBody>
          <a:bodyPr/>
          <a:lstStyle>
            <a:lvl1pPr>
              <a:defRPr/>
            </a:lvl1pPr>
          </a:lstStyle>
          <a:p>
            <a:fld id="{4B4B0362-C243-4565-A1C4-783FC00B992C}" type="slidenum">
              <a:rPr lang="en-US" altLang="en-US"/>
              <a:pPr/>
              <a:t>‹#›</a:t>
            </a:fld>
            <a:endParaRPr lang="en-US" altLang="en-US"/>
          </a:p>
        </p:txBody>
      </p:sp>
    </p:spTree>
    <p:extLst>
      <p:ext uri="{BB962C8B-B14F-4D97-AF65-F5344CB8AC3E}">
        <p14:creationId xmlns:p14="http://schemas.microsoft.com/office/powerpoint/2010/main" val="1247887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a:extLst>
              <a:ext uri="{FF2B5EF4-FFF2-40B4-BE49-F238E27FC236}">
                <a16:creationId xmlns:a16="http://schemas.microsoft.com/office/drawing/2014/main" id="{92B3195C-01E2-4340-94CC-0177EF5C5114}"/>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9">
            <a:extLst>
              <a:ext uri="{FF2B5EF4-FFF2-40B4-BE49-F238E27FC236}">
                <a16:creationId xmlns:a16="http://schemas.microsoft.com/office/drawing/2014/main" id="{2923A941-9E79-41A3-88F5-ABD69F10B2FF}"/>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0">
            <a:extLst>
              <a:ext uri="{FF2B5EF4-FFF2-40B4-BE49-F238E27FC236}">
                <a16:creationId xmlns:a16="http://schemas.microsoft.com/office/drawing/2014/main" id="{66BBBEB4-ACA2-4490-8A5B-28B8E9BF7EA3}"/>
              </a:ext>
            </a:extLst>
          </p:cNvPr>
          <p:cNvSpPr>
            <a:spLocks noGrp="1" noChangeArrowheads="1"/>
          </p:cNvSpPr>
          <p:nvPr>
            <p:ph type="sldNum" sz="quarter" idx="12"/>
          </p:nvPr>
        </p:nvSpPr>
        <p:spPr>
          <a:ln/>
        </p:spPr>
        <p:txBody>
          <a:bodyPr/>
          <a:lstStyle>
            <a:lvl1pPr>
              <a:defRPr/>
            </a:lvl1pPr>
          </a:lstStyle>
          <a:p>
            <a:fld id="{7E77DE20-9D9C-431C-9CD2-4586D8A077B5}" type="slidenum">
              <a:rPr lang="en-US" altLang="en-US"/>
              <a:pPr/>
              <a:t>‹#›</a:t>
            </a:fld>
            <a:endParaRPr lang="en-US" altLang="en-US"/>
          </a:p>
        </p:txBody>
      </p:sp>
    </p:spTree>
    <p:extLst>
      <p:ext uri="{BB962C8B-B14F-4D97-AF65-F5344CB8AC3E}">
        <p14:creationId xmlns:p14="http://schemas.microsoft.com/office/powerpoint/2010/main" val="2636702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a:extLst>
              <a:ext uri="{FF2B5EF4-FFF2-40B4-BE49-F238E27FC236}">
                <a16:creationId xmlns:a16="http://schemas.microsoft.com/office/drawing/2014/main" id="{7333C522-E61B-45D4-811F-E6CED88F642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9">
            <a:extLst>
              <a:ext uri="{FF2B5EF4-FFF2-40B4-BE49-F238E27FC236}">
                <a16:creationId xmlns:a16="http://schemas.microsoft.com/office/drawing/2014/main" id="{EE2645EE-5751-433B-883A-FD5E77E30B0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0">
            <a:extLst>
              <a:ext uri="{FF2B5EF4-FFF2-40B4-BE49-F238E27FC236}">
                <a16:creationId xmlns:a16="http://schemas.microsoft.com/office/drawing/2014/main" id="{9FE19A9C-62A0-497F-B5F0-7E8FFEF74579}"/>
              </a:ext>
            </a:extLst>
          </p:cNvPr>
          <p:cNvSpPr>
            <a:spLocks noGrp="1" noChangeArrowheads="1"/>
          </p:cNvSpPr>
          <p:nvPr>
            <p:ph type="sldNum" sz="quarter" idx="12"/>
          </p:nvPr>
        </p:nvSpPr>
        <p:spPr>
          <a:ln/>
        </p:spPr>
        <p:txBody>
          <a:bodyPr/>
          <a:lstStyle>
            <a:lvl1pPr>
              <a:defRPr/>
            </a:lvl1pPr>
          </a:lstStyle>
          <a:p>
            <a:fld id="{236A5C90-BBF0-4E06-B6EA-FAA8A9A2E348}" type="slidenum">
              <a:rPr lang="en-US" altLang="en-US"/>
              <a:pPr/>
              <a:t>‹#›</a:t>
            </a:fld>
            <a:endParaRPr lang="en-US" altLang="en-US"/>
          </a:p>
        </p:txBody>
      </p:sp>
    </p:spTree>
    <p:extLst>
      <p:ext uri="{BB962C8B-B14F-4D97-AF65-F5344CB8AC3E}">
        <p14:creationId xmlns:p14="http://schemas.microsoft.com/office/powerpoint/2010/main" val="823420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8D7DA1CD-F2EF-4764-A6E6-F5FEDDC40C81}"/>
              </a:ext>
            </a:extLst>
          </p:cNvPr>
          <p:cNvGrpSpPr>
            <a:grpSpLocks/>
          </p:cNvGrpSpPr>
          <p:nvPr/>
        </p:nvGrpSpPr>
        <p:grpSpPr bwMode="auto">
          <a:xfrm>
            <a:off x="0" y="152400"/>
            <a:ext cx="8686800" cy="6096000"/>
            <a:chOff x="0" y="96"/>
            <a:chExt cx="5472" cy="3840"/>
          </a:xfrm>
        </p:grpSpPr>
        <p:sp>
          <p:nvSpPr>
            <p:cNvPr id="1032" name="AutoShape 3">
              <a:extLst>
                <a:ext uri="{FF2B5EF4-FFF2-40B4-BE49-F238E27FC236}">
                  <a16:creationId xmlns:a16="http://schemas.microsoft.com/office/drawing/2014/main" id="{A5F2C355-CC39-4174-A54D-86F6A8E38E4B}"/>
                </a:ext>
              </a:extLst>
            </p:cNvPr>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
          <p:nvSpPr>
            <p:cNvPr id="1033" name="AutoShape 4">
              <a:extLst>
                <a:ext uri="{FF2B5EF4-FFF2-40B4-BE49-F238E27FC236}">
                  <a16:creationId xmlns:a16="http://schemas.microsoft.com/office/drawing/2014/main" id="{4A0A7EA1-D36D-4C23-8168-65AB42396756}"/>
                </a:ext>
              </a:extLst>
            </p:cNvPr>
            <p:cNvSpPr>
              <a:spLocks noChangeArrowheads="1"/>
            </p:cNvSpPr>
            <p:nvPr/>
          </p:nvSpPr>
          <p:spPr bwMode="blackWhite">
            <a:xfrm>
              <a:off x="0" y="96"/>
              <a:ext cx="5376" cy="768"/>
            </a:xfrm>
            <a:custGeom>
              <a:avLst/>
              <a:gdLst>
                <a:gd name="T0" fmla="*/ 0 w 7000"/>
                <a:gd name="T1" fmla="*/ 0 h 1000"/>
                <a:gd name="T2" fmla="*/ 12155 w 7000"/>
                <a:gd name="T3" fmla="*/ 0 h 1000"/>
                <a:gd name="T4" fmla="*/ 13092 w 7000"/>
                <a:gd name="T5" fmla="*/ 134 h 1000"/>
                <a:gd name="T6" fmla="*/ 12157 w 7000"/>
                <a:gd name="T7" fmla="*/ 267 h 1000"/>
                <a:gd name="T8" fmla="*/ 0 w 7000"/>
                <a:gd name="T9" fmla="*/ 267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34" name="Line 5">
              <a:extLst>
                <a:ext uri="{FF2B5EF4-FFF2-40B4-BE49-F238E27FC236}">
                  <a16:creationId xmlns:a16="http://schemas.microsoft.com/office/drawing/2014/main" id="{39ABF935-029A-4729-9F40-8FB1A1A52933}"/>
                </a:ext>
              </a:extLst>
            </p:cNvPr>
            <p:cNvSpPr>
              <a:spLocks noChangeShapeType="1"/>
            </p:cNvSpPr>
            <p:nvPr/>
          </p:nvSpPr>
          <p:spPr bwMode="auto">
            <a:xfrm>
              <a:off x="0" y="768"/>
              <a:ext cx="5088"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7" name="Rectangle 6">
            <a:extLst>
              <a:ext uri="{FF2B5EF4-FFF2-40B4-BE49-F238E27FC236}">
                <a16:creationId xmlns:a16="http://schemas.microsoft.com/office/drawing/2014/main" id="{27657D09-1942-4230-934C-FE0FF1D191CF}"/>
              </a:ext>
            </a:extLst>
          </p:cNvPr>
          <p:cNvSpPr>
            <a:spLocks noGrp="1" noChangeArrowheads="1"/>
          </p:cNvSpPr>
          <p:nvPr>
            <p:ph type="title"/>
          </p:nvPr>
        </p:nvSpPr>
        <p:spPr bwMode="auto">
          <a:xfrm>
            <a:off x="195263" y="228600"/>
            <a:ext cx="8015287"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7">
            <a:extLst>
              <a:ext uri="{FF2B5EF4-FFF2-40B4-BE49-F238E27FC236}">
                <a16:creationId xmlns:a16="http://schemas.microsoft.com/office/drawing/2014/main" id="{209AAFBD-71C0-44B9-B100-F099D8DFB492}"/>
              </a:ext>
            </a:extLst>
          </p:cNvPr>
          <p:cNvSpPr>
            <a:spLocks noGrp="1" noChangeArrowheads="1"/>
          </p:cNvSpPr>
          <p:nvPr>
            <p:ph type="body" idx="1"/>
          </p:nvPr>
        </p:nvSpPr>
        <p:spPr bwMode="auto">
          <a:xfrm>
            <a:off x="609600" y="1600200"/>
            <a:ext cx="79248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2776" name="Rectangle 8">
            <a:extLst>
              <a:ext uri="{FF2B5EF4-FFF2-40B4-BE49-F238E27FC236}">
                <a16:creationId xmlns:a16="http://schemas.microsoft.com/office/drawing/2014/main" id="{0795564F-6043-421E-BDF0-7D7B1FB017C8}"/>
              </a:ext>
            </a:extLst>
          </p:cNvPr>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Arial" charset="0"/>
              </a:defRPr>
            </a:lvl1pPr>
          </a:lstStyle>
          <a:p>
            <a:pPr>
              <a:defRPr/>
            </a:pPr>
            <a:endParaRPr lang="en-US" altLang="en-US"/>
          </a:p>
        </p:txBody>
      </p:sp>
      <p:sp>
        <p:nvSpPr>
          <p:cNvPr id="32777" name="Rectangle 9">
            <a:extLst>
              <a:ext uri="{FF2B5EF4-FFF2-40B4-BE49-F238E27FC236}">
                <a16:creationId xmlns:a16="http://schemas.microsoft.com/office/drawing/2014/main" id="{68018067-C787-47CA-90A5-285975FC82C0}"/>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atin typeface="Arial" charset="0"/>
                <a:cs typeface="Arial" charset="0"/>
              </a:defRPr>
            </a:lvl1pPr>
          </a:lstStyle>
          <a:p>
            <a:pPr>
              <a:defRPr/>
            </a:pPr>
            <a:endParaRPr lang="en-US" altLang="en-US"/>
          </a:p>
        </p:txBody>
      </p:sp>
      <p:sp>
        <p:nvSpPr>
          <p:cNvPr id="32778" name="Rectangle 10">
            <a:extLst>
              <a:ext uri="{FF2B5EF4-FFF2-40B4-BE49-F238E27FC236}">
                <a16:creationId xmlns:a16="http://schemas.microsoft.com/office/drawing/2014/main" id="{84D27854-3526-43D9-8DF5-2C6AE50593D9}"/>
              </a:ext>
            </a:extLst>
          </p:cNvPr>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Black" panose="020B0A04020102020204" pitchFamily="34" charset="0"/>
              </a:defRPr>
            </a:lvl1pPr>
          </a:lstStyle>
          <a:p>
            <a:fld id="{457C6519-C273-419A-AB80-05AB9550521E}"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50"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Lst>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cs typeface="Arial" charset="0"/>
        </a:defRPr>
      </a:lvl2pPr>
      <a:lvl3pPr algn="l" rtl="0" eaLnBrk="0" fontAlgn="base" hangingPunct="0">
        <a:spcBef>
          <a:spcPct val="0"/>
        </a:spcBef>
        <a:spcAft>
          <a:spcPct val="0"/>
        </a:spcAft>
        <a:defRPr sz="4200">
          <a:solidFill>
            <a:schemeClr val="tx2"/>
          </a:solidFill>
          <a:latin typeface="Arial" charset="0"/>
          <a:cs typeface="Arial" charset="0"/>
        </a:defRPr>
      </a:lvl3pPr>
      <a:lvl4pPr algn="l" rtl="0" eaLnBrk="0" fontAlgn="base" hangingPunct="0">
        <a:spcBef>
          <a:spcPct val="0"/>
        </a:spcBef>
        <a:spcAft>
          <a:spcPct val="0"/>
        </a:spcAft>
        <a:defRPr sz="4200">
          <a:solidFill>
            <a:schemeClr val="tx2"/>
          </a:solidFill>
          <a:latin typeface="Arial" charset="0"/>
          <a:cs typeface="Arial" charset="0"/>
        </a:defRPr>
      </a:lvl4pPr>
      <a:lvl5pPr algn="l" rtl="0" eaLnBrk="0" fontAlgn="base" hangingPunct="0">
        <a:spcBef>
          <a:spcPct val="0"/>
        </a:spcBef>
        <a:spcAft>
          <a:spcPct val="0"/>
        </a:spcAft>
        <a:defRPr sz="4200">
          <a:solidFill>
            <a:schemeClr val="tx2"/>
          </a:solidFill>
          <a:latin typeface="Arial" charset="0"/>
          <a:cs typeface="Arial" charset="0"/>
        </a:defRPr>
      </a:lvl5pPr>
      <a:lvl6pPr marL="457200" algn="l" rtl="0" fontAlgn="base">
        <a:spcBef>
          <a:spcPct val="0"/>
        </a:spcBef>
        <a:spcAft>
          <a:spcPct val="0"/>
        </a:spcAft>
        <a:defRPr sz="4200">
          <a:solidFill>
            <a:schemeClr val="tx2"/>
          </a:solidFill>
          <a:latin typeface="Arial" charset="0"/>
          <a:cs typeface="Arial" charset="0"/>
        </a:defRPr>
      </a:lvl6pPr>
      <a:lvl7pPr marL="914400" algn="l" rtl="0" fontAlgn="base">
        <a:spcBef>
          <a:spcPct val="0"/>
        </a:spcBef>
        <a:spcAft>
          <a:spcPct val="0"/>
        </a:spcAft>
        <a:defRPr sz="4200">
          <a:solidFill>
            <a:schemeClr val="tx2"/>
          </a:solidFill>
          <a:latin typeface="Arial" charset="0"/>
          <a:cs typeface="Arial" charset="0"/>
        </a:defRPr>
      </a:lvl7pPr>
      <a:lvl8pPr marL="1371600" algn="l" rtl="0" fontAlgn="base">
        <a:spcBef>
          <a:spcPct val="0"/>
        </a:spcBef>
        <a:spcAft>
          <a:spcPct val="0"/>
        </a:spcAft>
        <a:defRPr sz="4200">
          <a:solidFill>
            <a:schemeClr val="tx2"/>
          </a:solidFill>
          <a:latin typeface="Arial" charset="0"/>
          <a:cs typeface="Arial" charset="0"/>
        </a:defRPr>
      </a:lvl8pPr>
      <a:lvl9pPr marL="1828800" algn="l" rtl="0" fontAlgn="base">
        <a:spcBef>
          <a:spcPct val="0"/>
        </a:spcBef>
        <a:spcAft>
          <a:spcPct val="0"/>
        </a:spcAft>
        <a:defRPr sz="42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anose="05000000000000000000"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anose="05000000000000000000" pitchFamily="2" charset="2"/>
        <a:buChar char="l"/>
        <a:defRPr sz="2800">
          <a:solidFill>
            <a:schemeClr val="tx1"/>
          </a:solidFill>
          <a:latin typeface="+mn-lt"/>
          <a:cs typeface="+mn-cs"/>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l"/>
        <a:defRPr sz="2400">
          <a:solidFill>
            <a:schemeClr val="tx1"/>
          </a:solidFill>
          <a:latin typeface="+mn-lt"/>
          <a:cs typeface="+mn-cs"/>
        </a:defRPr>
      </a:lvl3pPr>
      <a:lvl4pPr marL="1600200" indent="-228600" algn="l" rtl="0" eaLnBrk="0" fontAlgn="base" hangingPunct="0">
        <a:spcBef>
          <a:spcPct val="20000"/>
        </a:spcBef>
        <a:spcAft>
          <a:spcPct val="0"/>
        </a:spcAft>
        <a:buClr>
          <a:schemeClr val="hlink"/>
        </a:buClr>
        <a:buSzPct val="60000"/>
        <a:buFont typeface="Wingdings" panose="05000000000000000000" pitchFamily="2" charset="2"/>
        <a:buChar char="l"/>
        <a:defRPr sz="2000">
          <a:solidFill>
            <a:schemeClr val="tx1"/>
          </a:solidFill>
          <a:latin typeface="+mn-lt"/>
          <a:cs typeface="+mn-cs"/>
        </a:defRPr>
      </a:lvl4pPr>
      <a:lvl5pPr marL="2057400" indent="-228600" algn="l" rtl="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mn-lt"/>
          <a:cs typeface="+mn-cs"/>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cs typeface="+mn-cs"/>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cs typeface="+mn-cs"/>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cs typeface="+mn-cs"/>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image" Target="../media/image17.png"/><Relationship Id="rId1" Type="http://schemas.openxmlformats.org/officeDocument/2006/relationships/slideLayout" Target="../slideLayouts/slideLayout12.xml"/><Relationship Id="rId5" Type="http://schemas.openxmlformats.org/officeDocument/2006/relationships/image" Target="../media/image11.png"/><Relationship Id="rId4" Type="http://schemas.openxmlformats.org/officeDocument/2006/relationships/image" Target="../media/image9.wmf"/></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18.png"/><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25.png"/></Relationships>
</file>

<file path=ppt/slides/_rels/slide16.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xml"/><Relationship Id="rId5" Type="http://schemas.openxmlformats.org/officeDocument/2006/relationships/image" Target="../media/image21.png"/><Relationship Id="rId4" Type="http://schemas.openxmlformats.org/officeDocument/2006/relationships/image" Target="../media/image20.png"/></Relationships>
</file>

<file path=ppt/slides/_rels/slide17.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2.png"/></Relationships>
</file>

<file path=ppt/slides/_rels/slide18.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6.xml"/><Relationship Id="rId6" Type="http://schemas.openxmlformats.org/officeDocument/2006/relationships/image" Target="../media/image24.wmf"/><Relationship Id="rId5" Type="http://schemas.openxmlformats.org/officeDocument/2006/relationships/image" Target="../media/image23.jpeg"/><Relationship Id="rId4" Type="http://schemas.openxmlformats.org/officeDocument/2006/relationships/image" Target="../media/image22.jpeg"/></Relationships>
</file>

<file path=ppt/slides/_rels/slide21.x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40.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6.jpe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BFAE942-AA46-439C-BBC6-0F9717BA0CF0}"/>
              </a:ext>
            </a:extLst>
          </p:cNvPr>
          <p:cNvSpPr>
            <a:spLocks noGrp="1" noChangeArrowheads="1"/>
          </p:cNvSpPr>
          <p:nvPr>
            <p:ph type="ctrTitle"/>
          </p:nvPr>
        </p:nvSpPr>
        <p:spPr/>
        <p:txBody>
          <a:bodyPr/>
          <a:lstStyle/>
          <a:p>
            <a:pPr eaLnBrk="1" hangingPunct="1"/>
            <a:r>
              <a:rPr lang="en-US" altLang="en-US"/>
              <a:t>Work &amp; Energy</a:t>
            </a:r>
          </a:p>
        </p:txBody>
      </p:sp>
      <p:sp>
        <p:nvSpPr>
          <p:cNvPr id="4099" name="Rectangle 3">
            <a:extLst>
              <a:ext uri="{FF2B5EF4-FFF2-40B4-BE49-F238E27FC236}">
                <a16:creationId xmlns:a16="http://schemas.microsoft.com/office/drawing/2014/main" id="{E34D0233-81E4-4228-BB5B-274EAFB71252}"/>
              </a:ext>
            </a:extLst>
          </p:cNvPr>
          <p:cNvSpPr>
            <a:spLocks noGrp="1" noChangeArrowheads="1"/>
          </p:cNvSpPr>
          <p:nvPr>
            <p:ph type="subTitle" idx="1"/>
          </p:nvPr>
        </p:nvSpPr>
        <p:spPr/>
        <p:txBody>
          <a:bodyPr/>
          <a:lstStyle/>
          <a:p>
            <a:pPr eaLnBrk="1" hangingPunct="1"/>
            <a:r>
              <a:rPr lang="en-US" altLang="en-US"/>
              <a:t>Chapter 6 (C&amp;J)</a:t>
            </a:r>
          </a:p>
          <a:p>
            <a:pPr eaLnBrk="1" hangingPunct="1"/>
            <a:r>
              <a:rPr lang="en-US" altLang="en-US"/>
              <a:t>Chapter 10(Glencoe)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AFB50698-FE6A-4D44-9F7B-5571FD9C9D2F}"/>
              </a:ext>
            </a:extLst>
          </p:cNvPr>
          <p:cNvSpPr>
            <a:spLocks noGrp="1" noChangeArrowheads="1"/>
          </p:cNvSpPr>
          <p:nvPr>
            <p:ph type="title"/>
          </p:nvPr>
        </p:nvSpPr>
        <p:spPr/>
        <p:txBody>
          <a:bodyPr/>
          <a:lstStyle/>
          <a:p>
            <a:pPr eaLnBrk="1" hangingPunct="1"/>
            <a:r>
              <a:rPr lang="en-US" altLang="en-US"/>
              <a:t>Kinetic Energy</a:t>
            </a:r>
          </a:p>
        </p:txBody>
      </p:sp>
      <mc:AlternateContent xmlns:mc="http://schemas.openxmlformats.org/markup-compatibility/2006" xmlns:a14="http://schemas.microsoft.com/office/drawing/2010/main">
        <mc:Choice Requires="a14">
          <p:sp>
            <p:nvSpPr>
              <p:cNvPr id="59395" name="Rectangle 3">
                <a:extLst>
                  <a:ext uri="{FF2B5EF4-FFF2-40B4-BE49-F238E27FC236}">
                    <a16:creationId xmlns:a16="http://schemas.microsoft.com/office/drawing/2014/main" id="{E4F9CFDB-A78A-4599-A082-C32BABBB64F9}"/>
                  </a:ext>
                </a:extLst>
              </p:cNvPr>
              <p:cNvSpPr>
                <a:spLocks noGrp="1" noChangeArrowheads="1"/>
              </p:cNvSpPr>
              <p:nvPr>
                <p:ph type="body" idx="1"/>
              </p:nvPr>
            </p:nvSpPr>
            <p:spPr/>
            <p:txBody>
              <a:bodyPr/>
              <a:lstStyle/>
              <a:p>
                <a:pPr eaLnBrk="1" hangingPunct="1"/>
                <a:r>
                  <a:rPr lang="en-US" altLang="en-US" dirty="0"/>
                  <a:t>What is Kinetic Energy?</a:t>
                </a:r>
              </a:p>
              <a:p>
                <a:pPr lvl="1" eaLnBrk="1" hangingPunct="1"/>
                <a:r>
                  <a:rPr lang="en-US" altLang="en-US" dirty="0"/>
                  <a:t>The energy of motion.</a:t>
                </a:r>
              </a:p>
              <a:p>
                <a:pPr lvl="1" eaLnBrk="1" hangingPunct="1">
                  <a:buClr>
                    <a:schemeClr val="folHlink"/>
                  </a:buClr>
                  <a:buSzPct val="75000"/>
                  <a:buFont typeface="Wingdings" panose="05000000000000000000" pitchFamily="2" charset="2"/>
                  <a:buChar char="n"/>
                </a:pPr>
                <a14:m>
                  <m:oMath xmlns:m="http://schemas.openxmlformats.org/officeDocument/2006/math">
                    <m:r>
                      <a:rPr lang="en-US" altLang="en-US" b="1" i="1" dirty="0" smtClean="0">
                        <a:latin typeface="Cambria Math" panose="02040503050406030204" pitchFamily="18" charset="0"/>
                      </a:rPr>
                      <m:t>𝑲𝑬</m:t>
                    </m:r>
                    <m:r>
                      <a:rPr lang="en-US" altLang="en-US" b="1" i="1" dirty="0" smtClean="0">
                        <a:latin typeface="Cambria Math" panose="02040503050406030204" pitchFamily="18" charset="0"/>
                      </a:rPr>
                      <m:t>=½ </m:t>
                    </m:r>
                    <m:r>
                      <a:rPr lang="en-US" altLang="en-US" b="1" i="1" dirty="0" smtClean="0">
                        <a:latin typeface="Cambria Math" panose="02040503050406030204" pitchFamily="18" charset="0"/>
                      </a:rPr>
                      <m:t>𝒎𝒗</m:t>
                    </m:r>
                    <m:r>
                      <a:rPr lang="en-US" altLang="en-US" b="1" i="1" baseline="30000" dirty="0" smtClean="0">
                        <a:latin typeface="Cambria Math" panose="02040503050406030204" pitchFamily="18" charset="0"/>
                      </a:rPr>
                      <m:t>𝟐</m:t>
                    </m:r>
                  </m:oMath>
                </a14:m>
                <a:endParaRPr lang="en-US" altLang="en-US" b="1" dirty="0"/>
              </a:p>
              <a:p>
                <a:pPr lvl="2" eaLnBrk="1" hangingPunct="1"/>
                <a:r>
                  <a:rPr lang="en-US" altLang="en-US" dirty="0"/>
                  <a:t>If you double the mass, what happens to the kinetic energy?</a:t>
                </a:r>
              </a:p>
              <a:p>
                <a:pPr lvl="2" eaLnBrk="1" hangingPunct="1"/>
                <a:r>
                  <a:rPr lang="en-US" altLang="en-US" dirty="0"/>
                  <a:t>If you double the speed, what happens to the kinetic energy?</a:t>
                </a:r>
              </a:p>
              <a:p>
                <a:pPr lvl="2" eaLnBrk="1" hangingPunct="1"/>
                <a:r>
                  <a:rPr lang="en-US" altLang="en-US" dirty="0"/>
                  <a:t>If you triple the speed, what happens to the kinetic energy?</a:t>
                </a:r>
              </a:p>
            </p:txBody>
          </p:sp>
        </mc:Choice>
        <mc:Fallback xmlns="">
          <p:sp>
            <p:nvSpPr>
              <p:cNvPr id="59395" name="Rectangle 3">
                <a:extLst>
                  <a:ext uri="{FF2B5EF4-FFF2-40B4-BE49-F238E27FC236}">
                    <a16:creationId xmlns:a16="http://schemas.microsoft.com/office/drawing/2014/main" id="{E4F9CFDB-A78A-4599-A082-C32BABBB64F9}"/>
                  </a:ext>
                </a:extLst>
              </p:cNvPr>
              <p:cNvSpPr>
                <a:spLocks noGrp="1" noRot="1" noChangeAspect="1" noMove="1" noResize="1" noEditPoints="1" noAdjustHandles="1" noChangeArrowheads="1" noChangeShapeType="1" noTextEdit="1"/>
              </p:cNvSpPr>
              <p:nvPr>
                <p:ph type="body" idx="1"/>
              </p:nvPr>
            </p:nvSpPr>
            <p:spPr>
              <a:blipFill>
                <a:blip r:embed="rId2"/>
                <a:stretch>
                  <a:fillRect l="-1154" t="-1793"/>
                </a:stretch>
              </a:blipFill>
            </p:spPr>
            <p:txBody>
              <a:bodyPr/>
              <a:lstStyle/>
              <a:p>
                <a:r>
                  <a:rPr lang="en-US">
                    <a:noFill/>
                  </a:rPr>
                  <a:t> </a:t>
                </a:r>
              </a:p>
            </p:txBody>
          </p:sp>
        </mc:Fallback>
      </mc:AlternateContent>
      <p:sp>
        <p:nvSpPr>
          <p:cNvPr id="59396" name="Text Box 4">
            <a:extLst>
              <a:ext uri="{FF2B5EF4-FFF2-40B4-BE49-F238E27FC236}">
                <a16:creationId xmlns:a16="http://schemas.microsoft.com/office/drawing/2014/main" id="{C904D84C-7D69-4ABA-ADCC-BAA675A86C5D}"/>
              </a:ext>
            </a:extLst>
          </p:cNvPr>
          <p:cNvSpPr txBox="1">
            <a:spLocks noChangeArrowheads="1"/>
          </p:cNvSpPr>
          <p:nvPr/>
        </p:nvSpPr>
        <p:spPr bwMode="auto">
          <a:xfrm>
            <a:off x="3952875" y="3569565"/>
            <a:ext cx="172034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r>
              <a:rPr lang="en-US" altLang="en-US" sz="2400" b="1" dirty="0">
                <a:solidFill>
                  <a:srgbClr val="0070C0"/>
                </a:solidFill>
              </a:rPr>
              <a:t>It doubles.</a:t>
            </a:r>
          </a:p>
        </p:txBody>
      </p:sp>
      <p:sp>
        <p:nvSpPr>
          <p:cNvPr id="59397" name="Text Box 5">
            <a:extLst>
              <a:ext uri="{FF2B5EF4-FFF2-40B4-BE49-F238E27FC236}">
                <a16:creationId xmlns:a16="http://schemas.microsoft.com/office/drawing/2014/main" id="{90D0B934-CBB2-4690-9AC7-2A4ACD9B435F}"/>
              </a:ext>
            </a:extLst>
          </p:cNvPr>
          <p:cNvSpPr txBox="1">
            <a:spLocks noChangeArrowheads="1"/>
          </p:cNvSpPr>
          <p:nvPr/>
        </p:nvSpPr>
        <p:spPr bwMode="auto">
          <a:xfrm>
            <a:off x="3967163" y="4368078"/>
            <a:ext cx="219964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r>
              <a:rPr lang="en-US" altLang="en-US" sz="2400" b="1" dirty="0">
                <a:solidFill>
                  <a:srgbClr val="0070C0"/>
                </a:solidFill>
              </a:rPr>
              <a:t>It quadruples</a:t>
            </a:r>
            <a:r>
              <a:rPr lang="en-US" altLang="en-US" sz="2400" dirty="0"/>
              <a:t>.</a:t>
            </a:r>
          </a:p>
        </p:txBody>
      </p:sp>
      <p:sp>
        <p:nvSpPr>
          <p:cNvPr id="6" name="Text Box 5">
            <a:extLst>
              <a:ext uri="{FF2B5EF4-FFF2-40B4-BE49-F238E27FC236}">
                <a16:creationId xmlns:a16="http://schemas.microsoft.com/office/drawing/2014/main" id="{59E67105-D3C9-4B5D-AD98-D38E0E8239D4}"/>
              </a:ext>
            </a:extLst>
          </p:cNvPr>
          <p:cNvSpPr txBox="1">
            <a:spLocks noChangeArrowheads="1"/>
          </p:cNvSpPr>
          <p:nvPr/>
        </p:nvSpPr>
        <p:spPr bwMode="auto">
          <a:xfrm>
            <a:off x="3960813" y="5166590"/>
            <a:ext cx="425469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r>
              <a:rPr lang="en-US" altLang="en-US" sz="2400" b="1" dirty="0">
                <a:solidFill>
                  <a:srgbClr val="0070C0"/>
                </a:solidFill>
              </a:rPr>
              <a:t>It increases by a factor of 9!</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afterEffect">
                                  <p:stCondLst>
                                    <p:cond delay="500"/>
                                  </p:stCondLst>
                                  <p:childTnLst>
                                    <p:set>
                                      <p:cBhvr>
                                        <p:cTn id="6" dur="1" fill="hold">
                                          <p:stCondLst>
                                            <p:cond delay="0"/>
                                          </p:stCondLst>
                                        </p:cTn>
                                        <p:tgtEl>
                                          <p:spTgt spid="59395">
                                            <p:txEl>
                                              <p:pRg st="0" end="0"/>
                                            </p:txEl>
                                          </p:spTgt>
                                        </p:tgtEl>
                                        <p:attrNameLst>
                                          <p:attrName>style.visibility</p:attrName>
                                        </p:attrNameLst>
                                      </p:cBhvr>
                                      <p:to>
                                        <p:strVal val="visible"/>
                                      </p:to>
                                    </p:set>
                                    <p:animEffect transition="in" filter="checkerboard(across)">
                                      <p:cBhvr>
                                        <p:cTn id="7" dur="750"/>
                                        <p:tgtEl>
                                          <p:spTgt spid="593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9395">
                                            <p:txEl>
                                              <p:pRg st="1" end="1"/>
                                            </p:txEl>
                                          </p:spTgt>
                                        </p:tgtEl>
                                        <p:attrNameLst>
                                          <p:attrName>style.visibility</p:attrName>
                                        </p:attrNameLst>
                                      </p:cBhvr>
                                      <p:to>
                                        <p:strVal val="visible"/>
                                      </p:to>
                                    </p:set>
                                    <p:animEffect transition="in" filter="checkerboard(across)">
                                      <p:cBhvr>
                                        <p:cTn id="12" dur="500"/>
                                        <p:tgtEl>
                                          <p:spTgt spid="59395">
                                            <p:txEl>
                                              <p:pRg st="1" end="1"/>
                                            </p:txEl>
                                          </p:spTgt>
                                        </p:tgtEl>
                                      </p:cBhvr>
                                    </p:animEffect>
                                  </p:childTnLst>
                                </p:cTn>
                              </p:par>
                            </p:childTnLst>
                          </p:cTn>
                        </p:par>
                      </p:childTnLst>
                    </p:cTn>
                  </p:par>
                  <p:par>
                    <p:cTn id="13" fill="hold">
                      <p:stCondLst>
                        <p:cond delay="indefinite"/>
                      </p:stCondLst>
                      <p:childTnLst>
                        <p:par>
                          <p:cTn id="14" fill="hold" nodeType="after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9395">
                                            <p:txEl>
                                              <p:pRg st="2" end="2"/>
                                            </p:txEl>
                                          </p:spTgt>
                                        </p:tgtEl>
                                        <p:attrNameLst>
                                          <p:attrName>style.visibility</p:attrName>
                                        </p:attrNameLst>
                                      </p:cBhvr>
                                      <p:to>
                                        <p:strVal val="visible"/>
                                      </p:to>
                                    </p:set>
                                    <p:animEffect transition="in" filter="checkerboard(across)">
                                      <p:cBhvr>
                                        <p:cTn id="17" dur="500"/>
                                        <p:tgtEl>
                                          <p:spTgt spid="59395">
                                            <p:txEl>
                                              <p:pRg st="2" end="2"/>
                                            </p:txEl>
                                          </p:spTgt>
                                        </p:tgtEl>
                                      </p:cBhvr>
                                    </p:animEffect>
                                  </p:childTnLst>
                                </p:cTn>
                              </p:par>
                            </p:childTnLst>
                          </p:cTn>
                        </p:par>
                      </p:childTnLst>
                    </p:cTn>
                  </p:par>
                  <p:par>
                    <p:cTn id="18" fill="hold">
                      <p:stCondLst>
                        <p:cond delay="indefinite"/>
                      </p:stCondLst>
                      <p:childTnLst>
                        <p:par>
                          <p:cTn id="19" fill="hold" nodeType="after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59395">
                                            <p:txEl>
                                              <p:pRg st="3" end="3"/>
                                            </p:txEl>
                                          </p:spTgt>
                                        </p:tgtEl>
                                        <p:attrNameLst>
                                          <p:attrName>style.visibility</p:attrName>
                                        </p:attrNameLst>
                                      </p:cBhvr>
                                      <p:to>
                                        <p:strVal val="visible"/>
                                      </p:to>
                                    </p:set>
                                    <p:animEffect transition="in" filter="checkerboard(across)">
                                      <p:cBhvr>
                                        <p:cTn id="22" dur="500"/>
                                        <p:tgtEl>
                                          <p:spTgt spid="5939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9396"/>
                                        </p:tgtEl>
                                        <p:attrNameLst>
                                          <p:attrName>style.visibility</p:attrName>
                                        </p:attrNameLst>
                                      </p:cBhvr>
                                      <p:to>
                                        <p:strVal val="visible"/>
                                      </p:to>
                                    </p:set>
                                    <p:animEffect transition="in" filter="wipe(left)">
                                      <p:cBhvr>
                                        <p:cTn id="27" dur="1000"/>
                                        <p:tgtEl>
                                          <p:spTgt spid="59396"/>
                                        </p:tgtEl>
                                      </p:cBhvr>
                                    </p:animEffect>
                                  </p:childTnLst>
                                </p:cTn>
                              </p:par>
                            </p:childTnLst>
                          </p:cTn>
                        </p:par>
                        <p:par>
                          <p:cTn id="28" fill="hold" nodeType="afterGroup">
                            <p:stCondLst>
                              <p:cond delay="1000"/>
                            </p:stCondLst>
                            <p:childTnLst>
                              <p:par>
                                <p:cTn id="29" presetID="5" presetClass="entr" presetSubtype="10" fill="hold" grpId="0" nodeType="afterEffect">
                                  <p:stCondLst>
                                    <p:cond delay="750"/>
                                  </p:stCondLst>
                                  <p:childTnLst>
                                    <p:set>
                                      <p:cBhvr>
                                        <p:cTn id="30" dur="1" fill="hold">
                                          <p:stCondLst>
                                            <p:cond delay="0"/>
                                          </p:stCondLst>
                                        </p:cTn>
                                        <p:tgtEl>
                                          <p:spTgt spid="59395">
                                            <p:txEl>
                                              <p:pRg st="4" end="4"/>
                                            </p:txEl>
                                          </p:spTgt>
                                        </p:tgtEl>
                                        <p:attrNameLst>
                                          <p:attrName>style.visibility</p:attrName>
                                        </p:attrNameLst>
                                      </p:cBhvr>
                                      <p:to>
                                        <p:strVal val="visible"/>
                                      </p:to>
                                    </p:set>
                                    <p:animEffect transition="in" filter="checkerboard(across)">
                                      <p:cBhvr>
                                        <p:cTn id="31" dur="500"/>
                                        <p:tgtEl>
                                          <p:spTgt spid="59395">
                                            <p:txEl>
                                              <p:pRg st="4" end="4"/>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59397"/>
                                        </p:tgtEl>
                                        <p:attrNameLst>
                                          <p:attrName>style.visibility</p:attrName>
                                        </p:attrNameLst>
                                      </p:cBhvr>
                                      <p:to>
                                        <p:strVal val="visible"/>
                                      </p:to>
                                    </p:set>
                                    <p:animEffect transition="in" filter="wipe(left)">
                                      <p:cBhvr>
                                        <p:cTn id="36" dur="1000"/>
                                        <p:tgtEl>
                                          <p:spTgt spid="59397"/>
                                        </p:tgtEl>
                                      </p:cBhvr>
                                    </p:animEffect>
                                  </p:childTnLst>
                                </p:cTn>
                              </p:par>
                            </p:childTnLst>
                          </p:cTn>
                        </p:par>
                        <p:par>
                          <p:cTn id="37" fill="hold">
                            <p:stCondLst>
                              <p:cond delay="1000"/>
                            </p:stCondLst>
                            <p:childTnLst>
                              <p:par>
                                <p:cTn id="38" presetID="5" presetClass="entr" presetSubtype="10" fill="hold" grpId="0" nodeType="afterEffect">
                                  <p:stCondLst>
                                    <p:cond delay="750"/>
                                  </p:stCondLst>
                                  <p:childTnLst>
                                    <p:set>
                                      <p:cBhvr>
                                        <p:cTn id="39" dur="1" fill="hold">
                                          <p:stCondLst>
                                            <p:cond delay="0"/>
                                          </p:stCondLst>
                                        </p:cTn>
                                        <p:tgtEl>
                                          <p:spTgt spid="59395">
                                            <p:txEl>
                                              <p:pRg st="5" end="5"/>
                                            </p:txEl>
                                          </p:spTgt>
                                        </p:tgtEl>
                                        <p:attrNameLst>
                                          <p:attrName>style.visibility</p:attrName>
                                        </p:attrNameLst>
                                      </p:cBhvr>
                                      <p:to>
                                        <p:strVal val="visible"/>
                                      </p:to>
                                    </p:set>
                                    <p:animEffect transition="in" filter="checkerboard(across)">
                                      <p:cBhvr>
                                        <p:cTn id="40" dur="500"/>
                                        <p:tgtEl>
                                          <p:spTgt spid="59395">
                                            <p:txEl>
                                              <p:pRg st="5" end="5"/>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6"/>
                                        </p:tgtEl>
                                        <p:attrNameLst>
                                          <p:attrName>style.visibility</p:attrName>
                                        </p:attrNameLst>
                                      </p:cBhvr>
                                      <p:to>
                                        <p:strVal val="visible"/>
                                      </p:to>
                                    </p:set>
                                    <p:animEffect transition="in" filter="wipe(left)">
                                      <p:cBhvr>
                                        <p:cTn id="45"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uiExpand="1" build="p"/>
      <p:bldP spid="59396" grpId="0" uiExpand="1"/>
      <p:bldP spid="59397" grpId="0" uiExpand="1"/>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6B5F9952-74A8-4264-B4F3-A2B18D634242}"/>
              </a:ext>
            </a:extLst>
          </p:cNvPr>
          <p:cNvSpPr>
            <a:spLocks noGrp="1" noChangeArrowheads="1"/>
          </p:cNvSpPr>
          <p:nvPr>
            <p:ph type="title"/>
          </p:nvPr>
        </p:nvSpPr>
        <p:spPr/>
        <p:txBody>
          <a:bodyPr/>
          <a:lstStyle/>
          <a:p>
            <a:pPr eaLnBrk="1" hangingPunct="1"/>
            <a:r>
              <a:rPr lang="en-US" altLang="en-US"/>
              <a:t>Kinetic Energy &amp; Work</a:t>
            </a:r>
          </a:p>
        </p:txBody>
      </p:sp>
      <mc:AlternateContent xmlns:mc="http://schemas.openxmlformats.org/markup-compatibility/2006" xmlns:a14="http://schemas.microsoft.com/office/drawing/2010/main">
        <mc:Choice Requires="a14">
          <p:sp>
            <p:nvSpPr>
              <p:cNvPr id="34819" name="Rectangle 3">
                <a:extLst>
                  <a:ext uri="{FF2B5EF4-FFF2-40B4-BE49-F238E27FC236}">
                    <a16:creationId xmlns:a16="http://schemas.microsoft.com/office/drawing/2014/main" id="{73F28AE2-783F-490B-BF0A-5955C9D5C02C}"/>
                  </a:ext>
                </a:extLst>
              </p:cNvPr>
              <p:cNvSpPr>
                <a:spLocks noGrp="1" noChangeArrowheads="1"/>
              </p:cNvSpPr>
              <p:nvPr>
                <p:ph type="body" sz="half" idx="1"/>
              </p:nvPr>
            </p:nvSpPr>
            <p:spPr>
              <a:xfrm>
                <a:off x="609600" y="1600200"/>
                <a:ext cx="7978775" cy="4419600"/>
              </a:xfrm>
            </p:spPr>
            <p:txBody>
              <a:bodyPr/>
              <a:lstStyle/>
              <a:p>
                <a:pPr eaLnBrk="1" hangingPunct="1"/>
                <a:r>
                  <a:rPr lang="en-US" altLang="en-US" sz="2800" dirty="0"/>
                  <a:t>Newton’s 2</a:t>
                </a:r>
                <a:r>
                  <a:rPr lang="en-US" altLang="en-US" sz="2800" baseline="30000" dirty="0"/>
                  <a:t>nd</a:t>
                </a:r>
                <a:r>
                  <a:rPr lang="en-US" altLang="en-US" sz="2800" dirty="0"/>
                  <a:t> Law of Motion (</a:t>
                </a:r>
                <a14:m>
                  <m:oMath xmlns:m="http://schemas.openxmlformats.org/officeDocument/2006/math">
                    <m:r>
                      <a:rPr lang="en-US" altLang="en-US" sz="2800" b="1" i="1" dirty="0" smtClean="0">
                        <a:latin typeface="Cambria Math" panose="02040503050406030204" pitchFamily="18" charset="0"/>
                      </a:rPr>
                      <m:t>𝑭</m:t>
                    </m:r>
                    <m:r>
                      <a:rPr lang="en-US" altLang="en-US" sz="2800" b="1" i="1" baseline="-25000" dirty="0" err="1" smtClean="0">
                        <a:latin typeface="Cambria Math" panose="02040503050406030204" pitchFamily="18" charset="0"/>
                      </a:rPr>
                      <m:t>𝒏𝒆𝒕</m:t>
                    </m:r>
                    <m:r>
                      <a:rPr lang="en-US" altLang="en-US" sz="2800" i="1" dirty="0" smtClean="0">
                        <a:latin typeface="Cambria Math" panose="02040503050406030204" pitchFamily="18" charset="0"/>
                      </a:rPr>
                      <m:t>=</m:t>
                    </m:r>
                    <m:r>
                      <a:rPr lang="en-US" altLang="en-US" sz="2800" i="1" dirty="0" smtClean="0">
                        <a:latin typeface="Cambria Math" panose="02040503050406030204" pitchFamily="18" charset="0"/>
                      </a:rPr>
                      <m:t>𝑚</m:t>
                    </m:r>
                    <m:r>
                      <a:rPr lang="en-US" altLang="en-US" sz="2800" b="1" i="1" dirty="0" smtClean="0">
                        <a:latin typeface="Cambria Math" panose="02040503050406030204" pitchFamily="18" charset="0"/>
                      </a:rPr>
                      <m:t>𝒂</m:t>
                    </m:r>
                  </m:oMath>
                </a14:m>
                <a:r>
                  <a:rPr lang="en-US" altLang="en-US" sz="2800" dirty="0"/>
                  <a:t>)</a:t>
                </a:r>
              </a:p>
              <a:p>
                <a:pPr lvl="1" eaLnBrk="1" hangingPunct="1">
                  <a:buClr>
                    <a:schemeClr val="folHlink"/>
                  </a:buClr>
                  <a:buSzPct val="75000"/>
                  <a:buFont typeface="Wingdings" panose="05000000000000000000" pitchFamily="2" charset="2"/>
                  <a:buChar char="n"/>
                </a:pPr>
                <a14:m>
                  <m:oMath xmlns:m="http://schemas.openxmlformats.org/officeDocument/2006/math">
                    <m:r>
                      <a:rPr lang="en-US" altLang="en-US" sz="2600" b="1" i="1" dirty="0" smtClean="0">
                        <a:latin typeface="Cambria Math" panose="02040503050406030204" pitchFamily="18" charset="0"/>
                      </a:rPr>
                      <m:t>𝒗</m:t>
                    </m:r>
                    <m:r>
                      <a:rPr lang="en-US" altLang="en-US" sz="2600" i="1" baseline="-25000" dirty="0" smtClean="0">
                        <a:latin typeface="Cambria Math" panose="02040503050406030204" pitchFamily="18" charset="0"/>
                      </a:rPr>
                      <m:t>𝑓</m:t>
                    </m:r>
                    <m:r>
                      <a:rPr lang="en-US" altLang="en-US" sz="2600" i="1" baseline="30000" dirty="0" smtClean="0">
                        <a:latin typeface="Cambria Math" panose="02040503050406030204" pitchFamily="18" charset="0"/>
                      </a:rPr>
                      <m:t>2</m:t>
                    </m:r>
                    <m:r>
                      <a:rPr lang="en-US" altLang="en-US" sz="2600" i="1" dirty="0" smtClean="0">
                        <a:latin typeface="Cambria Math" panose="02040503050406030204" pitchFamily="18" charset="0"/>
                      </a:rPr>
                      <m:t> –</m:t>
                    </m:r>
                    <m:r>
                      <a:rPr lang="en-US" altLang="en-US" sz="2600" b="1" i="1" dirty="0" smtClean="0">
                        <a:latin typeface="Cambria Math" panose="02040503050406030204" pitchFamily="18" charset="0"/>
                      </a:rPr>
                      <m:t>𝒗</m:t>
                    </m:r>
                    <m:r>
                      <a:rPr lang="en-US" altLang="en-US" sz="2600" i="1" baseline="-25000" dirty="0" smtClean="0">
                        <a:latin typeface="Cambria Math" panose="02040503050406030204" pitchFamily="18" charset="0"/>
                      </a:rPr>
                      <m:t>𝑖</m:t>
                    </m:r>
                    <m:r>
                      <a:rPr lang="en-US" altLang="en-US" sz="2600" i="1" baseline="30000" dirty="0" smtClean="0">
                        <a:latin typeface="Cambria Math" panose="02040503050406030204" pitchFamily="18" charset="0"/>
                      </a:rPr>
                      <m:t>2</m:t>
                    </m:r>
                    <m:r>
                      <a:rPr lang="en-US" altLang="en-US" sz="2600" i="1" dirty="0" smtClean="0">
                        <a:latin typeface="Cambria Math" panose="02040503050406030204" pitchFamily="18" charset="0"/>
                      </a:rPr>
                      <m:t>=2</m:t>
                    </m:r>
                    <m:r>
                      <a:rPr lang="en-US" altLang="en-US" sz="2600" b="1" i="1" dirty="0" smtClean="0">
                        <a:latin typeface="Cambria Math" panose="02040503050406030204" pitchFamily="18" charset="0"/>
                      </a:rPr>
                      <m:t>𝒂𝒅</m:t>
                    </m:r>
                  </m:oMath>
                </a14:m>
                <a:endParaRPr lang="en-US" altLang="en-US" sz="2600" b="1" dirty="0"/>
              </a:p>
              <a:p>
                <a:pPr lvl="1" eaLnBrk="1" hangingPunct="1">
                  <a:buClr>
                    <a:schemeClr val="folHlink"/>
                  </a:buClr>
                  <a:buSzPct val="75000"/>
                  <a:buFont typeface="Wingdings" panose="05000000000000000000" pitchFamily="2" charset="2"/>
                  <a:buChar char="n"/>
                </a:pPr>
                <a:endParaRPr lang="en-US" altLang="en-US" sz="2600" b="1" dirty="0"/>
              </a:p>
              <a:p>
                <a:pPr eaLnBrk="1" hangingPunct="1">
                  <a:buClr>
                    <a:schemeClr val="folHlink"/>
                  </a:buClr>
                  <a:buSzPct val="75000"/>
                  <a:buFont typeface="Wingdings" panose="05000000000000000000" pitchFamily="2" charset="2"/>
                  <a:buChar char="n"/>
                </a:pPr>
                <a:r>
                  <a:rPr lang="en-US" altLang="en-US" sz="2800" dirty="0"/>
                  <a:t>Substituting       for </a:t>
                </a:r>
                <a:r>
                  <a:rPr lang="en-US" altLang="en-US" sz="2800" b="1" dirty="0"/>
                  <a:t>a</a:t>
                </a:r>
                <a:r>
                  <a:rPr lang="en-US" altLang="en-US" sz="2800" dirty="0"/>
                  <a:t>:</a:t>
                </a:r>
              </a:p>
              <a:p>
                <a:pPr eaLnBrk="1" hangingPunct="1">
                  <a:buClr>
                    <a:schemeClr val="folHlink"/>
                  </a:buClr>
                  <a:buSzPct val="75000"/>
                  <a:buFont typeface="Wingdings" panose="05000000000000000000" pitchFamily="2" charset="2"/>
                  <a:buChar char="n"/>
                </a:pPr>
                <a:endParaRPr lang="en-US" altLang="en-US" sz="2400" dirty="0"/>
              </a:p>
              <a:p>
                <a:pPr lvl="1" eaLnBrk="1" hangingPunct="1">
                  <a:buClr>
                    <a:schemeClr val="folHlink"/>
                  </a:buClr>
                  <a:buSzPct val="75000"/>
                  <a:buFont typeface="Wingdings" panose="05000000000000000000" pitchFamily="2" charset="2"/>
                  <a:buChar char="n"/>
                </a:pPr>
                <a14:m>
                  <m:oMath xmlns:m="http://schemas.openxmlformats.org/officeDocument/2006/math">
                    <m:r>
                      <a:rPr lang="en-US" altLang="en-US" sz="2600" b="1" i="1" dirty="0" smtClean="0">
                        <a:latin typeface="Cambria Math" panose="02040503050406030204" pitchFamily="18" charset="0"/>
                      </a:rPr>
                      <m:t>𝒗</m:t>
                    </m:r>
                    <m:r>
                      <a:rPr lang="en-US" altLang="en-US" sz="2600" i="1" baseline="-25000" dirty="0" smtClean="0">
                        <a:latin typeface="Cambria Math" panose="02040503050406030204" pitchFamily="18" charset="0"/>
                      </a:rPr>
                      <m:t>𝑓</m:t>
                    </m:r>
                    <m:r>
                      <a:rPr lang="en-US" altLang="en-US" sz="2600" i="1" baseline="30000" dirty="0" smtClean="0">
                        <a:latin typeface="Cambria Math" panose="02040503050406030204" pitchFamily="18" charset="0"/>
                      </a:rPr>
                      <m:t>2</m:t>
                    </m:r>
                    <m:r>
                      <a:rPr lang="en-US" altLang="en-US" sz="2600" i="1" dirty="0" smtClean="0">
                        <a:latin typeface="Cambria Math" panose="02040503050406030204" pitchFamily="18" charset="0"/>
                      </a:rPr>
                      <m:t> –</m:t>
                    </m:r>
                    <m:r>
                      <a:rPr lang="en-US" altLang="en-US" sz="2600" b="1" i="1" dirty="0" smtClean="0">
                        <a:latin typeface="Cambria Math" panose="02040503050406030204" pitchFamily="18" charset="0"/>
                      </a:rPr>
                      <m:t>𝒗</m:t>
                    </m:r>
                    <m:r>
                      <a:rPr lang="en-US" altLang="en-US" sz="2600" i="1" baseline="-25000" dirty="0" smtClean="0">
                        <a:latin typeface="Cambria Math" panose="02040503050406030204" pitchFamily="18" charset="0"/>
                      </a:rPr>
                      <m:t>𝑖</m:t>
                    </m:r>
                    <m:r>
                      <a:rPr lang="en-US" altLang="en-US" sz="2600" i="1" baseline="30000" dirty="0" smtClean="0">
                        <a:latin typeface="Cambria Math" panose="02040503050406030204" pitchFamily="18" charset="0"/>
                      </a:rPr>
                      <m:t>2</m:t>
                    </m:r>
                    <m:r>
                      <a:rPr lang="en-US" altLang="en-US" sz="2600" i="1" dirty="0" smtClean="0">
                        <a:latin typeface="Cambria Math" panose="02040503050406030204" pitchFamily="18" charset="0"/>
                      </a:rPr>
                      <m:t>=</m:t>
                    </m:r>
                  </m:oMath>
                </a14:m>
                <a:endParaRPr lang="en-US" altLang="en-US" sz="2600" dirty="0"/>
              </a:p>
              <a:p>
                <a:pPr lvl="1" eaLnBrk="1" hangingPunct="1">
                  <a:buClr>
                    <a:schemeClr val="folHlink"/>
                  </a:buClr>
                  <a:buSzPct val="75000"/>
                  <a:buFont typeface="Wingdings" panose="05000000000000000000" pitchFamily="2" charset="2"/>
                  <a:buChar char="n"/>
                </a:pPr>
                <a:endParaRPr lang="en-US" altLang="en-US" sz="2600" dirty="0"/>
              </a:p>
              <a:p>
                <a:pPr eaLnBrk="1" hangingPunct="1">
                  <a:buClr>
                    <a:schemeClr val="folHlink"/>
                  </a:buClr>
                  <a:buSzPct val="75000"/>
                  <a:buFont typeface="Wingdings" panose="05000000000000000000" pitchFamily="2" charset="2"/>
                  <a:buChar char="n"/>
                </a:pPr>
                <a:r>
                  <a:rPr lang="en-US" altLang="en-US" sz="2800" dirty="0"/>
                  <a:t>Multiplying both sides of the equation by ½ m</a:t>
                </a:r>
              </a:p>
              <a:p>
                <a:pPr lvl="1" eaLnBrk="1" hangingPunct="1">
                  <a:buClr>
                    <a:schemeClr val="folHlink"/>
                  </a:buClr>
                  <a:buSzPct val="75000"/>
                  <a:buFont typeface="Wingdings" panose="05000000000000000000" pitchFamily="2" charset="2"/>
                  <a:buChar char="n"/>
                </a:pPr>
                <a14:m>
                  <m:oMath xmlns:m="http://schemas.openxmlformats.org/officeDocument/2006/math">
                    <m:r>
                      <a:rPr lang="en-US" altLang="en-US" sz="2600" i="1" dirty="0" smtClean="0">
                        <a:latin typeface="Cambria Math" panose="02040503050406030204" pitchFamily="18" charset="0"/>
                      </a:rPr>
                      <m:t>½</m:t>
                    </m:r>
                    <m:r>
                      <a:rPr lang="en-US" altLang="en-US" sz="2600" i="1" dirty="0" smtClean="0">
                        <a:latin typeface="Cambria Math" panose="02040503050406030204" pitchFamily="18" charset="0"/>
                      </a:rPr>
                      <m:t>𝑚</m:t>
                    </m:r>
                    <m:r>
                      <a:rPr lang="en-US" altLang="en-US" sz="2600" b="1" i="1" dirty="0" smtClean="0">
                        <a:latin typeface="Cambria Math" panose="02040503050406030204" pitchFamily="18" charset="0"/>
                      </a:rPr>
                      <m:t>𝒗</m:t>
                    </m:r>
                    <m:r>
                      <a:rPr lang="en-US" altLang="en-US" sz="2600" i="1" baseline="-25000" dirty="0" smtClean="0">
                        <a:latin typeface="Cambria Math" panose="02040503050406030204" pitchFamily="18" charset="0"/>
                      </a:rPr>
                      <m:t>𝑓</m:t>
                    </m:r>
                    <m:r>
                      <a:rPr lang="en-US" altLang="en-US" sz="2600" i="1" baseline="30000" dirty="0" smtClean="0">
                        <a:latin typeface="Cambria Math" panose="02040503050406030204" pitchFamily="18" charset="0"/>
                      </a:rPr>
                      <m:t>2</m:t>
                    </m:r>
                    <m:r>
                      <a:rPr lang="en-US" altLang="en-US" sz="2600" i="1" dirty="0" smtClean="0">
                        <a:latin typeface="Cambria Math" panose="02040503050406030204" pitchFamily="18" charset="0"/>
                      </a:rPr>
                      <m:t> –½</m:t>
                    </m:r>
                    <m:r>
                      <a:rPr lang="en-US" altLang="en-US" sz="2600" i="1" dirty="0" smtClean="0">
                        <a:latin typeface="Cambria Math" panose="02040503050406030204" pitchFamily="18" charset="0"/>
                      </a:rPr>
                      <m:t>𝑚</m:t>
                    </m:r>
                    <m:r>
                      <a:rPr lang="en-US" altLang="en-US" sz="2600" b="1" i="1" dirty="0" smtClean="0">
                        <a:latin typeface="Cambria Math" panose="02040503050406030204" pitchFamily="18" charset="0"/>
                      </a:rPr>
                      <m:t>𝒗</m:t>
                    </m:r>
                    <m:r>
                      <a:rPr lang="en-US" altLang="en-US" sz="2600" i="1" baseline="-25000" dirty="0" smtClean="0">
                        <a:latin typeface="Cambria Math" panose="02040503050406030204" pitchFamily="18" charset="0"/>
                      </a:rPr>
                      <m:t>𝑖</m:t>
                    </m:r>
                    <m:r>
                      <a:rPr lang="en-US" altLang="en-US" sz="2600" i="1" baseline="30000" dirty="0" smtClean="0">
                        <a:latin typeface="Cambria Math" panose="02040503050406030204" pitchFamily="18" charset="0"/>
                      </a:rPr>
                      <m:t>2</m:t>
                    </m:r>
                    <m:r>
                      <a:rPr lang="en-US" altLang="en-US" sz="2600" i="1" dirty="0" smtClean="0">
                        <a:latin typeface="Cambria Math" panose="02040503050406030204" pitchFamily="18" charset="0"/>
                      </a:rPr>
                      <m:t>=</m:t>
                    </m:r>
                    <m:r>
                      <a:rPr lang="en-US" altLang="en-US" sz="2600" b="1" i="1" dirty="0" err="1" smtClean="0">
                        <a:latin typeface="Cambria Math" panose="02040503050406030204" pitchFamily="18" charset="0"/>
                      </a:rPr>
                      <m:t>𝑭</m:t>
                    </m:r>
                    <m:r>
                      <a:rPr lang="en-US" altLang="en-US" sz="2600" b="1" i="1" baseline="-25000" dirty="0" err="1" smtClean="0">
                        <a:latin typeface="Cambria Math" panose="02040503050406030204" pitchFamily="18" charset="0"/>
                      </a:rPr>
                      <m:t>𝒏𝒆𝒕</m:t>
                    </m:r>
                    <m:r>
                      <a:rPr lang="en-US" altLang="en-US" sz="2600" b="1" i="1" dirty="0" err="1" smtClean="0">
                        <a:latin typeface="Cambria Math" panose="02040503050406030204" pitchFamily="18" charset="0"/>
                      </a:rPr>
                      <m:t>𝒅</m:t>
                    </m:r>
                  </m:oMath>
                </a14:m>
                <a:endParaRPr lang="en-US" altLang="en-US" sz="2600" b="1" dirty="0"/>
              </a:p>
              <a:p>
                <a:pPr eaLnBrk="1" hangingPunct="1"/>
                <a:endParaRPr lang="en-US" altLang="en-US" sz="2800" dirty="0"/>
              </a:p>
            </p:txBody>
          </p:sp>
        </mc:Choice>
        <mc:Fallback xmlns="">
          <p:sp>
            <p:nvSpPr>
              <p:cNvPr id="34819" name="Rectangle 3">
                <a:extLst>
                  <a:ext uri="{FF2B5EF4-FFF2-40B4-BE49-F238E27FC236}">
                    <a16:creationId xmlns:a16="http://schemas.microsoft.com/office/drawing/2014/main" id="{73F28AE2-783F-490B-BF0A-5955C9D5C02C}"/>
                  </a:ext>
                </a:extLst>
              </p:cNvPr>
              <p:cNvSpPr>
                <a:spLocks noGrp="1" noRot="1" noChangeAspect="1" noMove="1" noResize="1" noEditPoints="1" noAdjustHandles="1" noChangeArrowheads="1" noChangeShapeType="1" noTextEdit="1"/>
              </p:cNvSpPr>
              <p:nvPr>
                <p:ph type="body" sz="half" idx="1"/>
              </p:nvPr>
            </p:nvSpPr>
            <p:spPr>
              <a:xfrm>
                <a:off x="609600" y="1600200"/>
                <a:ext cx="7978775" cy="4419600"/>
              </a:xfrm>
              <a:blipFill>
                <a:blip r:embed="rId2"/>
                <a:stretch>
                  <a:fillRect l="-840" t="-1517"/>
                </a:stretch>
              </a:blipFill>
            </p:spPr>
            <p:txBody>
              <a:bodyPr/>
              <a:lstStyle/>
              <a:p>
                <a:r>
                  <a:rPr lang="en-US">
                    <a:noFill/>
                  </a:rPr>
                  <a:t> </a:t>
                </a:r>
              </a:p>
            </p:txBody>
          </p:sp>
        </mc:Fallback>
      </mc:AlternateContent>
      <p:graphicFrame>
        <p:nvGraphicFramePr>
          <p:cNvPr id="34820" name="Object 4">
            <a:extLst>
              <a:ext uri="{FF2B5EF4-FFF2-40B4-BE49-F238E27FC236}">
                <a16:creationId xmlns:a16="http://schemas.microsoft.com/office/drawing/2014/main" id="{50D4FF96-9C44-4A6F-935D-C5C275B0C07B}"/>
              </a:ext>
            </a:extLst>
          </p:cNvPr>
          <p:cNvGraphicFramePr>
            <a:graphicFrameLocks noGrp="1" noChangeAspect="1"/>
          </p:cNvGraphicFramePr>
          <p:nvPr>
            <p:ph sz="quarter" idx="2"/>
          </p:nvPr>
        </p:nvGraphicFramePr>
        <p:xfrm>
          <a:off x="2979738" y="2935288"/>
          <a:ext cx="604837" cy="814387"/>
        </p:xfrm>
        <a:graphic>
          <a:graphicData uri="http://schemas.openxmlformats.org/presentationml/2006/ole">
            <mc:AlternateContent xmlns:mc="http://schemas.openxmlformats.org/markup-compatibility/2006">
              <mc:Choice xmlns:v="urn:schemas-microsoft-com:vml" Requires="v">
                <p:oleObj name="Equation" r:id="rId3" imgW="291973" imgH="393529" progId="Equation.3">
                  <p:embed/>
                </p:oleObj>
              </mc:Choice>
              <mc:Fallback>
                <p:oleObj name="Equation" r:id="rId3" imgW="291973" imgH="393529"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79738" y="2935288"/>
                        <a:ext cx="604837" cy="814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 name="Freeform: Shape 1">
            <a:extLst>
              <a:ext uri="{FF2B5EF4-FFF2-40B4-BE49-F238E27FC236}">
                <a16:creationId xmlns:a16="http://schemas.microsoft.com/office/drawing/2014/main" id="{711CF6CD-0617-4735-AF6E-7C31146F44AD}"/>
              </a:ext>
            </a:extLst>
          </p:cNvPr>
          <p:cNvSpPr/>
          <p:nvPr/>
        </p:nvSpPr>
        <p:spPr>
          <a:xfrm>
            <a:off x="3348182" y="2516909"/>
            <a:ext cx="129337" cy="512618"/>
          </a:xfrm>
          <a:custGeom>
            <a:avLst/>
            <a:gdLst>
              <a:gd name="connsiteX0" fmla="*/ 0 w 129337"/>
              <a:gd name="connsiteY0" fmla="*/ 512618 h 512618"/>
              <a:gd name="connsiteX1" fmla="*/ 129309 w 129337"/>
              <a:gd name="connsiteY1" fmla="*/ 244764 h 512618"/>
              <a:gd name="connsiteX2" fmla="*/ 9236 w 129337"/>
              <a:gd name="connsiteY2" fmla="*/ 0 h 512618"/>
            </a:gdLst>
            <a:ahLst/>
            <a:cxnLst>
              <a:cxn ang="0">
                <a:pos x="connsiteX0" y="connsiteY0"/>
              </a:cxn>
              <a:cxn ang="0">
                <a:pos x="connsiteX1" y="connsiteY1"/>
              </a:cxn>
              <a:cxn ang="0">
                <a:pos x="connsiteX2" y="connsiteY2"/>
              </a:cxn>
            </a:cxnLst>
            <a:rect l="l" t="t" r="r" b="b"/>
            <a:pathLst>
              <a:path w="129337" h="512618">
                <a:moveTo>
                  <a:pt x="0" y="512618"/>
                </a:moveTo>
                <a:cubicBezTo>
                  <a:pt x="63885" y="421409"/>
                  <a:pt x="127770" y="330200"/>
                  <a:pt x="129309" y="244764"/>
                </a:cubicBezTo>
                <a:cubicBezTo>
                  <a:pt x="130848" y="159328"/>
                  <a:pt x="70042" y="79664"/>
                  <a:pt x="9236" y="0"/>
                </a:cubicBezTo>
              </a:path>
            </a:pathLst>
          </a:custGeom>
          <a:noFill/>
          <a:ln>
            <a:tailEnd type="arrow"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0DBE5BBA-9C85-45D0-918E-776BB8FAE54A}"/>
                  </a:ext>
                </a:extLst>
              </p:cNvPr>
              <p:cNvSpPr txBox="1"/>
              <p:nvPr/>
            </p:nvSpPr>
            <p:spPr>
              <a:xfrm>
                <a:off x="2979738" y="3860800"/>
                <a:ext cx="1346459" cy="80656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2 </m:t>
                      </m:r>
                      <m:f>
                        <m:fPr>
                          <m:ctrlPr>
                            <a:rPr lang="en-US" sz="2800" b="0" i="1" smtClean="0">
                              <a:latin typeface="Cambria Math" panose="02040503050406030204" pitchFamily="18" charset="0"/>
                            </a:rPr>
                          </m:ctrlPr>
                        </m:fPr>
                        <m:num>
                          <m:sSub>
                            <m:sSubPr>
                              <m:ctrlPr>
                                <a:rPr lang="en-US" sz="2800" b="0" i="1" smtClean="0">
                                  <a:latin typeface="Cambria Math" panose="02040503050406030204" pitchFamily="18" charset="0"/>
                                </a:rPr>
                              </m:ctrlPr>
                            </m:sSubPr>
                            <m:e>
                              <m:r>
                                <a:rPr lang="en-US" sz="2800" b="0" i="1" smtClean="0">
                                  <a:latin typeface="Cambria Math" panose="02040503050406030204" pitchFamily="18" charset="0"/>
                                </a:rPr>
                                <m:t>𝐹</m:t>
                              </m:r>
                            </m:e>
                            <m:sub>
                              <m:r>
                                <a:rPr lang="en-US" sz="2800" b="0" i="1" smtClean="0">
                                  <a:latin typeface="Cambria Math" panose="02040503050406030204" pitchFamily="18" charset="0"/>
                                </a:rPr>
                                <m:t>𝑛𝑒𝑡</m:t>
                              </m:r>
                            </m:sub>
                          </m:sSub>
                        </m:num>
                        <m:den>
                          <m:r>
                            <a:rPr lang="en-US" sz="2800" b="0" i="1" smtClean="0">
                              <a:latin typeface="Cambria Math" panose="02040503050406030204" pitchFamily="18" charset="0"/>
                            </a:rPr>
                            <m:t>𝑚</m:t>
                          </m:r>
                        </m:den>
                      </m:f>
                      <m:r>
                        <a:rPr lang="en-US" sz="2800" b="0" i="1" smtClean="0">
                          <a:latin typeface="Cambria Math" panose="02040503050406030204" pitchFamily="18" charset="0"/>
                        </a:rPr>
                        <m:t>𝑑</m:t>
                      </m:r>
                    </m:oMath>
                  </m:oMathPara>
                </a14:m>
                <a:endParaRPr lang="en-US" sz="2800" dirty="0"/>
              </a:p>
            </p:txBody>
          </p:sp>
        </mc:Choice>
        <mc:Fallback xmlns="">
          <p:sp>
            <p:nvSpPr>
              <p:cNvPr id="6" name="TextBox 5">
                <a:extLst>
                  <a:ext uri="{FF2B5EF4-FFF2-40B4-BE49-F238E27FC236}">
                    <a16:creationId xmlns:a16="http://schemas.microsoft.com/office/drawing/2014/main" id="{0DBE5BBA-9C85-45D0-918E-776BB8FAE54A}"/>
                  </a:ext>
                </a:extLst>
              </p:cNvPr>
              <p:cNvSpPr txBox="1">
                <a:spLocks noRot="1" noChangeAspect="1" noMove="1" noResize="1" noEditPoints="1" noAdjustHandles="1" noChangeArrowheads="1" noChangeShapeType="1" noTextEdit="1"/>
              </p:cNvSpPr>
              <p:nvPr/>
            </p:nvSpPr>
            <p:spPr>
              <a:xfrm>
                <a:off x="2979738" y="3860800"/>
                <a:ext cx="1346459" cy="806567"/>
              </a:xfrm>
              <a:prstGeom prst="rect">
                <a:avLst/>
              </a:prstGeom>
              <a:blipFill>
                <a:blip r:embed="rId5"/>
                <a:stretch>
                  <a:fillRect/>
                </a:stretch>
              </a:blipFill>
            </p:spPr>
            <p:txBody>
              <a:bodyPr/>
              <a:lstStyle/>
              <a:p>
                <a:r>
                  <a:rPr 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checkerboard(across)">
                                      <p:cBhvr>
                                        <p:cTn id="7" dur="500"/>
                                        <p:tgtEl>
                                          <p:spTgt spid="348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4819">
                                            <p:txEl>
                                              <p:pRg st="1" end="1"/>
                                            </p:txEl>
                                          </p:spTgt>
                                        </p:tgtEl>
                                        <p:attrNameLst>
                                          <p:attrName>style.visibility</p:attrName>
                                        </p:attrNameLst>
                                      </p:cBhvr>
                                      <p:to>
                                        <p:strVal val="visible"/>
                                      </p:to>
                                    </p:set>
                                    <p:animEffect transition="in" filter="checkerboard(across)">
                                      <p:cBhvr>
                                        <p:cTn id="12" dur="500"/>
                                        <p:tgtEl>
                                          <p:spTgt spid="348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4819">
                                            <p:txEl>
                                              <p:pRg st="3" end="3"/>
                                            </p:txEl>
                                          </p:spTgt>
                                        </p:tgtEl>
                                        <p:attrNameLst>
                                          <p:attrName>style.visibility</p:attrName>
                                        </p:attrNameLst>
                                      </p:cBhvr>
                                      <p:to>
                                        <p:strVal val="visible"/>
                                      </p:to>
                                    </p:set>
                                    <p:animEffect transition="in" filter="checkerboard(across)">
                                      <p:cBhvr>
                                        <p:cTn id="17" dur="500"/>
                                        <p:tgtEl>
                                          <p:spTgt spid="34819">
                                            <p:txEl>
                                              <p:pRg st="3" end="3"/>
                                            </p:txEl>
                                          </p:spTgt>
                                        </p:tgtEl>
                                      </p:cBhvr>
                                    </p:animEffect>
                                  </p:childTnLst>
                                </p:cTn>
                              </p:par>
                              <p:par>
                                <p:cTn id="18" presetID="53" presetClass="entr" presetSubtype="0" fill="hold" nodeType="withEffect">
                                  <p:stCondLst>
                                    <p:cond delay="0"/>
                                  </p:stCondLst>
                                  <p:childTnLst>
                                    <p:set>
                                      <p:cBhvr>
                                        <p:cTn id="19" dur="1" fill="hold">
                                          <p:stCondLst>
                                            <p:cond delay="0"/>
                                          </p:stCondLst>
                                        </p:cTn>
                                        <p:tgtEl>
                                          <p:spTgt spid="34820"/>
                                        </p:tgtEl>
                                        <p:attrNameLst>
                                          <p:attrName>style.visibility</p:attrName>
                                        </p:attrNameLst>
                                      </p:cBhvr>
                                      <p:to>
                                        <p:strVal val="visible"/>
                                      </p:to>
                                    </p:set>
                                    <p:anim calcmode="lin" valueType="num">
                                      <p:cBhvr>
                                        <p:cTn id="20" dur="500" fill="hold"/>
                                        <p:tgtEl>
                                          <p:spTgt spid="34820"/>
                                        </p:tgtEl>
                                        <p:attrNameLst>
                                          <p:attrName>ppt_w</p:attrName>
                                        </p:attrNameLst>
                                      </p:cBhvr>
                                      <p:tavLst>
                                        <p:tav tm="0">
                                          <p:val>
                                            <p:fltVal val="0"/>
                                          </p:val>
                                        </p:tav>
                                        <p:tav tm="100000">
                                          <p:val>
                                            <p:strVal val="#ppt_w"/>
                                          </p:val>
                                        </p:tav>
                                      </p:tavLst>
                                    </p:anim>
                                    <p:anim calcmode="lin" valueType="num">
                                      <p:cBhvr>
                                        <p:cTn id="21" dur="500" fill="hold"/>
                                        <p:tgtEl>
                                          <p:spTgt spid="34820"/>
                                        </p:tgtEl>
                                        <p:attrNameLst>
                                          <p:attrName>ppt_h</p:attrName>
                                        </p:attrNameLst>
                                      </p:cBhvr>
                                      <p:tavLst>
                                        <p:tav tm="0">
                                          <p:val>
                                            <p:fltVal val="0"/>
                                          </p:val>
                                        </p:tav>
                                        <p:tav tm="100000">
                                          <p:val>
                                            <p:strVal val="#ppt_h"/>
                                          </p:val>
                                        </p:tav>
                                      </p:tavLst>
                                    </p:anim>
                                    <p:animEffect transition="in" filter="fade">
                                      <p:cBhvr>
                                        <p:cTn id="22" dur="500"/>
                                        <p:tgtEl>
                                          <p:spTgt spid="34820"/>
                                        </p:tgtEl>
                                      </p:cBhvr>
                                    </p:animEffect>
                                  </p:childTnLst>
                                </p:cTn>
                              </p:par>
                            </p:childTnLst>
                          </p:cTn>
                        </p:par>
                        <p:par>
                          <p:cTn id="23" fill="hold">
                            <p:stCondLst>
                              <p:cond delay="500"/>
                            </p:stCondLst>
                            <p:childTnLst>
                              <p:par>
                                <p:cTn id="24" presetID="22" presetClass="entr" presetSubtype="4" fill="hold" grpId="0" nodeType="after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wipe(down)">
                                      <p:cBhvr>
                                        <p:cTn id="26" dur="500"/>
                                        <p:tgtEl>
                                          <p:spTgt spid="2"/>
                                        </p:tgtEl>
                                      </p:cBhvr>
                                    </p:animEffect>
                                  </p:childTnLst>
                                </p:cTn>
                              </p:par>
                            </p:childTnLst>
                          </p:cTn>
                        </p:par>
                      </p:childTnLst>
                    </p:cTn>
                  </p:par>
                  <p:par>
                    <p:cTn id="27" fill="hold">
                      <p:stCondLst>
                        <p:cond delay="indefinite"/>
                      </p:stCondLst>
                      <p:childTnLst>
                        <p:par>
                          <p:cTn id="28" fill="hold">
                            <p:stCondLst>
                              <p:cond delay="0"/>
                            </p:stCondLst>
                            <p:childTnLst>
                              <p:par>
                                <p:cTn id="29" presetID="5" presetClass="entr" presetSubtype="10" fill="hold" grpId="0" nodeType="clickEffect">
                                  <p:stCondLst>
                                    <p:cond delay="0"/>
                                  </p:stCondLst>
                                  <p:childTnLst>
                                    <p:set>
                                      <p:cBhvr>
                                        <p:cTn id="30" dur="1" fill="hold">
                                          <p:stCondLst>
                                            <p:cond delay="0"/>
                                          </p:stCondLst>
                                        </p:cTn>
                                        <p:tgtEl>
                                          <p:spTgt spid="34819">
                                            <p:txEl>
                                              <p:pRg st="5" end="5"/>
                                            </p:txEl>
                                          </p:spTgt>
                                        </p:tgtEl>
                                        <p:attrNameLst>
                                          <p:attrName>style.visibility</p:attrName>
                                        </p:attrNameLst>
                                      </p:cBhvr>
                                      <p:to>
                                        <p:strVal val="visible"/>
                                      </p:to>
                                    </p:set>
                                    <p:animEffect transition="in" filter="checkerboard(across)">
                                      <p:cBhvr>
                                        <p:cTn id="31" dur="500"/>
                                        <p:tgtEl>
                                          <p:spTgt spid="34819">
                                            <p:txEl>
                                              <p:pRg st="5" end="5"/>
                                            </p:txEl>
                                          </p:spTgt>
                                        </p:tgtEl>
                                      </p:cBhvr>
                                    </p:animEffect>
                                  </p:childTnLst>
                                </p:cTn>
                              </p:par>
                            </p:childTnLst>
                          </p:cTn>
                        </p:par>
                        <p:par>
                          <p:cTn id="32" fill="hold">
                            <p:stCondLst>
                              <p:cond delay="500"/>
                            </p:stCondLst>
                            <p:childTnLst>
                              <p:par>
                                <p:cTn id="33" presetID="2" presetClass="entr" presetSubtype="2" fill="hold" grpId="0" nodeType="after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additive="base">
                                        <p:cTn id="35" dur="1000" fill="hold"/>
                                        <p:tgtEl>
                                          <p:spTgt spid="6"/>
                                        </p:tgtEl>
                                        <p:attrNameLst>
                                          <p:attrName>ppt_x</p:attrName>
                                        </p:attrNameLst>
                                      </p:cBhvr>
                                      <p:tavLst>
                                        <p:tav tm="0">
                                          <p:val>
                                            <p:strVal val="1+#ppt_w/2"/>
                                          </p:val>
                                        </p:tav>
                                        <p:tav tm="100000">
                                          <p:val>
                                            <p:strVal val="#ppt_x"/>
                                          </p:val>
                                        </p:tav>
                                      </p:tavLst>
                                    </p:anim>
                                    <p:anim calcmode="lin" valueType="num">
                                      <p:cBhvr additive="base">
                                        <p:cTn id="36" dur="1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5" presetClass="entr" presetSubtype="10" fill="hold" grpId="0" nodeType="clickEffect">
                                  <p:stCondLst>
                                    <p:cond delay="0"/>
                                  </p:stCondLst>
                                  <p:childTnLst>
                                    <p:set>
                                      <p:cBhvr>
                                        <p:cTn id="40" dur="1" fill="hold">
                                          <p:stCondLst>
                                            <p:cond delay="0"/>
                                          </p:stCondLst>
                                        </p:cTn>
                                        <p:tgtEl>
                                          <p:spTgt spid="34819">
                                            <p:txEl>
                                              <p:pRg st="7" end="7"/>
                                            </p:txEl>
                                          </p:spTgt>
                                        </p:tgtEl>
                                        <p:attrNameLst>
                                          <p:attrName>style.visibility</p:attrName>
                                        </p:attrNameLst>
                                      </p:cBhvr>
                                      <p:to>
                                        <p:strVal val="visible"/>
                                      </p:to>
                                    </p:set>
                                    <p:animEffect transition="in" filter="checkerboard(across)">
                                      <p:cBhvr>
                                        <p:cTn id="41" dur="500"/>
                                        <p:tgtEl>
                                          <p:spTgt spid="34819">
                                            <p:txEl>
                                              <p:pRg st="7" end="7"/>
                                            </p:txEl>
                                          </p:spTgt>
                                        </p:tgtEl>
                                      </p:cBhvr>
                                    </p:animEffect>
                                  </p:childTnLst>
                                </p:cTn>
                              </p:par>
                            </p:childTnLst>
                          </p:cTn>
                        </p:par>
                        <p:par>
                          <p:cTn id="42" fill="hold">
                            <p:stCondLst>
                              <p:cond delay="500"/>
                            </p:stCondLst>
                            <p:childTnLst>
                              <p:par>
                                <p:cTn id="43" presetID="5" presetClass="entr" presetSubtype="10" fill="hold" grpId="0" nodeType="afterEffect">
                                  <p:stCondLst>
                                    <p:cond delay="0"/>
                                  </p:stCondLst>
                                  <p:childTnLst>
                                    <p:set>
                                      <p:cBhvr>
                                        <p:cTn id="44" dur="1" fill="hold">
                                          <p:stCondLst>
                                            <p:cond delay="0"/>
                                          </p:stCondLst>
                                        </p:cTn>
                                        <p:tgtEl>
                                          <p:spTgt spid="34819">
                                            <p:txEl>
                                              <p:pRg st="8" end="8"/>
                                            </p:txEl>
                                          </p:spTgt>
                                        </p:tgtEl>
                                        <p:attrNameLst>
                                          <p:attrName>style.visibility</p:attrName>
                                        </p:attrNameLst>
                                      </p:cBhvr>
                                      <p:to>
                                        <p:strVal val="visible"/>
                                      </p:to>
                                    </p:set>
                                    <p:animEffect transition="in" filter="checkerboard(across)">
                                      <p:cBhvr>
                                        <p:cTn id="45" dur="500"/>
                                        <p:tgtEl>
                                          <p:spTgt spid="3481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uiExpand="1" build="p"/>
      <p:bldP spid="2" grpId="0" animBg="1"/>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BFD0ACCC-40D1-4973-84D7-3087CB699138}"/>
              </a:ext>
            </a:extLst>
          </p:cNvPr>
          <p:cNvSpPr>
            <a:spLocks noGrp="1" noChangeArrowheads="1"/>
          </p:cNvSpPr>
          <p:nvPr>
            <p:ph type="title"/>
          </p:nvPr>
        </p:nvSpPr>
        <p:spPr/>
        <p:txBody>
          <a:bodyPr/>
          <a:lstStyle/>
          <a:p>
            <a:pPr eaLnBrk="1" hangingPunct="1"/>
            <a:r>
              <a:rPr lang="en-US" altLang="en-US"/>
              <a:t>Kinetic Energy &amp; Work</a:t>
            </a:r>
          </a:p>
        </p:txBody>
      </p:sp>
      <mc:AlternateContent xmlns:mc="http://schemas.openxmlformats.org/markup-compatibility/2006" xmlns:a14="http://schemas.microsoft.com/office/drawing/2010/main">
        <mc:Choice Requires="a14">
          <p:sp>
            <p:nvSpPr>
              <p:cNvPr id="35843" name="Rectangle 3">
                <a:extLst>
                  <a:ext uri="{FF2B5EF4-FFF2-40B4-BE49-F238E27FC236}">
                    <a16:creationId xmlns:a16="http://schemas.microsoft.com/office/drawing/2014/main" id="{F9E53E10-AED7-4477-9F20-DE04D6098F6D}"/>
                  </a:ext>
                </a:extLst>
              </p:cNvPr>
              <p:cNvSpPr>
                <a:spLocks noGrp="1" noChangeArrowheads="1"/>
              </p:cNvSpPr>
              <p:nvPr>
                <p:ph type="body" idx="1"/>
              </p:nvPr>
            </p:nvSpPr>
            <p:spPr/>
            <p:txBody>
              <a:bodyPr/>
              <a:lstStyle/>
              <a:p>
                <a:pPr eaLnBrk="1" hangingPunct="1">
                  <a:lnSpc>
                    <a:spcPct val="90000"/>
                  </a:lnSpc>
                </a:pPr>
                <a:r>
                  <a:rPr lang="en-US" altLang="en-US" dirty="0"/>
                  <a:t>The left side of the mathematical relationship is equal to the change in </a:t>
                </a:r>
                <a:r>
                  <a:rPr lang="en-US" altLang="en-US" b="1" dirty="0">
                    <a:solidFill>
                      <a:schemeClr val="bg2"/>
                    </a:solidFill>
                  </a:rPr>
                  <a:t>Kinetic Energy</a:t>
                </a:r>
                <a:r>
                  <a:rPr lang="en-US" altLang="en-US" dirty="0"/>
                  <a:t> of the system.</a:t>
                </a:r>
              </a:p>
              <a:p>
                <a:pPr lvl="1" eaLnBrk="1" hangingPunct="1">
                  <a:lnSpc>
                    <a:spcPct val="90000"/>
                  </a:lnSpc>
                </a:pPr>
                <a14:m>
                  <m:oMath xmlns:m="http://schemas.openxmlformats.org/officeDocument/2006/math">
                    <m:r>
                      <a:rPr lang="en-US" altLang="en-US" i="1" dirty="0" smtClean="0">
                        <a:latin typeface="Cambria Math" panose="02040503050406030204" pitchFamily="18" charset="0"/>
                        <a:sym typeface="Symbol" panose="05050102010706020507" pitchFamily="18" charset="2"/>
                      </a:rPr>
                      <m:t></m:t>
                    </m:r>
                    <m:r>
                      <a:rPr lang="en-US" altLang="en-US" i="1" dirty="0" smtClean="0">
                        <a:latin typeface="Cambria Math" panose="02040503050406030204" pitchFamily="18" charset="0"/>
                      </a:rPr>
                      <m:t>𝐾𝐸</m:t>
                    </m:r>
                    <m:r>
                      <a:rPr lang="en-US" altLang="en-US" i="1" dirty="0" smtClean="0">
                        <a:latin typeface="Cambria Math" panose="02040503050406030204" pitchFamily="18" charset="0"/>
                      </a:rPr>
                      <m:t>=½</m:t>
                    </m:r>
                    <m:r>
                      <a:rPr lang="en-US" altLang="en-US" i="1" dirty="0" smtClean="0">
                        <a:latin typeface="Cambria Math" panose="02040503050406030204" pitchFamily="18" charset="0"/>
                      </a:rPr>
                      <m:t>𝑚</m:t>
                    </m:r>
                    <m:r>
                      <a:rPr lang="en-US" altLang="en-US" b="1" i="1" dirty="0" smtClean="0">
                        <a:latin typeface="Cambria Math" panose="02040503050406030204" pitchFamily="18" charset="0"/>
                      </a:rPr>
                      <m:t>𝒗</m:t>
                    </m:r>
                    <m:r>
                      <a:rPr lang="en-US" altLang="en-US" i="1" baseline="-25000" dirty="0" smtClean="0">
                        <a:latin typeface="Cambria Math" panose="02040503050406030204" pitchFamily="18" charset="0"/>
                      </a:rPr>
                      <m:t>𝑓</m:t>
                    </m:r>
                    <m:r>
                      <a:rPr lang="en-US" altLang="en-US" i="1" baseline="30000" dirty="0" smtClean="0">
                        <a:latin typeface="Cambria Math" panose="02040503050406030204" pitchFamily="18" charset="0"/>
                      </a:rPr>
                      <m:t>2</m:t>
                    </m:r>
                    <m:r>
                      <a:rPr lang="en-US" altLang="en-US" i="1" dirty="0" smtClean="0">
                        <a:latin typeface="Cambria Math" panose="02040503050406030204" pitchFamily="18" charset="0"/>
                      </a:rPr>
                      <m:t> –½</m:t>
                    </m:r>
                    <m:r>
                      <a:rPr lang="en-US" altLang="en-US" i="1" dirty="0" smtClean="0">
                        <a:latin typeface="Cambria Math" panose="02040503050406030204" pitchFamily="18" charset="0"/>
                      </a:rPr>
                      <m:t>𝑚</m:t>
                    </m:r>
                    <m:r>
                      <a:rPr lang="en-US" altLang="en-US" b="1" i="1" dirty="0" smtClean="0">
                        <a:latin typeface="Cambria Math" panose="02040503050406030204" pitchFamily="18" charset="0"/>
                      </a:rPr>
                      <m:t>𝒗</m:t>
                    </m:r>
                    <m:r>
                      <a:rPr lang="en-US" altLang="en-US" i="1" baseline="-25000" dirty="0" smtClean="0">
                        <a:latin typeface="Cambria Math" panose="02040503050406030204" pitchFamily="18" charset="0"/>
                      </a:rPr>
                      <m:t>𝑖</m:t>
                    </m:r>
                    <m:r>
                      <a:rPr lang="en-US" altLang="en-US" i="1" baseline="30000" dirty="0" smtClean="0">
                        <a:latin typeface="Cambria Math" panose="02040503050406030204" pitchFamily="18" charset="0"/>
                      </a:rPr>
                      <m:t>2</m:t>
                    </m:r>
                  </m:oMath>
                </a14:m>
                <a:endParaRPr lang="en-US" altLang="en-US" dirty="0"/>
              </a:p>
              <a:p>
                <a:pPr eaLnBrk="1" hangingPunct="1">
                  <a:lnSpc>
                    <a:spcPct val="90000"/>
                  </a:lnSpc>
                </a:pPr>
                <a:r>
                  <a:rPr lang="en-US" altLang="en-US" dirty="0"/>
                  <a:t>The right side of the mathematical relationship is equal to the amount of </a:t>
                </a:r>
                <a:r>
                  <a:rPr lang="en-US" altLang="en-US" b="1" dirty="0">
                    <a:solidFill>
                      <a:schemeClr val="bg2"/>
                    </a:solidFill>
                  </a:rPr>
                  <a:t>net Work</a:t>
                </a:r>
                <a:r>
                  <a:rPr lang="en-US" altLang="en-US" dirty="0"/>
                  <a:t> done </a:t>
                </a:r>
                <a:r>
                  <a:rPr lang="en-US" altLang="en-US" u="sng" dirty="0"/>
                  <a:t>by the environment on the system</a:t>
                </a:r>
                <a:r>
                  <a:rPr lang="en-US" altLang="en-US" dirty="0"/>
                  <a:t>.</a:t>
                </a:r>
              </a:p>
              <a:p>
                <a:pPr lvl="1" eaLnBrk="1" hangingPunct="1">
                  <a:lnSpc>
                    <a:spcPct val="90000"/>
                  </a:lnSpc>
                </a:pPr>
                <a14:m>
                  <m:oMath xmlns:m="http://schemas.openxmlformats.org/officeDocument/2006/math">
                    <m:r>
                      <a:rPr lang="en-US" altLang="en-US" i="1" dirty="0" smtClean="0">
                        <a:latin typeface="Cambria Math" panose="02040503050406030204" pitchFamily="18" charset="0"/>
                      </a:rPr>
                      <m:t>𝑊</m:t>
                    </m:r>
                    <m:r>
                      <a:rPr lang="en-US" altLang="en-US" i="1" dirty="0" smtClean="0">
                        <a:latin typeface="Cambria Math" panose="02040503050406030204" pitchFamily="18" charset="0"/>
                      </a:rPr>
                      <m:t>=</m:t>
                    </m:r>
                    <m:r>
                      <a:rPr lang="en-US" altLang="en-US" b="1" i="1" dirty="0" err="1" smtClean="0">
                        <a:latin typeface="Cambria Math" panose="02040503050406030204" pitchFamily="18" charset="0"/>
                      </a:rPr>
                      <m:t>𝑭</m:t>
                    </m:r>
                    <m:r>
                      <a:rPr lang="en-US" altLang="en-US" b="1" i="1" baseline="-25000" dirty="0" err="1" smtClean="0">
                        <a:latin typeface="Cambria Math" panose="02040503050406030204" pitchFamily="18" charset="0"/>
                      </a:rPr>
                      <m:t>𝒏𝒆𝒕</m:t>
                    </m:r>
                    <m:r>
                      <a:rPr lang="en-US" altLang="en-US" b="1" i="1" dirty="0" err="1" smtClean="0">
                        <a:latin typeface="Cambria Math" panose="02040503050406030204" pitchFamily="18" charset="0"/>
                      </a:rPr>
                      <m:t>𝒅</m:t>
                    </m:r>
                  </m:oMath>
                </a14:m>
                <a:endParaRPr lang="en-US" altLang="en-US" b="1" dirty="0"/>
              </a:p>
            </p:txBody>
          </p:sp>
        </mc:Choice>
        <mc:Fallback xmlns="">
          <p:sp>
            <p:nvSpPr>
              <p:cNvPr id="35843" name="Rectangle 3">
                <a:extLst>
                  <a:ext uri="{FF2B5EF4-FFF2-40B4-BE49-F238E27FC236}">
                    <a16:creationId xmlns:a16="http://schemas.microsoft.com/office/drawing/2014/main" id="{F9E53E10-AED7-4477-9F20-DE04D6098F6D}"/>
                  </a:ext>
                </a:extLst>
              </p:cNvPr>
              <p:cNvSpPr>
                <a:spLocks noGrp="1" noRot="1" noChangeAspect="1" noMove="1" noResize="1" noEditPoints="1" noAdjustHandles="1" noChangeArrowheads="1" noChangeShapeType="1" noTextEdit="1"/>
              </p:cNvSpPr>
              <p:nvPr>
                <p:ph type="body" idx="1"/>
              </p:nvPr>
            </p:nvSpPr>
            <p:spPr>
              <a:blipFill>
                <a:blip r:embed="rId2"/>
                <a:stretch>
                  <a:fillRect l="-1154" t="-2897" r="-2692"/>
                </a:stretch>
              </a:blipFill>
            </p:spPr>
            <p:txBody>
              <a:bodyPr/>
              <a:lstStyle/>
              <a:p>
                <a:r>
                  <a:rPr 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Effect transition="in" filter="checkerboard(across)">
                                      <p:cBhvr>
                                        <p:cTn id="7" dur="500"/>
                                        <p:tgtEl>
                                          <p:spTgt spid="35843">
                                            <p:txEl>
                                              <p:pRg st="0" end="0"/>
                                            </p:txEl>
                                          </p:spTgt>
                                        </p:tgtEl>
                                      </p:cBhvr>
                                    </p:animEffect>
                                  </p:childTnLst>
                                </p:cTn>
                              </p:par>
                            </p:childTnLst>
                          </p:cTn>
                        </p:par>
                        <p:par>
                          <p:cTn id="8" fill="hold" nodeType="afterGroup">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35843">
                                            <p:txEl>
                                              <p:pRg st="1" end="1"/>
                                            </p:txEl>
                                          </p:spTgt>
                                        </p:tgtEl>
                                        <p:attrNameLst>
                                          <p:attrName>style.visibility</p:attrName>
                                        </p:attrNameLst>
                                      </p:cBhvr>
                                      <p:to>
                                        <p:strVal val="visible"/>
                                      </p:to>
                                    </p:set>
                                    <p:animEffect transition="in" filter="checkerboard(across)">
                                      <p:cBhvr>
                                        <p:cTn id="11" dur="500"/>
                                        <p:tgtEl>
                                          <p:spTgt spid="35843">
                                            <p:txEl>
                                              <p:pRg st="1" end="1"/>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35843">
                                            <p:txEl>
                                              <p:pRg st="2" end="2"/>
                                            </p:txEl>
                                          </p:spTgt>
                                        </p:tgtEl>
                                        <p:attrNameLst>
                                          <p:attrName>style.visibility</p:attrName>
                                        </p:attrNameLst>
                                      </p:cBhvr>
                                      <p:to>
                                        <p:strVal val="visible"/>
                                      </p:to>
                                    </p:set>
                                    <p:animEffect transition="in" filter="checkerboard(across)">
                                      <p:cBhvr>
                                        <p:cTn id="16" dur="500"/>
                                        <p:tgtEl>
                                          <p:spTgt spid="35843">
                                            <p:txEl>
                                              <p:pRg st="2" end="2"/>
                                            </p:txEl>
                                          </p:spTgt>
                                        </p:tgtEl>
                                      </p:cBhvr>
                                    </p:animEffect>
                                  </p:childTnLst>
                                </p:cTn>
                              </p:par>
                            </p:childTnLst>
                          </p:cTn>
                        </p:par>
                        <p:par>
                          <p:cTn id="17" fill="hold" nodeType="afterGroup">
                            <p:stCondLst>
                              <p:cond delay="500"/>
                            </p:stCondLst>
                            <p:childTnLst>
                              <p:par>
                                <p:cTn id="18" presetID="5" presetClass="entr" presetSubtype="10" fill="hold" grpId="0" nodeType="afterEffect">
                                  <p:stCondLst>
                                    <p:cond delay="0"/>
                                  </p:stCondLst>
                                  <p:childTnLst>
                                    <p:set>
                                      <p:cBhvr>
                                        <p:cTn id="19" dur="1" fill="hold">
                                          <p:stCondLst>
                                            <p:cond delay="0"/>
                                          </p:stCondLst>
                                        </p:cTn>
                                        <p:tgtEl>
                                          <p:spTgt spid="35843">
                                            <p:txEl>
                                              <p:pRg st="3" end="3"/>
                                            </p:txEl>
                                          </p:spTgt>
                                        </p:tgtEl>
                                        <p:attrNameLst>
                                          <p:attrName>style.visibility</p:attrName>
                                        </p:attrNameLst>
                                      </p:cBhvr>
                                      <p:to>
                                        <p:strVal val="visible"/>
                                      </p:to>
                                    </p:set>
                                    <p:animEffect transition="in" filter="checkerboard(across)">
                                      <p:cBhvr>
                                        <p:cTn id="20" dur="500"/>
                                        <p:tgtEl>
                                          <p:spTgt spid="3584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53F52209-83E4-4AB6-A30B-6AA5D658ADEF}"/>
              </a:ext>
            </a:extLst>
          </p:cNvPr>
          <p:cNvSpPr>
            <a:spLocks noGrp="1" noChangeArrowheads="1"/>
          </p:cNvSpPr>
          <p:nvPr>
            <p:ph type="title"/>
          </p:nvPr>
        </p:nvSpPr>
        <p:spPr/>
        <p:txBody>
          <a:bodyPr/>
          <a:lstStyle/>
          <a:p>
            <a:pPr eaLnBrk="1" hangingPunct="1"/>
            <a:r>
              <a:rPr lang="en-US" altLang="en-US"/>
              <a:t>Work – Energy Theorem</a:t>
            </a:r>
          </a:p>
        </p:txBody>
      </p:sp>
      <mc:AlternateContent xmlns:mc="http://schemas.openxmlformats.org/markup-compatibility/2006" xmlns:a14="http://schemas.microsoft.com/office/drawing/2010/main">
        <mc:Choice Requires="a14">
          <p:sp>
            <p:nvSpPr>
              <p:cNvPr id="36867" name="Rectangle 3">
                <a:extLst>
                  <a:ext uri="{FF2B5EF4-FFF2-40B4-BE49-F238E27FC236}">
                    <a16:creationId xmlns:a16="http://schemas.microsoft.com/office/drawing/2014/main" id="{09F47FFA-1768-4C5C-81A9-68BAC5A5C757}"/>
                  </a:ext>
                </a:extLst>
              </p:cNvPr>
              <p:cNvSpPr>
                <a:spLocks noGrp="1" noChangeArrowheads="1"/>
              </p:cNvSpPr>
              <p:nvPr>
                <p:ph type="body" idx="1"/>
              </p:nvPr>
            </p:nvSpPr>
            <p:spPr>
              <a:xfrm>
                <a:off x="609600" y="1600200"/>
                <a:ext cx="7924800" cy="4724400"/>
              </a:xfrm>
            </p:spPr>
            <p:txBody>
              <a:bodyPr/>
              <a:lstStyle/>
              <a:p>
                <a:pPr eaLnBrk="1" hangingPunct="1">
                  <a:lnSpc>
                    <a:spcPct val="80000"/>
                  </a:lnSpc>
                </a:pPr>
                <a:r>
                  <a:rPr lang="en-US" altLang="en-US" sz="2800" dirty="0"/>
                  <a:t>The Work-Energy Theorem states that the work done on an object is equal to its change in kinetic energy.</a:t>
                </a:r>
              </a:p>
              <a:p>
                <a:pPr lvl="1" eaLnBrk="1" hangingPunct="1">
                  <a:lnSpc>
                    <a:spcPct val="80000"/>
                  </a:lnSpc>
                </a:pPr>
                <a14:m>
                  <m:oMath xmlns:m="http://schemas.openxmlformats.org/officeDocument/2006/math">
                    <m:r>
                      <m:rPr>
                        <m:sty m:val="p"/>
                      </m:rPr>
                      <a:rPr lang="el-GR" altLang="en-US" i="0" dirty="0" smtClean="0">
                        <a:latin typeface="Cambria Math" panose="02040503050406030204" pitchFamily="18" charset="0"/>
                      </a:rPr>
                      <m:t>Δ</m:t>
                    </m:r>
                    <m:r>
                      <a:rPr lang="en-US" altLang="en-US" i="1" dirty="0" smtClean="0">
                        <a:latin typeface="Cambria Math" panose="02040503050406030204" pitchFamily="18" charset="0"/>
                      </a:rPr>
                      <m:t>𝐾𝐸</m:t>
                    </m:r>
                    <m:r>
                      <a:rPr lang="en-US" altLang="en-US" i="1" dirty="0" smtClean="0">
                        <a:latin typeface="Cambria Math" panose="02040503050406030204" pitchFamily="18" charset="0"/>
                      </a:rPr>
                      <m:t>=</m:t>
                    </m:r>
                    <m:r>
                      <a:rPr lang="en-US" altLang="en-US" i="1" dirty="0" smtClean="0">
                        <a:latin typeface="Cambria Math" panose="02040503050406030204" pitchFamily="18" charset="0"/>
                      </a:rPr>
                      <m:t>𝑊</m:t>
                    </m:r>
                  </m:oMath>
                </a14:m>
                <a:endParaRPr lang="en-US" altLang="en-US" dirty="0"/>
              </a:p>
              <a:p>
                <a:pPr lvl="2" eaLnBrk="1" hangingPunct="1">
                  <a:lnSpc>
                    <a:spcPct val="80000"/>
                  </a:lnSpc>
                </a:pPr>
                <a:endParaRPr lang="en-US" altLang="en-US" sz="2000" dirty="0"/>
              </a:p>
              <a:p>
                <a:pPr eaLnBrk="1" hangingPunct="1">
                  <a:lnSpc>
                    <a:spcPct val="80000"/>
                  </a:lnSpc>
                </a:pPr>
                <a:r>
                  <a:rPr lang="en-US" altLang="en-US" sz="2800" dirty="0"/>
                  <a:t>Units:</a:t>
                </a:r>
              </a:p>
              <a:p>
                <a:pPr lvl="1" eaLnBrk="1" hangingPunct="1">
                  <a:lnSpc>
                    <a:spcPct val="80000"/>
                  </a:lnSpc>
                </a:pPr>
                <a:r>
                  <a:rPr lang="en-US" altLang="en-US" sz="2400" dirty="0"/>
                  <a:t>Joule (J)</a:t>
                </a:r>
              </a:p>
              <a:p>
                <a:pPr lvl="2" eaLnBrk="1" hangingPunct="1">
                  <a:lnSpc>
                    <a:spcPct val="80000"/>
                  </a:lnSpc>
                </a:pPr>
                <a:r>
                  <a:rPr lang="en-US" altLang="en-US" sz="2000" dirty="0"/>
                  <a:t>1 Joule is equal to the amount of work done by a 1 Newton force over a displacement of 1 meter.</a:t>
                </a:r>
              </a:p>
              <a:p>
                <a:pPr lvl="1" eaLnBrk="1" hangingPunct="1">
                  <a:lnSpc>
                    <a:spcPct val="80000"/>
                  </a:lnSpc>
                </a:pPr>
                <a:r>
                  <a:rPr lang="en-US" altLang="en-US" sz="2400" dirty="0"/>
                  <a:t>1 Nm</a:t>
                </a:r>
              </a:p>
              <a:p>
                <a:pPr lvl="1" eaLnBrk="1" hangingPunct="1">
                  <a:lnSpc>
                    <a:spcPct val="80000"/>
                  </a:lnSpc>
                </a:pPr>
                <a:r>
                  <a:rPr lang="en-US" altLang="en-US" sz="2400" dirty="0"/>
                  <a:t>1 kg•m</a:t>
                </a:r>
                <a:r>
                  <a:rPr lang="en-US" altLang="en-US" sz="2400" baseline="30000" dirty="0"/>
                  <a:t>2</a:t>
                </a:r>
                <a:r>
                  <a:rPr lang="en-US" altLang="en-US" sz="2400" dirty="0"/>
                  <a:t>/s</a:t>
                </a:r>
                <a:r>
                  <a:rPr lang="en-US" altLang="en-US" sz="2400" baseline="30000" dirty="0"/>
                  <a:t>2</a:t>
                </a:r>
                <a:endParaRPr lang="en-US" altLang="en-US" sz="2400" dirty="0"/>
              </a:p>
            </p:txBody>
          </p:sp>
        </mc:Choice>
        <mc:Fallback xmlns="">
          <p:sp>
            <p:nvSpPr>
              <p:cNvPr id="36867" name="Rectangle 3">
                <a:extLst>
                  <a:ext uri="{FF2B5EF4-FFF2-40B4-BE49-F238E27FC236}">
                    <a16:creationId xmlns:a16="http://schemas.microsoft.com/office/drawing/2014/main" id="{09F47FFA-1768-4C5C-81A9-68BAC5A5C757}"/>
                  </a:ext>
                </a:extLst>
              </p:cNvPr>
              <p:cNvSpPr>
                <a:spLocks noGrp="1" noRot="1" noChangeAspect="1" noMove="1" noResize="1" noEditPoints="1" noAdjustHandles="1" noChangeArrowheads="1" noChangeShapeType="1" noTextEdit="1"/>
              </p:cNvSpPr>
              <p:nvPr>
                <p:ph type="body" idx="1"/>
              </p:nvPr>
            </p:nvSpPr>
            <p:spPr>
              <a:xfrm>
                <a:off x="609600" y="1600200"/>
                <a:ext cx="7924800" cy="4724400"/>
              </a:xfrm>
              <a:blipFill>
                <a:blip r:embed="rId2"/>
                <a:stretch>
                  <a:fillRect l="-846" t="-3226"/>
                </a:stretch>
              </a:blipFill>
            </p:spPr>
            <p:txBody>
              <a:bodyPr/>
              <a:lstStyle/>
              <a:p>
                <a:r>
                  <a:rPr 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 to="" calcmode="lin" valueType="num">
                                      <p:cBhvr>
                                        <p:cTn id="7" dur="1" fill="hold"/>
                                        <p:tgtEl>
                                          <p:spTgt spid="36867">
                                            <p:txEl>
                                              <p:pRg st="0" end="0"/>
                                            </p:txEl>
                                          </p:spTgt>
                                        </p:tgtEl>
                                        <p:attrNameLst>
                                          <p:attrName/>
                                        </p:attrNameLst>
                                      </p:cBhvr>
                                    </p:anim>
                                  </p:childTnLst>
                                </p:cTn>
                              </p:par>
                            </p:childTnLst>
                          </p:cTn>
                        </p:par>
                        <p:par>
                          <p:cTn id="8" fill="hold" nodeType="afterGroup">
                            <p:stCondLst>
                              <p:cond delay="0"/>
                            </p:stCondLst>
                            <p:childTnLst>
                              <p:par>
                                <p:cTn id="9" presetID="24" presetClass="entr" presetSubtype="0" fill="hold" grpId="0" nodeType="afterEffect">
                                  <p:stCondLst>
                                    <p:cond delay="0"/>
                                  </p:stCondLst>
                                  <p:childTnLst>
                                    <p:set>
                                      <p:cBhvr>
                                        <p:cTn id="10" dur="1" fill="hold">
                                          <p:stCondLst>
                                            <p:cond delay="0"/>
                                          </p:stCondLst>
                                        </p:cTn>
                                        <p:tgtEl>
                                          <p:spTgt spid="36867">
                                            <p:txEl>
                                              <p:pRg st="1" end="1"/>
                                            </p:txEl>
                                          </p:spTgt>
                                        </p:tgtEl>
                                        <p:attrNameLst>
                                          <p:attrName>style.visibility</p:attrName>
                                        </p:attrNameLst>
                                      </p:cBhvr>
                                      <p:to>
                                        <p:strVal val="visible"/>
                                      </p:to>
                                    </p:set>
                                    <p:anim to="" calcmode="lin" valueType="num">
                                      <p:cBhvr>
                                        <p:cTn id="11" dur="1" fill="hold"/>
                                        <p:tgtEl>
                                          <p:spTgt spid="36867">
                                            <p:txEl>
                                              <p:pRg st="1" end="1"/>
                                            </p:txEl>
                                          </p:spTgt>
                                        </p:tgtEl>
                                        <p:attrNameLst>
                                          <p:attrName/>
                                        </p:attrNameLst>
                                      </p:cBhvr>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24" presetClass="entr" presetSubtype="0" fill="hold" grpId="0" nodeType="clickEffect">
                                  <p:stCondLst>
                                    <p:cond delay="0"/>
                                  </p:stCondLst>
                                  <p:childTnLst>
                                    <p:set>
                                      <p:cBhvr>
                                        <p:cTn id="15" dur="1" fill="hold">
                                          <p:stCondLst>
                                            <p:cond delay="0"/>
                                          </p:stCondLst>
                                        </p:cTn>
                                        <p:tgtEl>
                                          <p:spTgt spid="36867">
                                            <p:txEl>
                                              <p:pRg st="3" end="3"/>
                                            </p:txEl>
                                          </p:spTgt>
                                        </p:tgtEl>
                                        <p:attrNameLst>
                                          <p:attrName>style.visibility</p:attrName>
                                        </p:attrNameLst>
                                      </p:cBhvr>
                                      <p:to>
                                        <p:strVal val="visible"/>
                                      </p:to>
                                    </p:set>
                                    <p:anim to="" calcmode="lin" valueType="num">
                                      <p:cBhvr>
                                        <p:cTn id="16" dur="1" fill="hold"/>
                                        <p:tgtEl>
                                          <p:spTgt spid="36867">
                                            <p:txEl>
                                              <p:pRg st="3" end="3"/>
                                            </p:txEl>
                                          </p:spTgt>
                                        </p:tgtEl>
                                        <p:attrNameLst>
                                          <p:attrName/>
                                        </p:attrNameLst>
                                      </p:cBhvr>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4" presetClass="entr" presetSubtype="0" fill="hold" grpId="0" nodeType="clickEffect">
                                  <p:stCondLst>
                                    <p:cond delay="0"/>
                                  </p:stCondLst>
                                  <p:childTnLst>
                                    <p:set>
                                      <p:cBhvr>
                                        <p:cTn id="20" dur="1" fill="hold">
                                          <p:stCondLst>
                                            <p:cond delay="0"/>
                                          </p:stCondLst>
                                        </p:cTn>
                                        <p:tgtEl>
                                          <p:spTgt spid="36867">
                                            <p:txEl>
                                              <p:pRg st="4" end="4"/>
                                            </p:txEl>
                                          </p:spTgt>
                                        </p:tgtEl>
                                        <p:attrNameLst>
                                          <p:attrName>style.visibility</p:attrName>
                                        </p:attrNameLst>
                                      </p:cBhvr>
                                      <p:to>
                                        <p:strVal val="visible"/>
                                      </p:to>
                                    </p:set>
                                    <p:anim to="" calcmode="lin" valueType="num">
                                      <p:cBhvr>
                                        <p:cTn id="21" dur="1" fill="hold"/>
                                        <p:tgtEl>
                                          <p:spTgt spid="36867">
                                            <p:txEl>
                                              <p:pRg st="4" end="4"/>
                                            </p:txEl>
                                          </p:spTgt>
                                        </p:tgtEl>
                                        <p:attrNameLst>
                                          <p:attrName/>
                                        </p:attrNameLst>
                                      </p:cBhvr>
                                    </p:anim>
                                  </p:childTnLst>
                                </p:cTn>
                              </p:par>
                              <p:par>
                                <p:cTn id="22" presetID="24" presetClass="entr" presetSubtype="0" fill="hold" grpId="0" nodeType="withEffect">
                                  <p:stCondLst>
                                    <p:cond delay="0"/>
                                  </p:stCondLst>
                                  <p:childTnLst>
                                    <p:set>
                                      <p:cBhvr>
                                        <p:cTn id="23" dur="1" fill="hold">
                                          <p:stCondLst>
                                            <p:cond delay="0"/>
                                          </p:stCondLst>
                                        </p:cTn>
                                        <p:tgtEl>
                                          <p:spTgt spid="36867">
                                            <p:txEl>
                                              <p:pRg st="5" end="5"/>
                                            </p:txEl>
                                          </p:spTgt>
                                        </p:tgtEl>
                                        <p:attrNameLst>
                                          <p:attrName>style.visibility</p:attrName>
                                        </p:attrNameLst>
                                      </p:cBhvr>
                                      <p:to>
                                        <p:strVal val="visible"/>
                                      </p:to>
                                    </p:set>
                                    <p:anim to="" calcmode="lin" valueType="num">
                                      <p:cBhvr>
                                        <p:cTn id="24" dur="1" fill="hold"/>
                                        <p:tgtEl>
                                          <p:spTgt spid="36867">
                                            <p:txEl>
                                              <p:pRg st="5" end="5"/>
                                            </p:txEl>
                                          </p:spTgt>
                                        </p:tgtEl>
                                        <p:attrNameLst>
                                          <p:attrName/>
                                        </p:attrNameLst>
                                      </p:cBhvr>
                                    </p:anim>
                                  </p:childTnLst>
                                </p:cTn>
                              </p:par>
                            </p:childTnLst>
                          </p:cTn>
                        </p:par>
                        <p:par>
                          <p:cTn id="25" fill="hold" nodeType="afterGroup">
                            <p:stCondLst>
                              <p:cond delay="0"/>
                            </p:stCondLst>
                            <p:childTnLst>
                              <p:par>
                                <p:cTn id="26" presetID="24" presetClass="entr" presetSubtype="0" fill="hold" grpId="0" nodeType="afterEffect">
                                  <p:stCondLst>
                                    <p:cond delay="0"/>
                                  </p:stCondLst>
                                  <p:childTnLst>
                                    <p:set>
                                      <p:cBhvr>
                                        <p:cTn id="27" dur="1" fill="hold">
                                          <p:stCondLst>
                                            <p:cond delay="0"/>
                                          </p:stCondLst>
                                        </p:cTn>
                                        <p:tgtEl>
                                          <p:spTgt spid="36867">
                                            <p:txEl>
                                              <p:pRg st="6" end="6"/>
                                            </p:txEl>
                                          </p:spTgt>
                                        </p:tgtEl>
                                        <p:attrNameLst>
                                          <p:attrName>style.visibility</p:attrName>
                                        </p:attrNameLst>
                                      </p:cBhvr>
                                      <p:to>
                                        <p:strVal val="visible"/>
                                      </p:to>
                                    </p:set>
                                    <p:anim to="" calcmode="lin" valueType="num">
                                      <p:cBhvr>
                                        <p:cTn id="28" dur="1" fill="hold"/>
                                        <p:tgtEl>
                                          <p:spTgt spid="36867">
                                            <p:txEl>
                                              <p:pRg st="6" end="6"/>
                                            </p:txEl>
                                          </p:spTgt>
                                        </p:tgtEl>
                                        <p:attrNameLst>
                                          <p:attrName/>
                                        </p:attrNameLst>
                                      </p:cBhvr>
                                    </p:anim>
                                  </p:childTnLst>
                                </p:cTn>
                              </p:par>
                            </p:childTnLst>
                          </p:cTn>
                        </p:par>
                        <p:par>
                          <p:cTn id="29" fill="hold" nodeType="afterGroup">
                            <p:stCondLst>
                              <p:cond delay="0"/>
                            </p:stCondLst>
                            <p:childTnLst>
                              <p:par>
                                <p:cTn id="30" presetID="24" presetClass="entr" presetSubtype="0" fill="hold" grpId="0" nodeType="afterEffect">
                                  <p:stCondLst>
                                    <p:cond delay="0"/>
                                  </p:stCondLst>
                                  <p:childTnLst>
                                    <p:set>
                                      <p:cBhvr>
                                        <p:cTn id="31" dur="1" fill="hold">
                                          <p:stCondLst>
                                            <p:cond delay="0"/>
                                          </p:stCondLst>
                                        </p:cTn>
                                        <p:tgtEl>
                                          <p:spTgt spid="36867">
                                            <p:txEl>
                                              <p:pRg st="7" end="7"/>
                                            </p:txEl>
                                          </p:spTgt>
                                        </p:tgtEl>
                                        <p:attrNameLst>
                                          <p:attrName>style.visibility</p:attrName>
                                        </p:attrNameLst>
                                      </p:cBhvr>
                                      <p:to>
                                        <p:strVal val="visible"/>
                                      </p:to>
                                    </p:set>
                                    <p:anim to="" calcmode="lin" valueType="num">
                                      <p:cBhvr>
                                        <p:cTn id="32" dur="1" fill="hold"/>
                                        <p:tgtEl>
                                          <p:spTgt spid="36867">
                                            <p:txEl>
                                              <p:pRg st="7" end="7"/>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434BD545-C1CA-4261-B214-79264F30BA23}"/>
              </a:ext>
            </a:extLst>
          </p:cNvPr>
          <p:cNvSpPr>
            <a:spLocks noGrp="1" noChangeArrowheads="1"/>
          </p:cNvSpPr>
          <p:nvPr>
            <p:ph type="title"/>
          </p:nvPr>
        </p:nvSpPr>
        <p:spPr>
          <a:xfrm>
            <a:off x="195263" y="228600"/>
            <a:ext cx="7992773" cy="914400"/>
          </a:xfrm>
        </p:spPr>
        <p:txBody>
          <a:bodyPr/>
          <a:lstStyle/>
          <a:p>
            <a:pPr eaLnBrk="1" hangingPunct="1"/>
            <a:r>
              <a:rPr lang="en-US" altLang="en-US" sz="3600" dirty="0"/>
              <a:t>Work-Energy Theorem: Example #3</a:t>
            </a:r>
          </a:p>
        </p:txBody>
      </p:sp>
      <p:sp>
        <p:nvSpPr>
          <p:cNvPr id="57347" name="Rectangle 3">
            <a:extLst>
              <a:ext uri="{FF2B5EF4-FFF2-40B4-BE49-F238E27FC236}">
                <a16:creationId xmlns:a16="http://schemas.microsoft.com/office/drawing/2014/main" id="{A4B57A2A-0054-431B-9F48-19C0E6E28407}"/>
              </a:ext>
            </a:extLst>
          </p:cNvPr>
          <p:cNvSpPr>
            <a:spLocks noGrp="1" noChangeArrowheads="1"/>
          </p:cNvSpPr>
          <p:nvPr>
            <p:ph type="body" idx="1"/>
          </p:nvPr>
        </p:nvSpPr>
        <p:spPr>
          <a:xfrm>
            <a:off x="609600" y="1600200"/>
            <a:ext cx="7924800" cy="4514273"/>
          </a:xfrm>
        </p:spPr>
        <p:txBody>
          <a:bodyPr/>
          <a:lstStyle/>
          <a:p>
            <a:pPr marL="609600" indent="-609600" eaLnBrk="1" hangingPunct="1">
              <a:lnSpc>
                <a:spcPct val="80000"/>
              </a:lnSpc>
            </a:pPr>
            <a:r>
              <a:rPr lang="en-US" altLang="en-US" sz="2400" dirty="0"/>
              <a:t>The Iowa class battleship built during World War II has 9 – 16-inch guns. The length of the gun is </a:t>
            </a:r>
            <a:r>
              <a:rPr lang="en-US" altLang="en-US" sz="2400" b="1" dirty="0"/>
              <a:t>20 meters </a:t>
            </a:r>
            <a:r>
              <a:rPr lang="en-US" altLang="en-US" sz="2400" dirty="0"/>
              <a:t>long. They can fire a 1,900 </a:t>
            </a:r>
            <a:r>
              <a:rPr lang="en-US" altLang="en-US" sz="2400" dirty="0" err="1"/>
              <a:t>lb</a:t>
            </a:r>
            <a:r>
              <a:rPr lang="en-US" altLang="en-US" sz="2400" dirty="0"/>
              <a:t> projectile (</a:t>
            </a:r>
            <a:r>
              <a:rPr lang="en-US" altLang="en-US" sz="2400" b="1" dirty="0"/>
              <a:t>862 kg</a:t>
            </a:r>
            <a:r>
              <a:rPr lang="en-US" altLang="en-US" sz="2400" dirty="0"/>
              <a:t>). The muzzle velocity </a:t>
            </a:r>
            <a:r>
              <a:rPr lang="en-US" altLang="en-US" sz="2400" dirty="0">
                <a:solidFill>
                  <a:srgbClr val="0070C0"/>
                </a:solidFill>
              </a:rPr>
              <a:t>(speed at which the projectile leaves the gun)</a:t>
            </a:r>
            <a:r>
              <a:rPr lang="en-US" altLang="en-US" sz="2400" dirty="0"/>
              <a:t> is 1,830 mph, or </a:t>
            </a:r>
            <a:r>
              <a:rPr lang="en-US" altLang="en-US" sz="2400" b="1" dirty="0"/>
              <a:t>820 m/s</a:t>
            </a:r>
            <a:r>
              <a:rPr lang="en-US" altLang="en-US" sz="2400" dirty="0"/>
              <a:t>! That is more than twice the speed of sound!</a:t>
            </a:r>
          </a:p>
          <a:p>
            <a:pPr marL="1009650" lvl="1" indent="-609600" eaLnBrk="1" hangingPunct="1">
              <a:lnSpc>
                <a:spcPct val="80000"/>
              </a:lnSpc>
            </a:pPr>
            <a:r>
              <a:rPr lang="en-US" altLang="en-US" sz="2000" dirty="0"/>
              <a:t>How much work was done on the projectile to launch it? </a:t>
            </a:r>
          </a:p>
          <a:p>
            <a:pPr marL="1009650" lvl="1" indent="-609600" eaLnBrk="1" hangingPunct="1">
              <a:lnSpc>
                <a:spcPct val="80000"/>
              </a:lnSpc>
            </a:pPr>
            <a:r>
              <a:rPr lang="en-US" altLang="en-US" sz="2000" dirty="0"/>
              <a:t>What was the average net force acting on the projectile?</a:t>
            </a:r>
          </a:p>
        </p:txBody>
      </p:sp>
      <p:pic>
        <p:nvPicPr>
          <p:cNvPr id="43010" name="Picture 2" descr="A black-and-white photograph of a large caliber gunship on the left side of the picture with the main guns pointed to the top right side of the image. Smoke and flames can be seen from the barrels of the guns as they have just been discharged. A disturbance on the water generated from the pressure of the gun's firing can be seen on the bottom right of the image.">
            <a:extLst>
              <a:ext uri="{FF2B5EF4-FFF2-40B4-BE49-F238E27FC236}">
                <a16:creationId xmlns:a16="http://schemas.microsoft.com/office/drawing/2014/main" id="{F3E72BB7-7F3A-4E22-9CBA-B25002523B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30680" y="4054764"/>
            <a:ext cx="3134593" cy="25076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03569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anim calcmode="lin" valueType="num">
                                      <p:cBhvr additive="base">
                                        <p:cTn id="7" dur="500" fill="hold"/>
                                        <p:tgtEl>
                                          <p:spTgt spid="573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7347">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0" presetClass="entr" presetSubtype="0" fill="hold" nodeType="afterEffect">
                                  <p:stCondLst>
                                    <p:cond delay="0"/>
                                  </p:stCondLst>
                                  <p:childTnLst>
                                    <p:set>
                                      <p:cBhvr>
                                        <p:cTn id="11" dur="1" fill="hold">
                                          <p:stCondLst>
                                            <p:cond delay="0"/>
                                          </p:stCondLst>
                                        </p:cTn>
                                        <p:tgtEl>
                                          <p:spTgt spid="43010"/>
                                        </p:tgtEl>
                                        <p:attrNameLst>
                                          <p:attrName>style.visibility</p:attrName>
                                        </p:attrNameLst>
                                      </p:cBhvr>
                                      <p:to>
                                        <p:strVal val="visible"/>
                                      </p:to>
                                    </p:set>
                                    <p:animEffect transition="in" filter="fade">
                                      <p:cBhvr>
                                        <p:cTn id="12" dur="750"/>
                                        <p:tgtEl>
                                          <p:spTgt spid="43010"/>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57347">
                                            <p:txEl>
                                              <p:pRg st="1" end="1"/>
                                            </p:txEl>
                                          </p:spTgt>
                                        </p:tgtEl>
                                        <p:attrNameLst>
                                          <p:attrName>style.visibility</p:attrName>
                                        </p:attrNameLst>
                                      </p:cBhvr>
                                      <p:to>
                                        <p:strVal val="visible"/>
                                      </p:to>
                                    </p:set>
                                    <p:anim calcmode="lin" valueType="num">
                                      <p:cBhvr additive="base">
                                        <p:cTn id="17" dur="500" fill="hold"/>
                                        <p:tgtEl>
                                          <p:spTgt spid="57347">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734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57347">
                                            <p:txEl>
                                              <p:pRg st="2" end="2"/>
                                            </p:txEl>
                                          </p:spTgt>
                                        </p:tgtEl>
                                        <p:attrNameLst>
                                          <p:attrName>style.visibility</p:attrName>
                                        </p:attrNameLst>
                                      </p:cBhvr>
                                      <p:to>
                                        <p:strVal val="visible"/>
                                      </p:to>
                                    </p:set>
                                    <p:anim calcmode="lin" valueType="num">
                                      <p:cBhvr additive="base">
                                        <p:cTn id="23" dur="500" fill="hold"/>
                                        <p:tgtEl>
                                          <p:spTgt spid="57347">
                                            <p:txEl>
                                              <p:pRg st="2" end="2"/>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5734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434BD545-C1CA-4261-B214-79264F30BA23}"/>
              </a:ext>
            </a:extLst>
          </p:cNvPr>
          <p:cNvSpPr>
            <a:spLocks noGrp="1" noChangeArrowheads="1"/>
          </p:cNvSpPr>
          <p:nvPr>
            <p:ph type="title"/>
          </p:nvPr>
        </p:nvSpPr>
        <p:spPr>
          <a:xfrm>
            <a:off x="195263" y="228600"/>
            <a:ext cx="7992773" cy="914400"/>
          </a:xfrm>
        </p:spPr>
        <p:txBody>
          <a:bodyPr/>
          <a:lstStyle/>
          <a:p>
            <a:pPr eaLnBrk="1" hangingPunct="1"/>
            <a:r>
              <a:rPr lang="en-US" altLang="en-US" sz="3600" dirty="0"/>
              <a:t>Work-Energy Theorem: Example #3 (Cont.)</a:t>
            </a:r>
          </a:p>
        </p:txBody>
      </p:sp>
      <p:sp>
        <p:nvSpPr>
          <p:cNvPr id="57347" name="Rectangle 3">
            <a:extLst>
              <a:ext uri="{FF2B5EF4-FFF2-40B4-BE49-F238E27FC236}">
                <a16:creationId xmlns:a16="http://schemas.microsoft.com/office/drawing/2014/main" id="{A4B57A2A-0054-431B-9F48-19C0E6E28407}"/>
              </a:ext>
            </a:extLst>
          </p:cNvPr>
          <p:cNvSpPr>
            <a:spLocks noGrp="1" noChangeArrowheads="1"/>
          </p:cNvSpPr>
          <p:nvPr>
            <p:ph type="body" idx="1"/>
          </p:nvPr>
        </p:nvSpPr>
        <p:spPr>
          <a:xfrm>
            <a:off x="401781" y="1558636"/>
            <a:ext cx="8358909" cy="396307"/>
          </a:xfrm>
        </p:spPr>
        <p:txBody>
          <a:bodyPr/>
          <a:lstStyle/>
          <a:p>
            <a:pPr marL="609600" indent="-609600" eaLnBrk="1" hangingPunct="1">
              <a:lnSpc>
                <a:spcPct val="80000"/>
              </a:lnSpc>
            </a:pPr>
            <a:r>
              <a:rPr lang="en-US" altLang="en-US" sz="2400" dirty="0"/>
              <a:t>How much work was done on the projectile to launch it?</a:t>
            </a:r>
          </a:p>
        </p:txBody>
      </p:sp>
      <p:sp>
        <p:nvSpPr>
          <p:cNvPr id="5" name="Text Box 10">
            <a:extLst>
              <a:ext uri="{FF2B5EF4-FFF2-40B4-BE49-F238E27FC236}">
                <a16:creationId xmlns:a16="http://schemas.microsoft.com/office/drawing/2014/main" id="{131534BD-64A6-4378-A533-DE7017B98E9C}"/>
              </a:ext>
            </a:extLst>
          </p:cNvPr>
          <p:cNvSpPr txBox="1">
            <a:spLocks noChangeArrowheads="1"/>
          </p:cNvSpPr>
          <p:nvPr/>
        </p:nvSpPr>
        <p:spPr bwMode="auto">
          <a:xfrm>
            <a:off x="2038981" y="1927060"/>
            <a:ext cx="477970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b="1" dirty="0">
                <a:solidFill>
                  <a:srgbClr val="0070C0"/>
                </a:solidFill>
              </a:rPr>
              <a:t>Use the Work-Energy Theorem:</a:t>
            </a: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A7033BC2-4DE2-4ACB-8AB9-3B0A66BF02CB}"/>
                  </a:ext>
                </a:extLst>
              </p:cNvPr>
              <p:cNvSpPr txBox="1"/>
              <p:nvPr/>
            </p:nvSpPr>
            <p:spPr>
              <a:xfrm>
                <a:off x="1612520" y="2479663"/>
                <a:ext cx="5632631" cy="691471"/>
              </a:xfrm>
              <a:prstGeom prst="rect">
                <a:avLst/>
              </a:prstGeom>
              <a:solidFill>
                <a:srgbClr val="FFFF00"/>
              </a:solidFill>
              <a:ln>
                <a:solidFill>
                  <a:srgbClr val="002060"/>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𝑊</m:t>
                      </m:r>
                      <m:r>
                        <a:rPr lang="en-US" sz="2400" b="0" i="1" smtClean="0">
                          <a:latin typeface="Cambria Math" panose="02040503050406030204" pitchFamily="18" charset="0"/>
                        </a:rPr>
                        <m:t>=∆</m:t>
                      </m:r>
                      <m:r>
                        <a:rPr lang="en-US" sz="2400" i="1">
                          <a:latin typeface="Cambria Math" panose="02040503050406030204" pitchFamily="18" charset="0"/>
                          <a:ea typeface="Cambria Math" panose="02040503050406030204" pitchFamily="18" charset="0"/>
                        </a:rPr>
                        <m:t>𝐾𝐸</m:t>
                      </m:r>
                      <m:r>
                        <a:rPr lang="en-US" sz="2400" i="1">
                          <a:latin typeface="Cambria Math" panose="02040503050406030204" pitchFamily="18" charset="0"/>
                          <a:ea typeface="Cambria Math" panose="02040503050406030204" pitchFamily="18" charset="0"/>
                        </a:rPr>
                        <m:t>=</m:t>
                      </m:r>
                      <m:r>
                        <a:rPr lang="en-US" sz="2400" i="1">
                          <a:latin typeface="Cambria Math" panose="02040503050406030204" pitchFamily="18" charset="0"/>
                          <a:ea typeface="Cambria Math" panose="02040503050406030204" pitchFamily="18" charset="0"/>
                        </a:rPr>
                        <m:t>𝐾</m:t>
                      </m:r>
                      <m:sSub>
                        <m:sSubPr>
                          <m:ctrlPr>
                            <a:rPr lang="en-US" sz="2400" i="1">
                              <a:latin typeface="Cambria Math" panose="02040503050406030204" pitchFamily="18" charset="0"/>
                              <a:ea typeface="Cambria Math" panose="02040503050406030204" pitchFamily="18" charset="0"/>
                            </a:rPr>
                          </m:ctrlPr>
                        </m:sSubPr>
                        <m:e>
                          <m:r>
                            <a:rPr lang="en-US" sz="2400" i="1">
                              <a:latin typeface="Cambria Math" panose="02040503050406030204" pitchFamily="18" charset="0"/>
                              <a:ea typeface="Cambria Math" panose="02040503050406030204" pitchFamily="18" charset="0"/>
                            </a:rPr>
                            <m:t>𝐸</m:t>
                          </m:r>
                        </m:e>
                        <m:sub>
                          <m:r>
                            <a:rPr lang="en-US" sz="2400" i="1">
                              <a:latin typeface="Cambria Math" panose="02040503050406030204" pitchFamily="18" charset="0"/>
                              <a:ea typeface="Cambria Math" panose="02040503050406030204" pitchFamily="18" charset="0"/>
                            </a:rPr>
                            <m:t>𝑓</m:t>
                          </m:r>
                        </m:sub>
                      </m:sSub>
                      <m:r>
                        <a:rPr lang="en-US" sz="2400" i="1">
                          <a:latin typeface="Cambria Math" panose="02040503050406030204" pitchFamily="18" charset="0"/>
                          <a:ea typeface="Cambria Math" panose="02040503050406030204" pitchFamily="18" charset="0"/>
                        </a:rPr>
                        <m:t>−</m:t>
                      </m:r>
                      <m:r>
                        <a:rPr lang="en-US" sz="2400" i="1">
                          <a:latin typeface="Cambria Math" panose="02040503050406030204" pitchFamily="18" charset="0"/>
                          <a:ea typeface="Cambria Math" panose="02040503050406030204" pitchFamily="18" charset="0"/>
                        </a:rPr>
                        <m:t>𝐾</m:t>
                      </m:r>
                      <m:sSub>
                        <m:sSubPr>
                          <m:ctrlPr>
                            <a:rPr lang="en-US" sz="2400" i="1">
                              <a:latin typeface="Cambria Math" panose="02040503050406030204" pitchFamily="18" charset="0"/>
                              <a:ea typeface="Cambria Math" panose="02040503050406030204" pitchFamily="18" charset="0"/>
                            </a:rPr>
                          </m:ctrlPr>
                        </m:sSubPr>
                        <m:e>
                          <m:r>
                            <a:rPr lang="en-US" sz="2400" i="1">
                              <a:latin typeface="Cambria Math" panose="02040503050406030204" pitchFamily="18" charset="0"/>
                              <a:ea typeface="Cambria Math" panose="02040503050406030204" pitchFamily="18" charset="0"/>
                            </a:rPr>
                            <m:t>𝐸</m:t>
                          </m:r>
                        </m:e>
                        <m:sub>
                          <m:r>
                            <a:rPr lang="en-US" sz="2400" b="0" i="1" smtClean="0">
                              <a:latin typeface="Cambria Math" panose="02040503050406030204" pitchFamily="18" charset="0"/>
                              <a:ea typeface="Cambria Math" panose="02040503050406030204" pitchFamily="18" charset="0"/>
                            </a:rPr>
                            <m:t>𝑖</m:t>
                          </m:r>
                        </m:sub>
                      </m:sSub>
                      <m:r>
                        <a:rPr lang="en-US" sz="2400" i="1">
                          <a:latin typeface="Cambria Math" panose="02040503050406030204" pitchFamily="18" charset="0"/>
                          <a:ea typeface="Cambria Math" panose="02040503050406030204" pitchFamily="18" charset="0"/>
                        </a:rPr>
                        <m:t>=</m:t>
                      </m:r>
                      <m:f>
                        <m:fPr>
                          <m:ctrlPr>
                            <a:rPr lang="en-US" sz="2400" i="1">
                              <a:latin typeface="Cambria Math" panose="02040503050406030204" pitchFamily="18" charset="0"/>
                              <a:ea typeface="Cambria Math" panose="02040503050406030204" pitchFamily="18" charset="0"/>
                            </a:rPr>
                          </m:ctrlPr>
                        </m:fPr>
                        <m:num>
                          <m:r>
                            <a:rPr lang="en-US" sz="2400" i="1">
                              <a:latin typeface="Cambria Math" panose="02040503050406030204" pitchFamily="18" charset="0"/>
                              <a:ea typeface="Cambria Math" panose="02040503050406030204" pitchFamily="18" charset="0"/>
                            </a:rPr>
                            <m:t>1</m:t>
                          </m:r>
                        </m:num>
                        <m:den>
                          <m:r>
                            <a:rPr lang="en-US" sz="2400" i="1">
                              <a:latin typeface="Cambria Math" panose="02040503050406030204" pitchFamily="18" charset="0"/>
                              <a:ea typeface="Cambria Math" panose="02040503050406030204" pitchFamily="18" charset="0"/>
                            </a:rPr>
                            <m:t>2</m:t>
                          </m:r>
                        </m:den>
                      </m:f>
                      <m:r>
                        <a:rPr lang="en-US" sz="2400" i="1">
                          <a:latin typeface="Cambria Math" panose="02040503050406030204" pitchFamily="18" charset="0"/>
                          <a:ea typeface="Cambria Math" panose="02040503050406030204" pitchFamily="18" charset="0"/>
                        </a:rPr>
                        <m:t>𝑚</m:t>
                      </m:r>
                      <m:sSubSup>
                        <m:sSubSupPr>
                          <m:ctrlPr>
                            <a:rPr lang="en-US" sz="2400" i="1">
                              <a:latin typeface="Cambria Math" panose="02040503050406030204" pitchFamily="18" charset="0"/>
                              <a:ea typeface="Cambria Math" panose="02040503050406030204" pitchFamily="18" charset="0"/>
                            </a:rPr>
                          </m:ctrlPr>
                        </m:sSubSupPr>
                        <m:e>
                          <m:r>
                            <a:rPr lang="en-US" sz="2400" i="1">
                              <a:latin typeface="Cambria Math" panose="02040503050406030204" pitchFamily="18" charset="0"/>
                              <a:ea typeface="Cambria Math" panose="02040503050406030204" pitchFamily="18" charset="0"/>
                            </a:rPr>
                            <m:t>𝑣</m:t>
                          </m:r>
                        </m:e>
                        <m:sub>
                          <m:r>
                            <a:rPr lang="en-US" sz="2400" i="1">
                              <a:latin typeface="Cambria Math" panose="02040503050406030204" pitchFamily="18" charset="0"/>
                              <a:ea typeface="Cambria Math" panose="02040503050406030204" pitchFamily="18" charset="0"/>
                            </a:rPr>
                            <m:t>𝑓</m:t>
                          </m:r>
                        </m:sub>
                        <m:sup>
                          <m:r>
                            <a:rPr lang="en-US" sz="2400" i="1">
                              <a:latin typeface="Cambria Math" panose="02040503050406030204" pitchFamily="18" charset="0"/>
                              <a:ea typeface="Cambria Math" panose="02040503050406030204" pitchFamily="18" charset="0"/>
                            </a:rPr>
                            <m:t>2</m:t>
                          </m:r>
                        </m:sup>
                      </m:sSubSup>
                      <m:r>
                        <a:rPr lang="en-US" sz="2400" i="1">
                          <a:latin typeface="Cambria Math" panose="02040503050406030204" pitchFamily="18" charset="0"/>
                          <a:ea typeface="Cambria Math" panose="02040503050406030204" pitchFamily="18" charset="0"/>
                        </a:rPr>
                        <m:t>−</m:t>
                      </m:r>
                      <m:f>
                        <m:fPr>
                          <m:ctrlPr>
                            <a:rPr lang="en-US" sz="2400" i="1">
                              <a:latin typeface="Cambria Math" panose="02040503050406030204" pitchFamily="18" charset="0"/>
                              <a:ea typeface="Cambria Math" panose="02040503050406030204" pitchFamily="18" charset="0"/>
                            </a:rPr>
                          </m:ctrlPr>
                        </m:fPr>
                        <m:num>
                          <m:r>
                            <a:rPr lang="en-US" sz="2400" i="1">
                              <a:latin typeface="Cambria Math" panose="02040503050406030204" pitchFamily="18" charset="0"/>
                              <a:ea typeface="Cambria Math" panose="02040503050406030204" pitchFamily="18" charset="0"/>
                            </a:rPr>
                            <m:t>1</m:t>
                          </m:r>
                        </m:num>
                        <m:den>
                          <m:r>
                            <a:rPr lang="en-US" sz="2400" i="1">
                              <a:latin typeface="Cambria Math" panose="02040503050406030204" pitchFamily="18" charset="0"/>
                              <a:ea typeface="Cambria Math" panose="02040503050406030204" pitchFamily="18" charset="0"/>
                            </a:rPr>
                            <m:t>2</m:t>
                          </m:r>
                        </m:den>
                      </m:f>
                      <m:r>
                        <a:rPr lang="en-US" sz="2400" i="1">
                          <a:latin typeface="Cambria Math" panose="02040503050406030204" pitchFamily="18" charset="0"/>
                          <a:ea typeface="Cambria Math" panose="02040503050406030204" pitchFamily="18" charset="0"/>
                        </a:rPr>
                        <m:t>𝑚</m:t>
                      </m:r>
                      <m:sSubSup>
                        <m:sSubSupPr>
                          <m:ctrlPr>
                            <a:rPr lang="en-US" sz="2400" i="1">
                              <a:latin typeface="Cambria Math" panose="02040503050406030204" pitchFamily="18" charset="0"/>
                              <a:ea typeface="Cambria Math" panose="02040503050406030204" pitchFamily="18" charset="0"/>
                            </a:rPr>
                          </m:ctrlPr>
                        </m:sSubSupPr>
                        <m:e>
                          <m:r>
                            <a:rPr lang="en-US" sz="2400" i="1">
                              <a:latin typeface="Cambria Math" panose="02040503050406030204" pitchFamily="18" charset="0"/>
                              <a:ea typeface="Cambria Math" panose="02040503050406030204" pitchFamily="18" charset="0"/>
                            </a:rPr>
                            <m:t>𝑣</m:t>
                          </m:r>
                        </m:e>
                        <m:sub>
                          <m:r>
                            <a:rPr lang="en-US" sz="2400" b="0" i="1" smtClean="0">
                              <a:latin typeface="Cambria Math" panose="02040503050406030204" pitchFamily="18" charset="0"/>
                              <a:ea typeface="Cambria Math" panose="02040503050406030204" pitchFamily="18" charset="0"/>
                            </a:rPr>
                            <m:t>𝑖</m:t>
                          </m:r>
                        </m:sub>
                        <m:sup>
                          <m:r>
                            <a:rPr lang="en-US" sz="2400" i="1">
                              <a:latin typeface="Cambria Math" panose="02040503050406030204" pitchFamily="18" charset="0"/>
                              <a:ea typeface="Cambria Math" panose="02040503050406030204" pitchFamily="18" charset="0"/>
                            </a:rPr>
                            <m:t>2</m:t>
                          </m:r>
                        </m:sup>
                      </m:sSubSup>
                    </m:oMath>
                  </m:oMathPara>
                </a14:m>
                <a:endParaRPr lang="en-US" sz="2400" dirty="0"/>
              </a:p>
            </p:txBody>
          </p:sp>
        </mc:Choice>
        <mc:Fallback xmlns="">
          <p:sp>
            <p:nvSpPr>
              <p:cNvPr id="6" name="TextBox 5">
                <a:extLst>
                  <a:ext uri="{FF2B5EF4-FFF2-40B4-BE49-F238E27FC236}">
                    <a16:creationId xmlns:a16="http://schemas.microsoft.com/office/drawing/2014/main" id="{A7033BC2-4DE2-4ACB-8AB9-3B0A66BF02CB}"/>
                  </a:ext>
                </a:extLst>
              </p:cNvPr>
              <p:cNvSpPr txBox="1">
                <a:spLocks noRot="1" noChangeAspect="1" noMove="1" noResize="1" noEditPoints="1" noAdjustHandles="1" noChangeArrowheads="1" noChangeShapeType="1" noTextEdit="1"/>
              </p:cNvSpPr>
              <p:nvPr/>
            </p:nvSpPr>
            <p:spPr>
              <a:xfrm>
                <a:off x="1612520" y="2479663"/>
                <a:ext cx="5632631" cy="691471"/>
              </a:xfrm>
              <a:prstGeom prst="rect">
                <a:avLst/>
              </a:prstGeom>
              <a:blipFill>
                <a:blip r:embed="rId2"/>
                <a:stretch>
                  <a:fillRect/>
                </a:stretch>
              </a:blipFill>
              <a:ln>
                <a:solidFill>
                  <a:srgbClr val="002060"/>
                </a:solidFill>
              </a:ln>
            </p:spPr>
            <p:txBody>
              <a:bodyPr/>
              <a:lstStyle/>
              <a:p>
                <a:r>
                  <a:rPr lang="en-US">
                    <a:noFill/>
                  </a:rPr>
                  <a:t> </a:t>
                </a:r>
              </a:p>
            </p:txBody>
          </p:sp>
        </mc:Fallback>
      </mc:AlternateContent>
      <p:sp>
        <p:nvSpPr>
          <p:cNvPr id="7" name="Text Box 10">
            <a:extLst>
              <a:ext uri="{FF2B5EF4-FFF2-40B4-BE49-F238E27FC236}">
                <a16:creationId xmlns:a16="http://schemas.microsoft.com/office/drawing/2014/main" id="{2CB13367-6C5C-45B1-92BF-F42C3CCCAB2A}"/>
              </a:ext>
            </a:extLst>
          </p:cNvPr>
          <p:cNvSpPr txBox="1">
            <a:spLocks noChangeArrowheads="1"/>
          </p:cNvSpPr>
          <p:nvPr/>
        </p:nvSpPr>
        <p:spPr bwMode="auto">
          <a:xfrm>
            <a:off x="1543522" y="3291224"/>
            <a:ext cx="190507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dirty="0"/>
              <a:t>Since </a:t>
            </a:r>
            <a:r>
              <a:rPr lang="en-US" altLang="en-US" sz="2400" i="1" dirty="0">
                <a:latin typeface="Cambria Math" panose="02040503050406030204" pitchFamily="18" charset="0"/>
                <a:ea typeface="Cambria Math" panose="02040503050406030204" pitchFamily="18" charset="0"/>
              </a:rPr>
              <a:t>v</a:t>
            </a:r>
            <a:r>
              <a:rPr lang="en-US" altLang="en-US" sz="2400" i="1" baseline="-25000" dirty="0">
                <a:latin typeface="Cambria Math" panose="02040503050406030204" pitchFamily="18" charset="0"/>
                <a:ea typeface="Cambria Math" panose="02040503050406030204" pitchFamily="18" charset="0"/>
              </a:rPr>
              <a:t>i</a:t>
            </a:r>
            <a:r>
              <a:rPr lang="en-US" altLang="en-US" sz="2400" dirty="0"/>
              <a:t> = 0,</a:t>
            </a:r>
          </a:p>
        </p:txBody>
      </p:sp>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253FA457-D012-471B-A47D-CDEEEA3A76EA}"/>
                  </a:ext>
                </a:extLst>
              </p:cNvPr>
              <p:cNvSpPr txBox="1"/>
              <p:nvPr/>
            </p:nvSpPr>
            <p:spPr>
              <a:xfrm>
                <a:off x="3160955" y="3758364"/>
                <a:ext cx="2535759" cy="691471"/>
              </a:xfrm>
              <a:prstGeom prst="rect">
                <a:avLst/>
              </a:prstGeom>
              <a:solidFill>
                <a:srgbClr val="FFFF00"/>
              </a:solidFill>
              <a:ln>
                <a:solidFill>
                  <a:srgbClr val="002060"/>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𝑊</m:t>
                      </m:r>
                      <m:r>
                        <a:rPr lang="en-US" sz="2400" b="0" i="1" smtClean="0">
                          <a:latin typeface="Cambria Math" panose="02040503050406030204" pitchFamily="18" charset="0"/>
                        </a:rPr>
                        <m:t>=</m:t>
                      </m:r>
                      <m:r>
                        <a:rPr lang="en-US" sz="2400" i="1">
                          <a:latin typeface="Cambria Math" panose="02040503050406030204" pitchFamily="18" charset="0"/>
                          <a:ea typeface="Cambria Math" panose="02040503050406030204" pitchFamily="18" charset="0"/>
                        </a:rPr>
                        <m:t>𝐾</m:t>
                      </m:r>
                      <m:sSub>
                        <m:sSubPr>
                          <m:ctrlPr>
                            <a:rPr lang="en-US" sz="2400" i="1">
                              <a:latin typeface="Cambria Math" panose="02040503050406030204" pitchFamily="18" charset="0"/>
                              <a:ea typeface="Cambria Math" panose="02040503050406030204" pitchFamily="18" charset="0"/>
                            </a:rPr>
                          </m:ctrlPr>
                        </m:sSubPr>
                        <m:e>
                          <m:r>
                            <a:rPr lang="en-US" sz="2400" i="1">
                              <a:latin typeface="Cambria Math" panose="02040503050406030204" pitchFamily="18" charset="0"/>
                              <a:ea typeface="Cambria Math" panose="02040503050406030204" pitchFamily="18" charset="0"/>
                            </a:rPr>
                            <m:t>𝐸</m:t>
                          </m:r>
                        </m:e>
                        <m:sub>
                          <m:r>
                            <a:rPr lang="en-US" sz="2400" i="1">
                              <a:latin typeface="Cambria Math" panose="02040503050406030204" pitchFamily="18" charset="0"/>
                              <a:ea typeface="Cambria Math" panose="02040503050406030204" pitchFamily="18" charset="0"/>
                            </a:rPr>
                            <m:t>𝑓</m:t>
                          </m:r>
                        </m:sub>
                      </m:sSub>
                      <m:r>
                        <a:rPr lang="en-US" sz="2400" i="1">
                          <a:latin typeface="Cambria Math" panose="02040503050406030204" pitchFamily="18" charset="0"/>
                          <a:ea typeface="Cambria Math" panose="02040503050406030204" pitchFamily="18" charset="0"/>
                        </a:rPr>
                        <m:t>=</m:t>
                      </m:r>
                      <m:f>
                        <m:fPr>
                          <m:ctrlPr>
                            <a:rPr lang="en-US" sz="2400" i="1">
                              <a:latin typeface="Cambria Math" panose="02040503050406030204" pitchFamily="18" charset="0"/>
                              <a:ea typeface="Cambria Math" panose="02040503050406030204" pitchFamily="18" charset="0"/>
                            </a:rPr>
                          </m:ctrlPr>
                        </m:fPr>
                        <m:num>
                          <m:r>
                            <a:rPr lang="en-US" sz="2400" i="1">
                              <a:latin typeface="Cambria Math" panose="02040503050406030204" pitchFamily="18" charset="0"/>
                              <a:ea typeface="Cambria Math" panose="02040503050406030204" pitchFamily="18" charset="0"/>
                            </a:rPr>
                            <m:t>1</m:t>
                          </m:r>
                        </m:num>
                        <m:den>
                          <m:r>
                            <a:rPr lang="en-US" sz="2400" i="1">
                              <a:latin typeface="Cambria Math" panose="02040503050406030204" pitchFamily="18" charset="0"/>
                              <a:ea typeface="Cambria Math" panose="02040503050406030204" pitchFamily="18" charset="0"/>
                            </a:rPr>
                            <m:t>2</m:t>
                          </m:r>
                        </m:den>
                      </m:f>
                      <m:r>
                        <a:rPr lang="en-US" sz="2400" i="1">
                          <a:latin typeface="Cambria Math" panose="02040503050406030204" pitchFamily="18" charset="0"/>
                          <a:ea typeface="Cambria Math" panose="02040503050406030204" pitchFamily="18" charset="0"/>
                        </a:rPr>
                        <m:t>𝑚</m:t>
                      </m:r>
                      <m:sSubSup>
                        <m:sSubSupPr>
                          <m:ctrlPr>
                            <a:rPr lang="en-US" sz="2400" i="1">
                              <a:latin typeface="Cambria Math" panose="02040503050406030204" pitchFamily="18" charset="0"/>
                              <a:ea typeface="Cambria Math" panose="02040503050406030204" pitchFamily="18" charset="0"/>
                            </a:rPr>
                          </m:ctrlPr>
                        </m:sSubSupPr>
                        <m:e>
                          <m:r>
                            <a:rPr lang="en-US" sz="2400" i="1">
                              <a:latin typeface="Cambria Math" panose="02040503050406030204" pitchFamily="18" charset="0"/>
                              <a:ea typeface="Cambria Math" panose="02040503050406030204" pitchFamily="18" charset="0"/>
                            </a:rPr>
                            <m:t>𝑣</m:t>
                          </m:r>
                        </m:e>
                        <m:sub>
                          <m:r>
                            <a:rPr lang="en-US" sz="2400" i="1">
                              <a:latin typeface="Cambria Math" panose="02040503050406030204" pitchFamily="18" charset="0"/>
                              <a:ea typeface="Cambria Math" panose="02040503050406030204" pitchFamily="18" charset="0"/>
                            </a:rPr>
                            <m:t>𝑓</m:t>
                          </m:r>
                        </m:sub>
                        <m:sup>
                          <m:r>
                            <a:rPr lang="en-US" sz="2400" i="1">
                              <a:latin typeface="Cambria Math" panose="02040503050406030204" pitchFamily="18" charset="0"/>
                              <a:ea typeface="Cambria Math" panose="02040503050406030204" pitchFamily="18" charset="0"/>
                            </a:rPr>
                            <m:t>2</m:t>
                          </m:r>
                        </m:sup>
                      </m:sSubSup>
                    </m:oMath>
                  </m:oMathPara>
                </a14:m>
                <a:endParaRPr lang="en-US" sz="2400" dirty="0"/>
              </a:p>
            </p:txBody>
          </p:sp>
        </mc:Choice>
        <mc:Fallback xmlns="">
          <p:sp>
            <p:nvSpPr>
              <p:cNvPr id="8" name="TextBox 7">
                <a:extLst>
                  <a:ext uri="{FF2B5EF4-FFF2-40B4-BE49-F238E27FC236}">
                    <a16:creationId xmlns:a16="http://schemas.microsoft.com/office/drawing/2014/main" id="{253FA457-D012-471B-A47D-CDEEEA3A76EA}"/>
                  </a:ext>
                </a:extLst>
              </p:cNvPr>
              <p:cNvSpPr txBox="1">
                <a:spLocks noRot="1" noChangeAspect="1" noMove="1" noResize="1" noEditPoints="1" noAdjustHandles="1" noChangeArrowheads="1" noChangeShapeType="1" noTextEdit="1"/>
              </p:cNvSpPr>
              <p:nvPr/>
            </p:nvSpPr>
            <p:spPr>
              <a:xfrm>
                <a:off x="3160955" y="3758364"/>
                <a:ext cx="2535759" cy="691471"/>
              </a:xfrm>
              <a:prstGeom prst="rect">
                <a:avLst/>
              </a:prstGeom>
              <a:blipFill>
                <a:blip r:embed="rId3"/>
                <a:stretch>
                  <a:fillRect/>
                </a:stretch>
              </a:blipFill>
              <a:ln>
                <a:solidFill>
                  <a:srgbClr val="002060"/>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06D4D937-7A1B-4C7D-99F8-42D0D0736AF0}"/>
                  </a:ext>
                </a:extLst>
              </p:cNvPr>
              <p:cNvSpPr txBox="1"/>
              <p:nvPr/>
            </p:nvSpPr>
            <p:spPr>
              <a:xfrm>
                <a:off x="2627172" y="4633749"/>
                <a:ext cx="3329116" cy="691471"/>
              </a:xfrm>
              <a:prstGeom prst="rect">
                <a:avLst/>
              </a:prstGeom>
              <a:solidFill>
                <a:srgbClr val="FFFF00"/>
              </a:solidFill>
              <a:ln>
                <a:solidFill>
                  <a:srgbClr val="002060"/>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𝑊</m:t>
                      </m:r>
                      <m:r>
                        <a:rPr lang="en-US" sz="2400" b="0" i="1" smtClean="0">
                          <a:latin typeface="Cambria Math" panose="02040503050406030204" pitchFamily="18" charset="0"/>
                        </a:rPr>
                        <m:t>=</m:t>
                      </m:r>
                      <m:f>
                        <m:fPr>
                          <m:ctrlPr>
                            <a:rPr lang="en-US" sz="2400" i="1">
                              <a:latin typeface="Cambria Math" panose="02040503050406030204" pitchFamily="18" charset="0"/>
                              <a:ea typeface="Cambria Math" panose="02040503050406030204" pitchFamily="18" charset="0"/>
                            </a:rPr>
                          </m:ctrlPr>
                        </m:fPr>
                        <m:num>
                          <m:r>
                            <a:rPr lang="en-US" sz="2400" i="1">
                              <a:latin typeface="Cambria Math" panose="02040503050406030204" pitchFamily="18" charset="0"/>
                              <a:ea typeface="Cambria Math" panose="02040503050406030204" pitchFamily="18" charset="0"/>
                            </a:rPr>
                            <m:t>1</m:t>
                          </m:r>
                        </m:num>
                        <m:den>
                          <m:r>
                            <a:rPr lang="en-US" sz="2400" i="1">
                              <a:latin typeface="Cambria Math" panose="02040503050406030204" pitchFamily="18" charset="0"/>
                              <a:ea typeface="Cambria Math" panose="02040503050406030204" pitchFamily="18" charset="0"/>
                            </a:rPr>
                            <m:t>2</m:t>
                          </m:r>
                        </m:den>
                      </m:f>
                      <m:r>
                        <a:rPr lang="en-US" sz="2400" b="0" i="1" smtClean="0">
                          <a:latin typeface="Cambria Math" panose="02040503050406030204" pitchFamily="18" charset="0"/>
                          <a:ea typeface="Cambria Math" panose="02040503050406030204" pitchFamily="18" charset="0"/>
                        </a:rPr>
                        <m:t>(862</m:t>
                      </m:r>
                      <m:r>
                        <a:rPr lang="en-US" sz="2400" b="0" i="1" smtClean="0">
                          <a:latin typeface="Cambria Math" panose="02040503050406030204" pitchFamily="18" charset="0"/>
                          <a:ea typeface="Cambria Math" panose="02040503050406030204" pitchFamily="18" charset="0"/>
                        </a:rPr>
                        <m:t>𝑘𝑔</m:t>
                      </m:r>
                      <m:r>
                        <a:rPr lang="en-US" sz="2400" b="0" i="1" smtClean="0">
                          <a:latin typeface="Cambria Math" panose="02040503050406030204" pitchFamily="18" charset="0"/>
                          <a:ea typeface="Cambria Math" panose="02040503050406030204" pitchFamily="18" charset="0"/>
                        </a:rPr>
                        <m:t>)(</m:t>
                      </m:r>
                      <m:sSup>
                        <m:sSupPr>
                          <m:ctrlPr>
                            <a:rPr lang="en-US" sz="2400" b="0" i="1" smtClean="0">
                              <a:latin typeface="Cambria Math" panose="02040503050406030204" pitchFamily="18" charset="0"/>
                              <a:ea typeface="Cambria Math" panose="02040503050406030204" pitchFamily="18" charset="0"/>
                            </a:rPr>
                          </m:ctrlPr>
                        </m:sSupPr>
                        <m:e>
                          <m:r>
                            <a:rPr lang="en-US" sz="2400" b="0" i="1" smtClean="0">
                              <a:latin typeface="Cambria Math" panose="02040503050406030204" pitchFamily="18" charset="0"/>
                              <a:ea typeface="Cambria Math" panose="02040503050406030204" pitchFamily="18" charset="0"/>
                            </a:rPr>
                            <m:t>820 </m:t>
                          </m:r>
                          <m:box>
                            <m:boxPr>
                              <m:ctrlPr>
                                <a:rPr lang="en-US" sz="2400" b="0" i="1" smtClean="0">
                                  <a:latin typeface="Cambria Math" panose="02040503050406030204" pitchFamily="18" charset="0"/>
                                  <a:ea typeface="Cambria Math" panose="02040503050406030204" pitchFamily="18" charset="0"/>
                                </a:rPr>
                              </m:ctrlPr>
                            </m:boxPr>
                            <m:e>
                              <m:argPr>
                                <m:argSz m:val="-1"/>
                              </m:argPr>
                              <m:f>
                                <m:fPr>
                                  <m:ctrlPr>
                                    <a:rPr lang="en-US" sz="2400" b="0" i="1" smtClean="0">
                                      <a:latin typeface="Cambria Math" panose="02040503050406030204" pitchFamily="18" charset="0"/>
                                      <a:ea typeface="Cambria Math" panose="02040503050406030204" pitchFamily="18" charset="0"/>
                                    </a:rPr>
                                  </m:ctrlPr>
                                </m:fPr>
                                <m:num>
                                  <m:r>
                                    <a:rPr lang="en-US" sz="2400" b="0" i="1" smtClean="0">
                                      <a:latin typeface="Cambria Math" panose="02040503050406030204" pitchFamily="18" charset="0"/>
                                      <a:ea typeface="Cambria Math" panose="02040503050406030204" pitchFamily="18" charset="0"/>
                                    </a:rPr>
                                    <m:t>𝑚</m:t>
                                  </m:r>
                                </m:num>
                                <m:den>
                                  <m:r>
                                    <a:rPr lang="en-US" sz="2400" b="0" i="1" smtClean="0">
                                      <a:latin typeface="Cambria Math" panose="02040503050406030204" pitchFamily="18" charset="0"/>
                                      <a:ea typeface="Cambria Math" panose="02040503050406030204" pitchFamily="18" charset="0"/>
                                    </a:rPr>
                                    <m:t>𝑠</m:t>
                                  </m:r>
                                </m:den>
                              </m:f>
                            </m:e>
                          </m:box>
                          <m:r>
                            <a:rPr lang="en-US" sz="2400" b="0" i="1" smtClean="0">
                              <a:latin typeface="Cambria Math" panose="02040503050406030204" pitchFamily="18" charset="0"/>
                              <a:ea typeface="Cambria Math" panose="02040503050406030204" pitchFamily="18" charset="0"/>
                            </a:rPr>
                            <m:t>)</m:t>
                          </m:r>
                        </m:e>
                        <m:sup>
                          <m:r>
                            <a:rPr lang="en-US" sz="2400" b="0" i="1" smtClean="0">
                              <a:latin typeface="Cambria Math" panose="02040503050406030204" pitchFamily="18" charset="0"/>
                              <a:ea typeface="Cambria Math" panose="02040503050406030204" pitchFamily="18" charset="0"/>
                            </a:rPr>
                            <m:t>2</m:t>
                          </m:r>
                        </m:sup>
                      </m:sSup>
                    </m:oMath>
                  </m:oMathPara>
                </a14:m>
                <a:endParaRPr lang="en-US" sz="2400" dirty="0"/>
              </a:p>
            </p:txBody>
          </p:sp>
        </mc:Choice>
        <mc:Fallback xmlns="">
          <p:sp>
            <p:nvSpPr>
              <p:cNvPr id="9" name="TextBox 8">
                <a:extLst>
                  <a:ext uri="{FF2B5EF4-FFF2-40B4-BE49-F238E27FC236}">
                    <a16:creationId xmlns:a16="http://schemas.microsoft.com/office/drawing/2014/main" id="{06D4D937-7A1B-4C7D-99F8-42D0D0736AF0}"/>
                  </a:ext>
                </a:extLst>
              </p:cNvPr>
              <p:cNvSpPr txBox="1">
                <a:spLocks noRot="1" noChangeAspect="1" noMove="1" noResize="1" noEditPoints="1" noAdjustHandles="1" noChangeArrowheads="1" noChangeShapeType="1" noTextEdit="1"/>
              </p:cNvSpPr>
              <p:nvPr/>
            </p:nvSpPr>
            <p:spPr>
              <a:xfrm>
                <a:off x="2627172" y="4633749"/>
                <a:ext cx="3329116" cy="691471"/>
              </a:xfrm>
              <a:prstGeom prst="rect">
                <a:avLst/>
              </a:prstGeom>
              <a:blipFill>
                <a:blip r:embed="rId4"/>
                <a:stretch>
                  <a:fillRect/>
                </a:stretch>
              </a:blipFill>
              <a:ln>
                <a:solidFill>
                  <a:srgbClr val="002060"/>
                </a:solidFill>
              </a:ln>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0" name="TextBox 9">
                <a:extLst>
                  <a:ext uri="{FF2B5EF4-FFF2-40B4-BE49-F238E27FC236}">
                    <a16:creationId xmlns:a16="http://schemas.microsoft.com/office/drawing/2014/main" id="{D8CEE51A-2721-4A86-BB06-B3524862491C}"/>
                  </a:ext>
                </a:extLst>
              </p:cNvPr>
              <p:cNvSpPr txBox="1"/>
              <p:nvPr/>
            </p:nvSpPr>
            <p:spPr>
              <a:xfrm>
                <a:off x="3030081" y="5485477"/>
                <a:ext cx="2717732" cy="435760"/>
              </a:xfrm>
              <a:prstGeom prst="rect">
                <a:avLst/>
              </a:prstGeom>
              <a:solidFill>
                <a:schemeClr val="accent5"/>
              </a:solidFill>
              <a:ln>
                <a:solidFill>
                  <a:srgbClr val="002060"/>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𝑊</m:t>
                      </m:r>
                      <m:r>
                        <a:rPr lang="en-US" sz="2800" b="0" i="1" smtClean="0">
                          <a:latin typeface="Cambria Math" panose="02040503050406030204" pitchFamily="18" charset="0"/>
                        </a:rPr>
                        <m:t>=2.90×</m:t>
                      </m:r>
                      <m:sSup>
                        <m:sSupPr>
                          <m:ctrlPr>
                            <a:rPr lang="en-US" sz="2800" b="0" i="1" smtClean="0">
                              <a:latin typeface="Cambria Math" panose="02040503050406030204" pitchFamily="18" charset="0"/>
                              <a:ea typeface="Cambria Math" panose="02040503050406030204" pitchFamily="18" charset="0"/>
                            </a:rPr>
                          </m:ctrlPr>
                        </m:sSupPr>
                        <m:e>
                          <m:r>
                            <a:rPr lang="en-US" sz="2800" b="0" i="1" smtClean="0">
                              <a:latin typeface="Cambria Math" panose="02040503050406030204" pitchFamily="18" charset="0"/>
                              <a:ea typeface="Cambria Math" panose="02040503050406030204" pitchFamily="18" charset="0"/>
                            </a:rPr>
                            <m:t>10</m:t>
                          </m:r>
                        </m:e>
                        <m:sup>
                          <m:r>
                            <a:rPr lang="en-US" sz="2800" b="0" i="1" smtClean="0">
                              <a:latin typeface="Cambria Math" panose="02040503050406030204" pitchFamily="18" charset="0"/>
                              <a:ea typeface="Cambria Math" panose="02040503050406030204" pitchFamily="18" charset="0"/>
                            </a:rPr>
                            <m:t>8</m:t>
                          </m:r>
                        </m:sup>
                      </m:sSup>
                      <m:r>
                        <a:rPr lang="en-US" sz="2800" b="0" i="1" smtClean="0">
                          <a:latin typeface="Cambria Math" panose="02040503050406030204" pitchFamily="18" charset="0"/>
                          <a:ea typeface="Cambria Math" panose="02040503050406030204" pitchFamily="18" charset="0"/>
                        </a:rPr>
                        <m:t>𝐽</m:t>
                      </m:r>
                    </m:oMath>
                  </m:oMathPara>
                </a14:m>
                <a:endParaRPr lang="en-US" sz="2800" dirty="0"/>
              </a:p>
            </p:txBody>
          </p:sp>
        </mc:Choice>
        <mc:Fallback>
          <p:sp>
            <p:nvSpPr>
              <p:cNvPr id="10" name="TextBox 9">
                <a:extLst>
                  <a:ext uri="{FF2B5EF4-FFF2-40B4-BE49-F238E27FC236}">
                    <a16:creationId xmlns:a16="http://schemas.microsoft.com/office/drawing/2014/main" id="{D8CEE51A-2721-4A86-BB06-B3524862491C}"/>
                  </a:ext>
                </a:extLst>
              </p:cNvPr>
              <p:cNvSpPr txBox="1">
                <a:spLocks noRot="1" noChangeAspect="1" noMove="1" noResize="1" noEditPoints="1" noAdjustHandles="1" noChangeArrowheads="1" noChangeShapeType="1" noTextEdit="1"/>
              </p:cNvSpPr>
              <p:nvPr/>
            </p:nvSpPr>
            <p:spPr>
              <a:xfrm>
                <a:off x="3030081" y="5485477"/>
                <a:ext cx="2717732" cy="435760"/>
              </a:xfrm>
              <a:prstGeom prst="rect">
                <a:avLst/>
              </a:prstGeom>
              <a:blipFill>
                <a:blip r:embed="rId5"/>
                <a:stretch>
                  <a:fillRect/>
                </a:stretch>
              </a:blipFill>
              <a:ln>
                <a:solidFill>
                  <a:srgbClr val="002060"/>
                </a:solidFill>
              </a:ln>
            </p:spPr>
            <p:txBody>
              <a:bodyPr/>
              <a:lstStyle/>
              <a:p>
                <a:r>
                  <a:rPr lang="en-US">
                    <a:noFill/>
                  </a:rPr>
                  <a:t> </a:t>
                </a:r>
              </a:p>
            </p:txBody>
          </p:sp>
        </mc:Fallback>
      </mc:AlternateContent>
    </p:spTree>
    <p:extLst>
      <p:ext uri="{BB962C8B-B14F-4D97-AF65-F5344CB8AC3E}">
        <p14:creationId xmlns:p14="http://schemas.microsoft.com/office/powerpoint/2010/main" val="383555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anim calcmode="lin" valueType="num">
                                      <p:cBhvr additive="base">
                                        <p:cTn id="7" dur="500" fill="hold"/>
                                        <p:tgtEl>
                                          <p:spTgt spid="573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73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childTnLst>
                          </p:cTn>
                        </p:par>
                        <p:par>
                          <p:cTn id="14" fill="hold">
                            <p:stCondLst>
                              <p:cond delay="500"/>
                            </p:stCondLst>
                            <p:childTnLst>
                              <p:par>
                                <p:cTn id="15" presetID="42" presetClass="entr" presetSubtype="0" fill="hold" grpId="0" nodeType="afterEffect">
                                  <p:stCondLst>
                                    <p:cond delay="100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500" fill="hold"/>
                                        <p:tgtEl>
                                          <p:spTgt spid="7"/>
                                        </p:tgtEl>
                                        <p:attrNameLst>
                                          <p:attrName>ppt_x</p:attrName>
                                        </p:attrNameLst>
                                      </p:cBhvr>
                                      <p:tavLst>
                                        <p:tav tm="0">
                                          <p:val>
                                            <p:strVal val="0-#ppt_w/2"/>
                                          </p:val>
                                        </p:tav>
                                        <p:tav tm="100000">
                                          <p:val>
                                            <p:strVal val="#ppt_x"/>
                                          </p:val>
                                        </p:tav>
                                      </p:tavLst>
                                    </p:anim>
                                    <p:anim calcmode="lin" valueType="num">
                                      <p:cBhvr additive="base">
                                        <p:cTn id="25"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fade">
                                      <p:cBhvr>
                                        <p:cTn id="30" dur="1000"/>
                                        <p:tgtEl>
                                          <p:spTgt spid="8"/>
                                        </p:tgtEl>
                                      </p:cBhvr>
                                    </p:animEffect>
                                    <p:anim calcmode="lin" valueType="num">
                                      <p:cBhvr>
                                        <p:cTn id="31" dur="1000" fill="hold"/>
                                        <p:tgtEl>
                                          <p:spTgt spid="8"/>
                                        </p:tgtEl>
                                        <p:attrNameLst>
                                          <p:attrName>ppt_x</p:attrName>
                                        </p:attrNameLst>
                                      </p:cBhvr>
                                      <p:tavLst>
                                        <p:tav tm="0">
                                          <p:val>
                                            <p:strVal val="#ppt_x"/>
                                          </p:val>
                                        </p:tav>
                                        <p:tav tm="100000">
                                          <p:val>
                                            <p:strVal val="#ppt_x"/>
                                          </p:val>
                                        </p:tav>
                                      </p:tavLst>
                                    </p:anim>
                                    <p:anim calcmode="lin" valueType="num">
                                      <p:cBhvr>
                                        <p:cTn id="32"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1000"/>
                                        <p:tgtEl>
                                          <p:spTgt spid="9"/>
                                        </p:tgtEl>
                                      </p:cBhvr>
                                    </p:animEffect>
                                    <p:anim calcmode="lin" valueType="num">
                                      <p:cBhvr>
                                        <p:cTn id="38" dur="1000" fill="hold"/>
                                        <p:tgtEl>
                                          <p:spTgt spid="9"/>
                                        </p:tgtEl>
                                        <p:attrNameLst>
                                          <p:attrName>ppt_x</p:attrName>
                                        </p:attrNameLst>
                                      </p:cBhvr>
                                      <p:tavLst>
                                        <p:tav tm="0">
                                          <p:val>
                                            <p:strVal val="#ppt_x"/>
                                          </p:val>
                                        </p:tav>
                                        <p:tav tm="100000">
                                          <p:val>
                                            <p:strVal val="#ppt_x"/>
                                          </p:val>
                                        </p:tav>
                                      </p:tavLst>
                                    </p:anim>
                                    <p:anim calcmode="lin" valueType="num">
                                      <p:cBhvr>
                                        <p:cTn id="3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10"/>
                                        </p:tgtEl>
                                        <p:attrNameLst>
                                          <p:attrName>style.visibility</p:attrName>
                                        </p:attrNameLst>
                                      </p:cBhvr>
                                      <p:to>
                                        <p:strVal val="visible"/>
                                      </p:to>
                                    </p:set>
                                    <p:animEffect transition="in" filter="fade">
                                      <p:cBhvr>
                                        <p:cTn id="44" dur="1000"/>
                                        <p:tgtEl>
                                          <p:spTgt spid="10"/>
                                        </p:tgtEl>
                                      </p:cBhvr>
                                    </p:animEffect>
                                    <p:anim calcmode="lin" valueType="num">
                                      <p:cBhvr>
                                        <p:cTn id="45" dur="1000" fill="hold"/>
                                        <p:tgtEl>
                                          <p:spTgt spid="10"/>
                                        </p:tgtEl>
                                        <p:attrNameLst>
                                          <p:attrName>ppt_x</p:attrName>
                                        </p:attrNameLst>
                                      </p:cBhvr>
                                      <p:tavLst>
                                        <p:tav tm="0">
                                          <p:val>
                                            <p:strVal val="#ppt_x"/>
                                          </p:val>
                                        </p:tav>
                                        <p:tav tm="100000">
                                          <p:val>
                                            <p:strVal val="#ppt_x"/>
                                          </p:val>
                                        </p:tav>
                                      </p:tavLst>
                                    </p:anim>
                                    <p:anim calcmode="lin" valueType="num">
                                      <p:cBhvr>
                                        <p:cTn id="4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p:bldP spid="5" grpId="0"/>
      <p:bldP spid="6" grpId="0" animBg="1"/>
      <p:bldP spid="7" grpId="0"/>
      <p:bldP spid="8" grpId="0" animBg="1"/>
      <p:bldP spid="9" grpId="0" animBg="1"/>
      <p:bldP spid="1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434BD545-C1CA-4261-B214-79264F30BA23}"/>
              </a:ext>
            </a:extLst>
          </p:cNvPr>
          <p:cNvSpPr>
            <a:spLocks noGrp="1" noChangeArrowheads="1"/>
          </p:cNvSpPr>
          <p:nvPr>
            <p:ph type="title"/>
          </p:nvPr>
        </p:nvSpPr>
        <p:spPr>
          <a:xfrm>
            <a:off x="195263" y="228600"/>
            <a:ext cx="7992773" cy="914400"/>
          </a:xfrm>
        </p:spPr>
        <p:txBody>
          <a:bodyPr/>
          <a:lstStyle/>
          <a:p>
            <a:pPr eaLnBrk="1" hangingPunct="1"/>
            <a:r>
              <a:rPr lang="en-US" altLang="en-US" sz="3600" dirty="0"/>
              <a:t>Work-Energy Theorem: Example #3 (Cont.)</a:t>
            </a:r>
          </a:p>
        </p:txBody>
      </p:sp>
      <p:sp>
        <p:nvSpPr>
          <p:cNvPr id="57347" name="Rectangle 3">
            <a:extLst>
              <a:ext uri="{FF2B5EF4-FFF2-40B4-BE49-F238E27FC236}">
                <a16:creationId xmlns:a16="http://schemas.microsoft.com/office/drawing/2014/main" id="{A4B57A2A-0054-431B-9F48-19C0E6E28407}"/>
              </a:ext>
            </a:extLst>
          </p:cNvPr>
          <p:cNvSpPr>
            <a:spLocks noGrp="1" noChangeArrowheads="1"/>
          </p:cNvSpPr>
          <p:nvPr>
            <p:ph type="body" idx="1"/>
          </p:nvPr>
        </p:nvSpPr>
        <p:spPr>
          <a:xfrm>
            <a:off x="401781" y="1558636"/>
            <a:ext cx="8358909" cy="396307"/>
          </a:xfrm>
        </p:spPr>
        <p:txBody>
          <a:bodyPr/>
          <a:lstStyle/>
          <a:p>
            <a:pPr marL="609600" indent="-609600" eaLnBrk="1" hangingPunct="1">
              <a:lnSpc>
                <a:spcPct val="80000"/>
              </a:lnSpc>
            </a:pPr>
            <a:r>
              <a:rPr lang="en-US" altLang="en-US" sz="2800" dirty="0"/>
              <a:t>What was the average net force acting on the projectile?</a:t>
            </a: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A7033BC2-4DE2-4ACB-8AB9-3B0A66BF02CB}"/>
                  </a:ext>
                </a:extLst>
              </p:cNvPr>
              <p:cNvSpPr txBox="1"/>
              <p:nvPr/>
            </p:nvSpPr>
            <p:spPr>
              <a:xfrm>
                <a:off x="3689140" y="2521226"/>
                <a:ext cx="1636089" cy="430887"/>
              </a:xfrm>
              <a:prstGeom prst="rect">
                <a:avLst/>
              </a:prstGeom>
              <a:solidFill>
                <a:srgbClr val="FFFF00"/>
              </a:solidFill>
              <a:ln>
                <a:solidFill>
                  <a:srgbClr val="002060"/>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𝑊</m:t>
                      </m:r>
                      <m:r>
                        <a:rPr lang="en-US" sz="2800" b="0" i="1" smtClean="0">
                          <a:latin typeface="Cambria Math" panose="02040503050406030204" pitchFamily="18" charset="0"/>
                        </a:rPr>
                        <m:t>=</m:t>
                      </m:r>
                      <m:r>
                        <a:rPr lang="en-US" sz="2800" b="0" i="1" smtClean="0">
                          <a:latin typeface="Cambria Math" panose="02040503050406030204" pitchFamily="18" charset="0"/>
                        </a:rPr>
                        <m:t>𝐹</m:t>
                      </m:r>
                      <m:r>
                        <a:rPr lang="en-US" sz="2800" b="0" i="1" smtClean="0">
                          <a:latin typeface="Cambria Math" panose="02040503050406030204" pitchFamily="18" charset="0"/>
                          <a:ea typeface="Cambria Math" panose="02040503050406030204" pitchFamily="18" charset="0"/>
                        </a:rPr>
                        <m:t>∙</m:t>
                      </m:r>
                      <m:r>
                        <a:rPr lang="en-US" sz="2800" b="0" i="1" smtClean="0">
                          <a:latin typeface="Cambria Math" panose="02040503050406030204" pitchFamily="18" charset="0"/>
                          <a:ea typeface="Cambria Math" panose="02040503050406030204" pitchFamily="18" charset="0"/>
                        </a:rPr>
                        <m:t>𝑑</m:t>
                      </m:r>
                    </m:oMath>
                  </m:oMathPara>
                </a14:m>
                <a:endParaRPr lang="en-US" sz="2800" dirty="0"/>
              </a:p>
            </p:txBody>
          </p:sp>
        </mc:Choice>
        <mc:Fallback xmlns="">
          <p:sp>
            <p:nvSpPr>
              <p:cNvPr id="6" name="TextBox 5">
                <a:extLst>
                  <a:ext uri="{FF2B5EF4-FFF2-40B4-BE49-F238E27FC236}">
                    <a16:creationId xmlns:a16="http://schemas.microsoft.com/office/drawing/2014/main" id="{A7033BC2-4DE2-4ACB-8AB9-3B0A66BF02CB}"/>
                  </a:ext>
                </a:extLst>
              </p:cNvPr>
              <p:cNvSpPr txBox="1">
                <a:spLocks noRot="1" noChangeAspect="1" noMove="1" noResize="1" noEditPoints="1" noAdjustHandles="1" noChangeArrowheads="1" noChangeShapeType="1" noTextEdit="1"/>
              </p:cNvSpPr>
              <p:nvPr/>
            </p:nvSpPr>
            <p:spPr>
              <a:xfrm>
                <a:off x="3689140" y="2521226"/>
                <a:ext cx="1636089" cy="430887"/>
              </a:xfrm>
              <a:prstGeom prst="rect">
                <a:avLst/>
              </a:prstGeom>
              <a:blipFill>
                <a:blip r:embed="rId2"/>
                <a:stretch>
                  <a:fillRect/>
                </a:stretch>
              </a:blipFill>
              <a:ln>
                <a:solidFill>
                  <a:srgbClr val="002060"/>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253FA457-D012-471B-A47D-CDEEEA3A76EA}"/>
                  </a:ext>
                </a:extLst>
              </p:cNvPr>
              <p:cNvSpPr txBox="1"/>
              <p:nvPr/>
            </p:nvSpPr>
            <p:spPr>
              <a:xfrm>
                <a:off x="3929301" y="3233263"/>
                <a:ext cx="1155766" cy="806631"/>
              </a:xfrm>
              <a:prstGeom prst="rect">
                <a:avLst/>
              </a:prstGeom>
              <a:solidFill>
                <a:srgbClr val="FFFF00"/>
              </a:solidFill>
              <a:ln>
                <a:solidFill>
                  <a:srgbClr val="002060"/>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𝐹</m:t>
                      </m:r>
                      <m:r>
                        <a:rPr lang="en-US" sz="2800" b="0" i="1" smtClean="0">
                          <a:latin typeface="Cambria Math" panose="02040503050406030204" pitchFamily="18" charset="0"/>
                        </a:rPr>
                        <m:t>=</m:t>
                      </m:r>
                      <m:f>
                        <m:fPr>
                          <m:ctrlPr>
                            <a:rPr lang="en-US" sz="2800" b="0" i="1" smtClean="0">
                              <a:latin typeface="Cambria Math" panose="02040503050406030204" pitchFamily="18" charset="0"/>
                              <a:ea typeface="Cambria Math" panose="02040503050406030204" pitchFamily="18" charset="0"/>
                            </a:rPr>
                          </m:ctrlPr>
                        </m:fPr>
                        <m:num>
                          <m:r>
                            <a:rPr lang="en-US" sz="2800" b="0" i="1" smtClean="0">
                              <a:latin typeface="Cambria Math" panose="02040503050406030204" pitchFamily="18" charset="0"/>
                              <a:ea typeface="Cambria Math" panose="02040503050406030204" pitchFamily="18" charset="0"/>
                            </a:rPr>
                            <m:t>𝑊</m:t>
                          </m:r>
                        </m:num>
                        <m:den>
                          <m:r>
                            <a:rPr lang="en-US" sz="2800" b="0" i="1" smtClean="0">
                              <a:latin typeface="Cambria Math" panose="02040503050406030204" pitchFamily="18" charset="0"/>
                              <a:ea typeface="Cambria Math" panose="02040503050406030204" pitchFamily="18" charset="0"/>
                            </a:rPr>
                            <m:t>𝑑</m:t>
                          </m:r>
                        </m:den>
                      </m:f>
                    </m:oMath>
                  </m:oMathPara>
                </a14:m>
                <a:endParaRPr lang="en-US" sz="2800" dirty="0"/>
              </a:p>
            </p:txBody>
          </p:sp>
        </mc:Choice>
        <mc:Fallback xmlns="">
          <p:sp>
            <p:nvSpPr>
              <p:cNvPr id="8" name="TextBox 7">
                <a:extLst>
                  <a:ext uri="{FF2B5EF4-FFF2-40B4-BE49-F238E27FC236}">
                    <a16:creationId xmlns:a16="http://schemas.microsoft.com/office/drawing/2014/main" id="{253FA457-D012-471B-A47D-CDEEEA3A76EA}"/>
                  </a:ext>
                </a:extLst>
              </p:cNvPr>
              <p:cNvSpPr txBox="1">
                <a:spLocks noRot="1" noChangeAspect="1" noMove="1" noResize="1" noEditPoints="1" noAdjustHandles="1" noChangeArrowheads="1" noChangeShapeType="1" noTextEdit="1"/>
              </p:cNvSpPr>
              <p:nvPr/>
            </p:nvSpPr>
            <p:spPr>
              <a:xfrm>
                <a:off x="3929301" y="3233263"/>
                <a:ext cx="1155766" cy="806631"/>
              </a:xfrm>
              <a:prstGeom prst="rect">
                <a:avLst/>
              </a:prstGeom>
              <a:blipFill>
                <a:blip r:embed="rId3"/>
                <a:stretch>
                  <a:fillRect/>
                </a:stretch>
              </a:blipFill>
              <a:ln>
                <a:solidFill>
                  <a:srgbClr val="002060"/>
                </a:solidFill>
              </a:ln>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9" name="TextBox 8">
                <a:extLst>
                  <a:ext uri="{FF2B5EF4-FFF2-40B4-BE49-F238E27FC236}">
                    <a16:creationId xmlns:a16="http://schemas.microsoft.com/office/drawing/2014/main" id="{06D4D937-7A1B-4C7D-99F8-42D0D0736AF0}"/>
                  </a:ext>
                </a:extLst>
              </p:cNvPr>
              <p:cNvSpPr txBox="1"/>
              <p:nvPr/>
            </p:nvSpPr>
            <p:spPr>
              <a:xfrm>
                <a:off x="3279476" y="4321044"/>
                <a:ext cx="2218941" cy="746423"/>
              </a:xfrm>
              <a:prstGeom prst="rect">
                <a:avLst/>
              </a:prstGeom>
              <a:solidFill>
                <a:srgbClr val="FFFF00"/>
              </a:solidFill>
              <a:ln>
                <a:solidFill>
                  <a:srgbClr val="002060"/>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𝐹</m:t>
                      </m:r>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2.9</m:t>
                          </m:r>
                          <m:r>
                            <a:rPr lang="en-US" sz="2400" b="0" i="1" smtClean="0">
                              <a:latin typeface="Cambria Math" panose="02040503050406030204" pitchFamily="18" charset="0"/>
                            </a:rPr>
                            <m:t>0</m:t>
                          </m:r>
                          <m:r>
                            <a:rPr lang="en-US" sz="2400" b="0" i="1" smtClean="0">
                              <a:latin typeface="Cambria Math" panose="02040503050406030204" pitchFamily="18" charset="0"/>
                              <a:ea typeface="Cambria Math" panose="02040503050406030204" pitchFamily="18" charset="0"/>
                            </a:rPr>
                            <m:t>×</m:t>
                          </m:r>
                          <m:sSup>
                            <m:sSupPr>
                              <m:ctrlPr>
                                <a:rPr lang="en-US" sz="2400" b="0" i="1" smtClean="0">
                                  <a:latin typeface="Cambria Math" panose="02040503050406030204" pitchFamily="18" charset="0"/>
                                  <a:ea typeface="Cambria Math" panose="02040503050406030204" pitchFamily="18" charset="0"/>
                                </a:rPr>
                              </m:ctrlPr>
                            </m:sSupPr>
                            <m:e>
                              <m:r>
                                <a:rPr lang="en-US" sz="2400" b="0" i="1" smtClean="0">
                                  <a:latin typeface="Cambria Math" panose="02040503050406030204" pitchFamily="18" charset="0"/>
                                  <a:ea typeface="Cambria Math" panose="02040503050406030204" pitchFamily="18" charset="0"/>
                                </a:rPr>
                                <m:t>10</m:t>
                              </m:r>
                            </m:e>
                            <m:sup>
                              <m:r>
                                <a:rPr lang="en-US" sz="2400" b="0" i="1" smtClean="0">
                                  <a:latin typeface="Cambria Math" panose="02040503050406030204" pitchFamily="18" charset="0"/>
                                  <a:ea typeface="Cambria Math" panose="02040503050406030204" pitchFamily="18" charset="0"/>
                                </a:rPr>
                                <m:t>8</m:t>
                              </m:r>
                            </m:sup>
                          </m:sSup>
                          <m:r>
                            <a:rPr lang="en-US" sz="2400" b="0" i="1" smtClean="0">
                              <a:latin typeface="Cambria Math" panose="02040503050406030204" pitchFamily="18" charset="0"/>
                              <a:ea typeface="Cambria Math" panose="02040503050406030204" pitchFamily="18" charset="0"/>
                            </a:rPr>
                            <m:t>𝐽</m:t>
                          </m:r>
                        </m:num>
                        <m:den>
                          <m:r>
                            <a:rPr lang="en-US" sz="2400" b="0" i="1" smtClean="0">
                              <a:latin typeface="Cambria Math" panose="02040503050406030204" pitchFamily="18" charset="0"/>
                              <a:ea typeface="Cambria Math" panose="02040503050406030204" pitchFamily="18" charset="0"/>
                            </a:rPr>
                            <m:t>20</m:t>
                          </m:r>
                          <m:r>
                            <a:rPr lang="en-US" sz="2400" b="0" i="1" smtClean="0">
                              <a:latin typeface="Cambria Math" panose="02040503050406030204" pitchFamily="18" charset="0"/>
                              <a:ea typeface="Cambria Math" panose="02040503050406030204" pitchFamily="18" charset="0"/>
                            </a:rPr>
                            <m:t>𝑚</m:t>
                          </m:r>
                        </m:den>
                      </m:f>
                    </m:oMath>
                  </m:oMathPara>
                </a14:m>
                <a:endParaRPr lang="en-US" sz="2400" dirty="0"/>
              </a:p>
            </p:txBody>
          </p:sp>
        </mc:Choice>
        <mc:Fallback>
          <p:sp>
            <p:nvSpPr>
              <p:cNvPr id="9" name="TextBox 8">
                <a:extLst>
                  <a:ext uri="{FF2B5EF4-FFF2-40B4-BE49-F238E27FC236}">
                    <a16:creationId xmlns:a16="http://schemas.microsoft.com/office/drawing/2014/main" id="{06D4D937-7A1B-4C7D-99F8-42D0D0736AF0}"/>
                  </a:ext>
                </a:extLst>
              </p:cNvPr>
              <p:cNvSpPr txBox="1">
                <a:spLocks noRot="1" noChangeAspect="1" noMove="1" noResize="1" noEditPoints="1" noAdjustHandles="1" noChangeArrowheads="1" noChangeShapeType="1" noTextEdit="1"/>
              </p:cNvSpPr>
              <p:nvPr/>
            </p:nvSpPr>
            <p:spPr>
              <a:xfrm>
                <a:off x="3279476" y="4321044"/>
                <a:ext cx="2218941" cy="746423"/>
              </a:xfrm>
              <a:prstGeom prst="rect">
                <a:avLst/>
              </a:prstGeom>
              <a:blipFill>
                <a:blip r:embed="rId4"/>
                <a:stretch>
                  <a:fillRect/>
                </a:stretch>
              </a:blipFill>
              <a:ln>
                <a:solidFill>
                  <a:srgbClr val="002060"/>
                </a:solidFill>
              </a:ln>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0" name="TextBox 9">
                <a:extLst>
                  <a:ext uri="{FF2B5EF4-FFF2-40B4-BE49-F238E27FC236}">
                    <a16:creationId xmlns:a16="http://schemas.microsoft.com/office/drawing/2014/main" id="{D8CEE51A-2721-4A86-BB06-B3524862491C}"/>
                  </a:ext>
                </a:extLst>
              </p:cNvPr>
              <p:cNvSpPr txBox="1"/>
              <p:nvPr/>
            </p:nvSpPr>
            <p:spPr>
              <a:xfrm>
                <a:off x="3084903" y="5299364"/>
                <a:ext cx="2844560" cy="430887"/>
              </a:xfrm>
              <a:prstGeom prst="rect">
                <a:avLst/>
              </a:prstGeom>
              <a:solidFill>
                <a:schemeClr val="accent5"/>
              </a:solidFill>
              <a:ln>
                <a:solidFill>
                  <a:srgbClr val="002060"/>
                </a:solidFill>
              </a:ln>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𝑊</m:t>
                      </m:r>
                      <m:r>
                        <a:rPr lang="en-US" sz="2800" b="0" i="1" smtClean="0">
                          <a:latin typeface="Cambria Math" panose="02040503050406030204" pitchFamily="18" charset="0"/>
                        </a:rPr>
                        <m:t>=1.45×</m:t>
                      </m:r>
                      <m:sSup>
                        <m:sSupPr>
                          <m:ctrlPr>
                            <a:rPr lang="en-US" sz="2800" b="0" i="1" smtClean="0">
                              <a:latin typeface="Cambria Math" panose="02040503050406030204" pitchFamily="18" charset="0"/>
                              <a:ea typeface="Cambria Math" panose="02040503050406030204" pitchFamily="18" charset="0"/>
                            </a:rPr>
                          </m:ctrlPr>
                        </m:sSupPr>
                        <m:e>
                          <m:r>
                            <a:rPr lang="en-US" sz="2800" b="0" i="1" smtClean="0">
                              <a:latin typeface="Cambria Math" panose="02040503050406030204" pitchFamily="18" charset="0"/>
                              <a:ea typeface="Cambria Math" panose="02040503050406030204" pitchFamily="18" charset="0"/>
                            </a:rPr>
                            <m:t>10</m:t>
                          </m:r>
                        </m:e>
                        <m:sup>
                          <m:r>
                            <a:rPr lang="en-US" sz="2800" b="0" i="1" smtClean="0">
                              <a:latin typeface="Cambria Math" panose="02040503050406030204" pitchFamily="18" charset="0"/>
                              <a:ea typeface="Cambria Math" panose="02040503050406030204" pitchFamily="18" charset="0"/>
                            </a:rPr>
                            <m:t>7</m:t>
                          </m:r>
                        </m:sup>
                      </m:sSup>
                      <m:r>
                        <a:rPr lang="en-US" sz="2800" b="0" i="1" smtClean="0">
                          <a:latin typeface="Cambria Math" panose="02040503050406030204" pitchFamily="18" charset="0"/>
                          <a:ea typeface="Cambria Math" panose="02040503050406030204" pitchFamily="18" charset="0"/>
                        </a:rPr>
                        <m:t>𝑁</m:t>
                      </m:r>
                    </m:oMath>
                  </m:oMathPara>
                </a14:m>
                <a:endParaRPr lang="en-US" sz="2800" dirty="0"/>
              </a:p>
            </p:txBody>
          </p:sp>
        </mc:Choice>
        <mc:Fallback>
          <p:sp>
            <p:nvSpPr>
              <p:cNvPr id="10" name="TextBox 9">
                <a:extLst>
                  <a:ext uri="{FF2B5EF4-FFF2-40B4-BE49-F238E27FC236}">
                    <a16:creationId xmlns:a16="http://schemas.microsoft.com/office/drawing/2014/main" id="{D8CEE51A-2721-4A86-BB06-B3524862491C}"/>
                  </a:ext>
                </a:extLst>
              </p:cNvPr>
              <p:cNvSpPr txBox="1">
                <a:spLocks noRot="1" noChangeAspect="1" noMove="1" noResize="1" noEditPoints="1" noAdjustHandles="1" noChangeArrowheads="1" noChangeShapeType="1" noTextEdit="1"/>
              </p:cNvSpPr>
              <p:nvPr/>
            </p:nvSpPr>
            <p:spPr>
              <a:xfrm>
                <a:off x="3084903" y="5299364"/>
                <a:ext cx="2844560" cy="430887"/>
              </a:xfrm>
              <a:prstGeom prst="rect">
                <a:avLst/>
              </a:prstGeom>
              <a:blipFill>
                <a:blip r:embed="rId5"/>
                <a:stretch>
                  <a:fillRect/>
                </a:stretch>
              </a:blipFill>
              <a:ln>
                <a:solidFill>
                  <a:srgbClr val="002060"/>
                </a:solidFill>
              </a:ln>
            </p:spPr>
            <p:txBody>
              <a:bodyPr/>
              <a:lstStyle/>
              <a:p>
                <a:r>
                  <a:rPr lang="en-US">
                    <a:noFill/>
                  </a:rPr>
                  <a:t> </a:t>
                </a:r>
              </a:p>
            </p:txBody>
          </p:sp>
        </mc:Fallback>
      </mc:AlternateContent>
      <p:sp>
        <p:nvSpPr>
          <p:cNvPr id="11" name="TextBox 10">
            <a:extLst>
              <a:ext uri="{FF2B5EF4-FFF2-40B4-BE49-F238E27FC236}">
                <a16:creationId xmlns:a16="http://schemas.microsoft.com/office/drawing/2014/main" id="{13CBE016-D149-4C75-817E-573DDECC9F50}"/>
              </a:ext>
            </a:extLst>
          </p:cNvPr>
          <p:cNvSpPr txBox="1"/>
          <p:nvPr/>
        </p:nvSpPr>
        <p:spPr>
          <a:xfrm>
            <a:off x="9235" y="6488668"/>
            <a:ext cx="9143999" cy="369332"/>
          </a:xfrm>
          <a:prstGeom prst="rect">
            <a:avLst/>
          </a:prstGeom>
          <a:solidFill>
            <a:schemeClr val="accent2"/>
          </a:solidFill>
        </p:spPr>
        <p:txBody>
          <a:bodyPr wrap="square">
            <a:spAutoFit/>
          </a:bodyPr>
          <a:lstStyle/>
          <a:p>
            <a:r>
              <a:rPr lang="en-US" altLang="en-US" sz="1800" b="1" dirty="0"/>
              <a:t>That’s 3.26 x 10</a:t>
            </a:r>
            <a:r>
              <a:rPr lang="en-US" altLang="en-US" sz="1800" b="1" baseline="30000" dirty="0"/>
              <a:t>6</a:t>
            </a:r>
            <a:r>
              <a:rPr lang="en-US" altLang="en-US" sz="1800" b="1" dirty="0"/>
              <a:t> pounds of force! Or over 1600 tons of force!</a:t>
            </a:r>
            <a:endParaRPr lang="en-US" b="1" dirty="0"/>
          </a:p>
        </p:txBody>
      </p:sp>
    </p:spTree>
    <p:extLst>
      <p:ext uri="{BB962C8B-B14F-4D97-AF65-F5344CB8AC3E}">
        <p14:creationId xmlns:p14="http://schemas.microsoft.com/office/powerpoint/2010/main" val="264293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anim calcmode="lin" valueType="num">
                                      <p:cBhvr additive="base">
                                        <p:cTn id="7" dur="500" fill="hold"/>
                                        <p:tgtEl>
                                          <p:spTgt spid="5734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73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1000"/>
                                        <p:tgtEl>
                                          <p:spTgt spid="8"/>
                                        </p:tgtEl>
                                      </p:cBhvr>
                                    </p:animEffect>
                                    <p:anim calcmode="lin" valueType="num">
                                      <p:cBhvr>
                                        <p:cTn id="21" dur="1000" fill="hold"/>
                                        <p:tgtEl>
                                          <p:spTgt spid="8"/>
                                        </p:tgtEl>
                                        <p:attrNameLst>
                                          <p:attrName>ppt_x</p:attrName>
                                        </p:attrNameLst>
                                      </p:cBhvr>
                                      <p:tavLst>
                                        <p:tav tm="0">
                                          <p:val>
                                            <p:strVal val="#ppt_x"/>
                                          </p:val>
                                        </p:tav>
                                        <p:tav tm="100000">
                                          <p:val>
                                            <p:strVal val="#ppt_x"/>
                                          </p:val>
                                        </p:tav>
                                      </p:tavLst>
                                    </p:anim>
                                    <p:anim calcmode="lin" valueType="num">
                                      <p:cBhvr>
                                        <p:cTn id="22" dur="1000" fill="hold"/>
                                        <p:tgtEl>
                                          <p:spTgt spid="8"/>
                                        </p:tgtEl>
                                        <p:attrNameLst>
                                          <p:attrName>ppt_y</p:attrName>
                                        </p:attrNameLst>
                                      </p:cBhvr>
                                      <p:tavLst>
                                        <p:tav tm="0">
                                          <p:val>
                                            <p:strVal val="#ppt_y+.1"/>
                                          </p:val>
                                        </p:tav>
                                        <p:tav tm="100000">
                                          <p:val>
                                            <p:strVal val="#ppt_y"/>
                                          </p:val>
                                        </p:tav>
                                      </p:tavLst>
                                    </p:anim>
                                  </p:childTnLst>
                                </p:cTn>
                              </p:par>
                            </p:childTnLst>
                          </p:cTn>
                        </p:par>
                        <p:par>
                          <p:cTn id="23" fill="hold">
                            <p:stCondLst>
                              <p:cond delay="1000"/>
                            </p:stCondLst>
                            <p:childTnLst>
                              <p:par>
                                <p:cTn id="24" presetID="42" presetClass="entr" presetSubtype="0" fill="hold" grpId="0" nodeType="afterEffect">
                                  <p:stCondLst>
                                    <p:cond delay="100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1000"/>
                                        <p:tgtEl>
                                          <p:spTgt spid="9"/>
                                        </p:tgtEl>
                                      </p:cBhvr>
                                    </p:animEffect>
                                    <p:anim calcmode="lin" valueType="num">
                                      <p:cBhvr>
                                        <p:cTn id="27" dur="1000" fill="hold"/>
                                        <p:tgtEl>
                                          <p:spTgt spid="9"/>
                                        </p:tgtEl>
                                        <p:attrNameLst>
                                          <p:attrName>ppt_x</p:attrName>
                                        </p:attrNameLst>
                                      </p:cBhvr>
                                      <p:tavLst>
                                        <p:tav tm="0">
                                          <p:val>
                                            <p:strVal val="#ppt_x"/>
                                          </p:val>
                                        </p:tav>
                                        <p:tav tm="100000">
                                          <p:val>
                                            <p:strVal val="#ppt_x"/>
                                          </p:val>
                                        </p:tav>
                                      </p:tavLst>
                                    </p:anim>
                                    <p:anim calcmode="lin" valueType="num">
                                      <p:cBhvr>
                                        <p:cTn id="2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1000"/>
                                        <p:tgtEl>
                                          <p:spTgt spid="10"/>
                                        </p:tgtEl>
                                      </p:cBhvr>
                                    </p:animEffect>
                                    <p:anim calcmode="lin" valueType="num">
                                      <p:cBhvr>
                                        <p:cTn id="34" dur="1000" fill="hold"/>
                                        <p:tgtEl>
                                          <p:spTgt spid="10"/>
                                        </p:tgtEl>
                                        <p:attrNameLst>
                                          <p:attrName>ppt_x</p:attrName>
                                        </p:attrNameLst>
                                      </p:cBhvr>
                                      <p:tavLst>
                                        <p:tav tm="0">
                                          <p:val>
                                            <p:strVal val="#ppt_x"/>
                                          </p:val>
                                        </p:tav>
                                        <p:tav tm="100000">
                                          <p:val>
                                            <p:strVal val="#ppt_x"/>
                                          </p:val>
                                        </p:tav>
                                      </p:tavLst>
                                    </p:anim>
                                    <p:anim calcmode="lin" valueType="num">
                                      <p:cBhvr>
                                        <p:cTn id="3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fade">
                                      <p:cBhvr>
                                        <p:cTn id="40" dur="1000"/>
                                        <p:tgtEl>
                                          <p:spTgt spid="11"/>
                                        </p:tgtEl>
                                      </p:cBhvr>
                                    </p:animEffect>
                                    <p:anim calcmode="lin" valueType="num">
                                      <p:cBhvr>
                                        <p:cTn id="41" dur="1000" fill="hold"/>
                                        <p:tgtEl>
                                          <p:spTgt spid="11"/>
                                        </p:tgtEl>
                                        <p:attrNameLst>
                                          <p:attrName>ppt_x</p:attrName>
                                        </p:attrNameLst>
                                      </p:cBhvr>
                                      <p:tavLst>
                                        <p:tav tm="0">
                                          <p:val>
                                            <p:strVal val="#ppt_x"/>
                                          </p:val>
                                        </p:tav>
                                        <p:tav tm="100000">
                                          <p:val>
                                            <p:strVal val="#ppt_x"/>
                                          </p:val>
                                        </p:tav>
                                      </p:tavLst>
                                    </p:anim>
                                    <p:anim calcmode="lin" valueType="num">
                                      <p:cBhvr>
                                        <p:cTn id="42"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p:bldP spid="6" grpId="0" animBg="1"/>
      <p:bldP spid="8" grpId="0" animBg="1"/>
      <p:bldP spid="9" grpId="0" animBg="1"/>
      <p:bldP spid="10" grpId="0" animBg="1"/>
      <p:bldP spid="1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434BD545-C1CA-4261-B214-79264F30BA23}"/>
              </a:ext>
            </a:extLst>
          </p:cNvPr>
          <p:cNvSpPr>
            <a:spLocks noGrp="1" noChangeArrowheads="1"/>
          </p:cNvSpPr>
          <p:nvPr>
            <p:ph type="title"/>
          </p:nvPr>
        </p:nvSpPr>
        <p:spPr/>
        <p:txBody>
          <a:bodyPr/>
          <a:lstStyle/>
          <a:p>
            <a:pPr eaLnBrk="1" hangingPunct="1"/>
            <a:r>
              <a:rPr lang="en-US" altLang="en-US" dirty="0"/>
              <a:t>Work and Friction: Example #4</a:t>
            </a:r>
          </a:p>
        </p:txBody>
      </p:sp>
      <p:sp>
        <p:nvSpPr>
          <p:cNvPr id="57347" name="Rectangle 3">
            <a:extLst>
              <a:ext uri="{FF2B5EF4-FFF2-40B4-BE49-F238E27FC236}">
                <a16:creationId xmlns:a16="http://schemas.microsoft.com/office/drawing/2014/main" id="{A4B57A2A-0054-431B-9F48-19C0E6E28407}"/>
              </a:ext>
            </a:extLst>
          </p:cNvPr>
          <p:cNvSpPr>
            <a:spLocks noGrp="1" noChangeArrowheads="1"/>
          </p:cNvSpPr>
          <p:nvPr>
            <p:ph type="body" idx="1"/>
          </p:nvPr>
        </p:nvSpPr>
        <p:spPr>
          <a:xfrm>
            <a:off x="609600" y="1600200"/>
            <a:ext cx="7924800" cy="2452688"/>
          </a:xfrm>
        </p:spPr>
        <p:txBody>
          <a:bodyPr/>
          <a:lstStyle/>
          <a:p>
            <a:pPr marL="609600" indent="-609600" eaLnBrk="1" hangingPunct="1">
              <a:lnSpc>
                <a:spcPct val="80000"/>
              </a:lnSpc>
            </a:pPr>
            <a:r>
              <a:rPr lang="en-US" altLang="en-US" sz="2800"/>
              <a:t>The crate below is pushed at a constant speed across the floor through a displacement of 10m with a 50N force.</a:t>
            </a:r>
          </a:p>
          <a:p>
            <a:pPr marL="609600" indent="-609600" eaLnBrk="1" hangingPunct="1">
              <a:lnSpc>
                <a:spcPct val="80000"/>
              </a:lnSpc>
              <a:buFont typeface="Wingdings" panose="05000000000000000000" pitchFamily="2" charset="2"/>
              <a:buAutoNum type="arabicPeriod"/>
            </a:pPr>
            <a:r>
              <a:rPr lang="en-US" altLang="en-US" sz="2800"/>
              <a:t>How much work is done by the worker?</a:t>
            </a:r>
          </a:p>
          <a:p>
            <a:pPr marL="609600" indent="-609600" eaLnBrk="1" hangingPunct="1">
              <a:lnSpc>
                <a:spcPct val="80000"/>
              </a:lnSpc>
              <a:buFont typeface="Wingdings" panose="05000000000000000000" pitchFamily="2" charset="2"/>
              <a:buAutoNum type="arabicPeriod"/>
            </a:pPr>
            <a:r>
              <a:rPr lang="en-US" altLang="en-US" sz="2800"/>
              <a:t>How much work is done by friction?</a:t>
            </a:r>
          </a:p>
          <a:p>
            <a:pPr marL="609600" indent="-609600" eaLnBrk="1" hangingPunct="1">
              <a:lnSpc>
                <a:spcPct val="80000"/>
              </a:lnSpc>
              <a:buFont typeface="Wingdings" panose="05000000000000000000" pitchFamily="2" charset="2"/>
              <a:buAutoNum type="arabicPeriod"/>
            </a:pPr>
            <a:r>
              <a:rPr lang="en-US" altLang="en-US" sz="2800"/>
              <a:t>What is the net work done?</a:t>
            </a:r>
          </a:p>
        </p:txBody>
      </p:sp>
      <p:pic>
        <p:nvPicPr>
          <p:cNvPr id="57348" name="Picture 4">
            <a:extLst>
              <a:ext uri="{FF2B5EF4-FFF2-40B4-BE49-F238E27FC236}">
                <a16:creationId xmlns:a16="http://schemas.microsoft.com/office/drawing/2014/main" id="{40D88558-BBCE-44FE-BD15-C3E35D9ABE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800" y="3963988"/>
            <a:ext cx="2381250" cy="209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57353" name="Group 9">
            <a:extLst>
              <a:ext uri="{FF2B5EF4-FFF2-40B4-BE49-F238E27FC236}">
                <a16:creationId xmlns:a16="http://schemas.microsoft.com/office/drawing/2014/main" id="{437A4999-7567-4E04-9CCA-A9713FEED7E3}"/>
              </a:ext>
            </a:extLst>
          </p:cNvPr>
          <p:cNvGrpSpPr>
            <a:grpSpLocks/>
          </p:cNvGrpSpPr>
          <p:nvPr/>
        </p:nvGrpSpPr>
        <p:grpSpPr bwMode="auto">
          <a:xfrm>
            <a:off x="977900" y="4370393"/>
            <a:ext cx="2263775" cy="461963"/>
            <a:chOff x="616" y="2753"/>
            <a:chExt cx="1426" cy="291"/>
          </a:xfrm>
        </p:grpSpPr>
        <p:sp>
          <p:nvSpPr>
            <p:cNvPr id="17422" name="Line 6">
              <a:extLst>
                <a:ext uri="{FF2B5EF4-FFF2-40B4-BE49-F238E27FC236}">
                  <a16:creationId xmlns:a16="http://schemas.microsoft.com/office/drawing/2014/main" id="{73B02AD5-077F-4A91-AEF7-F5C69FD5E371}"/>
                </a:ext>
              </a:extLst>
            </p:cNvPr>
            <p:cNvSpPr>
              <a:spLocks noChangeShapeType="1"/>
            </p:cNvSpPr>
            <p:nvPr/>
          </p:nvSpPr>
          <p:spPr bwMode="auto">
            <a:xfrm flipH="1">
              <a:off x="1007" y="2935"/>
              <a:ext cx="103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mc:AlternateContent xmlns:mc="http://schemas.openxmlformats.org/markup-compatibility/2006" xmlns:a14="http://schemas.microsoft.com/office/drawing/2010/main">
          <mc:Choice Requires="a14">
            <p:sp>
              <p:nvSpPr>
                <p:cNvPr id="17423" name="Text Box 7">
                  <a:extLst>
                    <a:ext uri="{FF2B5EF4-FFF2-40B4-BE49-F238E27FC236}">
                      <a16:creationId xmlns:a16="http://schemas.microsoft.com/office/drawing/2014/main" id="{80F13679-07D1-45C9-92AE-4A2A75261FD4}"/>
                    </a:ext>
                  </a:extLst>
                </p:cNvPr>
                <p:cNvSpPr txBox="1">
                  <a:spLocks noChangeArrowheads="1"/>
                </p:cNvSpPr>
                <p:nvPr/>
              </p:nvSpPr>
              <p:spPr bwMode="auto">
                <a:xfrm>
                  <a:off x="616" y="2753"/>
                  <a:ext cx="367" cy="291"/>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14:m>
                    <m:oMathPara xmlns:m="http://schemas.openxmlformats.org/officeDocument/2006/math">
                      <m:oMathParaPr>
                        <m:jc m:val="centerGroup"/>
                      </m:oMathParaPr>
                      <m:oMath xmlns:m="http://schemas.openxmlformats.org/officeDocument/2006/math">
                        <m:r>
                          <a:rPr lang="en-US" altLang="en-US" sz="2400" b="1" i="1" dirty="0" smtClean="0">
                            <a:latin typeface="Cambria Math" panose="02040503050406030204" pitchFamily="18" charset="0"/>
                          </a:rPr>
                          <m:t>𝑭</m:t>
                        </m:r>
                        <m:r>
                          <a:rPr lang="en-US" altLang="en-US" sz="2400" b="1" i="1" baseline="-25000" dirty="0">
                            <a:latin typeface="Cambria Math" panose="02040503050406030204" pitchFamily="18" charset="0"/>
                          </a:rPr>
                          <m:t>𝒇</m:t>
                        </m:r>
                      </m:oMath>
                    </m:oMathPara>
                  </a14:m>
                  <a:endParaRPr lang="en-US" altLang="en-US" sz="2400" b="1" dirty="0"/>
                </a:p>
              </p:txBody>
            </p:sp>
          </mc:Choice>
          <mc:Fallback xmlns="">
            <p:sp>
              <p:nvSpPr>
                <p:cNvPr id="17423" name="Text Box 7">
                  <a:extLst>
                    <a:ext uri="{FF2B5EF4-FFF2-40B4-BE49-F238E27FC236}">
                      <a16:creationId xmlns:a16="http://schemas.microsoft.com/office/drawing/2014/main" id="{80F13679-07D1-45C9-92AE-4A2A75261FD4}"/>
                    </a:ext>
                  </a:extLst>
                </p:cNvPr>
                <p:cNvSpPr txBox="1">
                  <a:spLocks noRot="1" noChangeAspect="1" noMove="1" noResize="1" noEditPoints="1" noAdjustHandles="1" noChangeArrowheads="1" noChangeShapeType="1" noTextEdit="1"/>
                </p:cNvSpPr>
                <p:nvPr/>
              </p:nvSpPr>
              <p:spPr bwMode="auto">
                <a:xfrm>
                  <a:off x="616" y="2753"/>
                  <a:ext cx="367" cy="291"/>
                </a:xfrm>
                <a:prstGeom prst="rect">
                  <a:avLst/>
                </a:prstGeom>
                <a:blipFill>
                  <a:blip r:embed="rId3"/>
                  <a:stretch>
                    <a:fillRect b="-19737"/>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grpSp>
      <p:grpSp>
        <p:nvGrpSpPr>
          <p:cNvPr id="57354" name="Group 10">
            <a:extLst>
              <a:ext uri="{FF2B5EF4-FFF2-40B4-BE49-F238E27FC236}">
                <a16:creationId xmlns:a16="http://schemas.microsoft.com/office/drawing/2014/main" id="{6F3B5F83-26DF-4771-8B29-E29EBA5C75EE}"/>
              </a:ext>
            </a:extLst>
          </p:cNvPr>
          <p:cNvGrpSpPr>
            <a:grpSpLocks/>
          </p:cNvGrpSpPr>
          <p:nvPr/>
        </p:nvGrpSpPr>
        <p:grpSpPr bwMode="auto">
          <a:xfrm>
            <a:off x="5160964" y="4460880"/>
            <a:ext cx="2306638" cy="461963"/>
            <a:chOff x="3251" y="2810"/>
            <a:chExt cx="1453" cy="291"/>
          </a:xfrm>
        </p:grpSpPr>
        <p:sp>
          <p:nvSpPr>
            <p:cNvPr id="17420" name="Line 5">
              <a:extLst>
                <a:ext uri="{FF2B5EF4-FFF2-40B4-BE49-F238E27FC236}">
                  <a16:creationId xmlns:a16="http://schemas.microsoft.com/office/drawing/2014/main" id="{A59DC567-7813-44C9-9F31-E438D76843AA}"/>
                </a:ext>
              </a:extLst>
            </p:cNvPr>
            <p:cNvSpPr>
              <a:spLocks noChangeShapeType="1"/>
            </p:cNvSpPr>
            <p:nvPr/>
          </p:nvSpPr>
          <p:spPr bwMode="auto">
            <a:xfrm>
              <a:off x="3251" y="2929"/>
              <a:ext cx="103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mc:AlternateContent xmlns:mc="http://schemas.openxmlformats.org/markup-compatibility/2006" xmlns:a14="http://schemas.microsoft.com/office/drawing/2010/main">
          <mc:Choice Requires="a14">
            <p:sp>
              <p:nvSpPr>
                <p:cNvPr id="17421" name="Text Box 8">
                  <a:extLst>
                    <a:ext uri="{FF2B5EF4-FFF2-40B4-BE49-F238E27FC236}">
                      <a16:creationId xmlns:a16="http://schemas.microsoft.com/office/drawing/2014/main" id="{1EFA7660-8013-447E-B5F1-E18FF64CBEFE}"/>
                    </a:ext>
                  </a:extLst>
                </p:cNvPr>
                <p:cNvSpPr txBox="1">
                  <a:spLocks noChangeArrowheads="1"/>
                </p:cNvSpPr>
                <p:nvPr/>
              </p:nvSpPr>
              <p:spPr bwMode="auto">
                <a:xfrm>
                  <a:off x="4410" y="2810"/>
                  <a:ext cx="294" cy="291"/>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14:m>
                    <m:oMathPara xmlns:m="http://schemas.openxmlformats.org/officeDocument/2006/math">
                      <m:oMathParaPr>
                        <m:jc m:val="centerGroup"/>
                      </m:oMathParaPr>
                      <m:oMath xmlns:m="http://schemas.openxmlformats.org/officeDocument/2006/math">
                        <m:r>
                          <a:rPr lang="en-US" altLang="en-US" sz="2400" b="1" i="1" dirty="0" smtClean="0">
                            <a:latin typeface="Cambria Math" panose="02040503050406030204" pitchFamily="18" charset="0"/>
                          </a:rPr>
                          <m:t>𝑭</m:t>
                        </m:r>
                      </m:oMath>
                    </m:oMathPara>
                  </a14:m>
                  <a:endParaRPr lang="en-US" altLang="en-US" sz="2400" b="1" dirty="0"/>
                </a:p>
              </p:txBody>
            </p:sp>
          </mc:Choice>
          <mc:Fallback xmlns="">
            <p:sp>
              <p:nvSpPr>
                <p:cNvPr id="17421" name="Text Box 8">
                  <a:extLst>
                    <a:ext uri="{FF2B5EF4-FFF2-40B4-BE49-F238E27FC236}">
                      <a16:creationId xmlns:a16="http://schemas.microsoft.com/office/drawing/2014/main" id="{1EFA7660-8013-447E-B5F1-E18FF64CBEFE}"/>
                    </a:ext>
                  </a:extLst>
                </p:cNvPr>
                <p:cNvSpPr txBox="1">
                  <a:spLocks noRot="1" noChangeAspect="1" noMove="1" noResize="1" noEditPoints="1" noAdjustHandles="1" noChangeArrowheads="1" noChangeShapeType="1" noTextEdit="1"/>
                </p:cNvSpPr>
                <p:nvPr/>
              </p:nvSpPr>
              <p:spPr bwMode="auto">
                <a:xfrm>
                  <a:off x="4410" y="2810"/>
                  <a:ext cx="294" cy="291"/>
                </a:xfrm>
                <a:prstGeom prst="rect">
                  <a:avLst/>
                </a:prstGeom>
                <a:blipFill>
                  <a:blip r:embed="rId4"/>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grpSp>
      <p:grpSp>
        <p:nvGrpSpPr>
          <p:cNvPr id="57359" name="Group 15">
            <a:extLst>
              <a:ext uri="{FF2B5EF4-FFF2-40B4-BE49-F238E27FC236}">
                <a16:creationId xmlns:a16="http://schemas.microsoft.com/office/drawing/2014/main" id="{8EC216E0-F4D5-4C2E-ABA9-96EFACC55D28}"/>
              </a:ext>
            </a:extLst>
          </p:cNvPr>
          <p:cNvGrpSpPr>
            <a:grpSpLocks/>
          </p:cNvGrpSpPr>
          <p:nvPr/>
        </p:nvGrpSpPr>
        <p:grpSpPr bwMode="auto">
          <a:xfrm>
            <a:off x="4787900" y="5840413"/>
            <a:ext cx="3170238" cy="404812"/>
            <a:chOff x="3016" y="3679"/>
            <a:chExt cx="1997" cy="255"/>
          </a:xfrm>
        </p:grpSpPr>
        <p:sp>
          <p:nvSpPr>
            <p:cNvPr id="17416" name="Line 11">
              <a:extLst>
                <a:ext uri="{FF2B5EF4-FFF2-40B4-BE49-F238E27FC236}">
                  <a16:creationId xmlns:a16="http://schemas.microsoft.com/office/drawing/2014/main" id="{13BE2C32-B18B-46E4-8168-39F47331B931}"/>
                </a:ext>
              </a:extLst>
            </p:cNvPr>
            <p:cNvSpPr>
              <a:spLocks noChangeShapeType="1"/>
            </p:cNvSpPr>
            <p:nvPr/>
          </p:nvSpPr>
          <p:spPr bwMode="auto">
            <a:xfrm>
              <a:off x="3017" y="3749"/>
              <a:ext cx="0" cy="18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17" name="Line 12">
              <a:extLst>
                <a:ext uri="{FF2B5EF4-FFF2-40B4-BE49-F238E27FC236}">
                  <a16:creationId xmlns:a16="http://schemas.microsoft.com/office/drawing/2014/main" id="{128E2B41-CFA8-4573-B23A-88F4DDDD706D}"/>
                </a:ext>
              </a:extLst>
            </p:cNvPr>
            <p:cNvSpPr>
              <a:spLocks noChangeShapeType="1"/>
            </p:cNvSpPr>
            <p:nvPr/>
          </p:nvSpPr>
          <p:spPr bwMode="auto">
            <a:xfrm>
              <a:off x="5013" y="3745"/>
              <a:ext cx="0" cy="18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18" name="Line 13">
              <a:extLst>
                <a:ext uri="{FF2B5EF4-FFF2-40B4-BE49-F238E27FC236}">
                  <a16:creationId xmlns:a16="http://schemas.microsoft.com/office/drawing/2014/main" id="{EFD96B78-3D7E-46D4-9E01-890D1D211E09}"/>
                </a:ext>
              </a:extLst>
            </p:cNvPr>
            <p:cNvSpPr>
              <a:spLocks noChangeShapeType="1"/>
            </p:cNvSpPr>
            <p:nvPr/>
          </p:nvSpPr>
          <p:spPr bwMode="auto">
            <a:xfrm>
              <a:off x="3016" y="3844"/>
              <a:ext cx="1996" cy="0"/>
            </a:xfrm>
            <a:prstGeom prst="line">
              <a:avLst/>
            </a:prstGeom>
            <a:noFill/>
            <a:ln w="9525">
              <a:solidFill>
                <a:schemeClr val="tx1"/>
              </a:solidFill>
              <a:round/>
              <a:headEnd type="stealth"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19" name="Text Box 14">
              <a:extLst>
                <a:ext uri="{FF2B5EF4-FFF2-40B4-BE49-F238E27FC236}">
                  <a16:creationId xmlns:a16="http://schemas.microsoft.com/office/drawing/2014/main" id="{6CDBDE9D-12A2-4E14-A200-B4ED92B9505F}"/>
                </a:ext>
              </a:extLst>
            </p:cNvPr>
            <p:cNvSpPr txBox="1">
              <a:spLocks noChangeArrowheads="1"/>
            </p:cNvSpPr>
            <p:nvPr/>
          </p:nvSpPr>
          <p:spPr bwMode="auto">
            <a:xfrm>
              <a:off x="3734" y="3679"/>
              <a:ext cx="680" cy="231"/>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r>
                <a:rPr lang="en-US" altLang="en-US" sz="1800"/>
                <a:t>d = 10 m</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57348"/>
                                        </p:tgtEl>
                                        <p:attrNameLst>
                                          <p:attrName>style.visibility</p:attrName>
                                        </p:attrNameLst>
                                      </p:cBhvr>
                                      <p:to>
                                        <p:strVal val="visible"/>
                                      </p:to>
                                    </p:set>
                                    <p:animEffect transition="in" filter="fade">
                                      <p:cBhvr>
                                        <p:cTn id="7" dur="2000"/>
                                        <p:tgtEl>
                                          <p:spTgt spid="5734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7347">
                                            <p:txEl>
                                              <p:pRg st="0" end="0"/>
                                            </p:txEl>
                                          </p:spTgt>
                                        </p:tgtEl>
                                        <p:attrNameLst>
                                          <p:attrName>style.visibility</p:attrName>
                                        </p:attrNameLst>
                                      </p:cBhvr>
                                      <p:to>
                                        <p:strVal val="visible"/>
                                      </p:to>
                                    </p:set>
                                    <p:anim calcmode="lin" valueType="num">
                                      <p:cBhvr additive="base">
                                        <p:cTn id="12" dur="500" fill="hold"/>
                                        <p:tgtEl>
                                          <p:spTgt spid="57347">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7347">
                                            <p:txEl>
                                              <p:pRg st="0" end="0"/>
                                            </p:txEl>
                                          </p:spTgt>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500"/>
                            </p:stCondLst>
                            <p:childTnLst>
                              <p:par>
                                <p:cTn id="15" presetID="16" presetClass="entr" presetSubtype="37" fill="hold" nodeType="afterEffect">
                                  <p:stCondLst>
                                    <p:cond delay="1000"/>
                                  </p:stCondLst>
                                  <p:childTnLst>
                                    <p:set>
                                      <p:cBhvr>
                                        <p:cTn id="16" dur="1" fill="hold">
                                          <p:stCondLst>
                                            <p:cond delay="0"/>
                                          </p:stCondLst>
                                        </p:cTn>
                                        <p:tgtEl>
                                          <p:spTgt spid="57359"/>
                                        </p:tgtEl>
                                        <p:attrNameLst>
                                          <p:attrName>style.visibility</p:attrName>
                                        </p:attrNameLst>
                                      </p:cBhvr>
                                      <p:to>
                                        <p:strVal val="visible"/>
                                      </p:to>
                                    </p:set>
                                    <p:animEffect transition="in" filter="barn(outVertical)">
                                      <p:cBhvr>
                                        <p:cTn id="17" dur="500"/>
                                        <p:tgtEl>
                                          <p:spTgt spid="5735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57347">
                                            <p:txEl>
                                              <p:pRg st="1" end="1"/>
                                            </p:txEl>
                                          </p:spTgt>
                                        </p:tgtEl>
                                        <p:attrNameLst>
                                          <p:attrName>style.visibility</p:attrName>
                                        </p:attrNameLst>
                                      </p:cBhvr>
                                      <p:to>
                                        <p:strVal val="visible"/>
                                      </p:to>
                                    </p:set>
                                    <p:anim calcmode="lin" valueType="num">
                                      <p:cBhvr additive="base">
                                        <p:cTn id="22" dur="500" fill="hold"/>
                                        <p:tgtEl>
                                          <p:spTgt spid="57347">
                                            <p:txEl>
                                              <p:pRg st="1" end="1"/>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57347">
                                            <p:txEl>
                                              <p:pRg st="1" end="1"/>
                                            </p:txEl>
                                          </p:spTgt>
                                        </p:tgtEl>
                                        <p:attrNameLst>
                                          <p:attrName>ppt_y</p:attrName>
                                        </p:attrNameLst>
                                      </p:cBhvr>
                                      <p:tavLst>
                                        <p:tav tm="0">
                                          <p:val>
                                            <p:strVal val="1+#ppt_h/2"/>
                                          </p:val>
                                        </p:tav>
                                        <p:tav tm="100000">
                                          <p:val>
                                            <p:strVal val="#ppt_y"/>
                                          </p:val>
                                        </p:tav>
                                      </p:tavLst>
                                    </p:anim>
                                  </p:childTnLst>
                                </p:cTn>
                              </p:par>
                            </p:childTnLst>
                          </p:cTn>
                        </p:par>
                        <p:par>
                          <p:cTn id="24" fill="hold" nodeType="afterGroup">
                            <p:stCondLst>
                              <p:cond delay="500"/>
                            </p:stCondLst>
                            <p:childTnLst>
                              <p:par>
                                <p:cTn id="25" presetID="22" presetClass="entr" presetSubtype="8" fill="hold" nodeType="afterEffect">
                                  <p:stCondLst>
                                    <p:cond delay="0"/>
                                  </p:stCondLst>
                                  <p:childTnLst>
                                    <p:set>
                                      <p:cBhvr>
                                        <p:cTn id="26" dur="1" fill="hold">
                                          <p:stCondLst>
                                            <p:cond delay="0"/>
                                          </p:stCondLst>
                                        </p:cTn>
                                        <p:tgtEl>
                                          <p:spTgt spid="57354"/>
                                        </p:tgtEl>
                                        <p:attrNameLst>
                                          <p:attrName>style.visibility</p:attrName>
                                        </p:attrNameLst>
                                      </p:cBhvr>
                                      <p:to>
                                        <p:strVal val="visible"/>
                                      </p:to>
                                    </p:set>
                                    <p:animEffect transition="in" filter="wipe(left)">
                                      <p:cBhvr>
                                        <p:cTn id="27" dur="500"/>
                                        <p:tgtEl>
                                          <p:spTgt spid="5735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57347">
                                            <p:txEl>
                                              <p:pRg st="2" end="2"/>
                                            </p:txEl>
                                          </p:spTgt>
                                        </p:tgtEl>
                                        <p:attrNameLst>
                                          <p:attrName>style.visibility</p:attrName>
                                        </p:attrNameLst>
                                      </p:cBhvr>
                                      <p:to>
                                        <p:strVal val="visible"/>
                                      </p:to>
                                    </p:set>
                                    <p:anim calcmode="lin" valueType="num">
                                      <p:cBhvr additive="base">
                                        <p:cTn id="32" dur="500" fill="hold"/>
                                        <p:tgtEl>
                                          <p:spTgt spid="57347">
                                            <p:txEl>
                                              <p:pRg st="2" end="2"/>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57347">
                                            <p:txEl>
                                              <p:pRg st="2" end="2"/>
                                            </p:txEl>
                                          </p:spTgt>
                                        </p:tgtEl>
                                        <p:attrNameLst>
                                          <p:attrName>ppt_y</p:attrName>
                                        </p:attrNameLst>
                                      </p:cBhvr>
                                      <p:tavLst>
                                        <p:tav tm="0">
                                          <p:val>
                                            <p:strVal val="1+#ppt_h/2"/>
                                          </p:val>
                                        </p:tav>
                                        <p:tav tm="100000">
                                          <p:val>
                                            <p:strVal val="#ppt_y"/>
                                          </p:val>
                                        </p:tav>
                                      </p:tavLst>
                                    </p:anim>
                                  </p:childTnLst>
                                </p:cTn>
                              </p:par>
                            </p:childTnLst>
                          </p:cTn>
                        </p:par>
                        <p:par>
                          <p:cTn id="34" fill="hold" nodeType="afterGroup">
                            <p:stCondLst>
                              <p:cond delay="500"/>
                            </p:stCondLst>
                            <p:childTnLst>
                              <p:par>
                                <p:cTn id="35" presetID="22" presetClass="entr" presetSubtype="2" fill="hold" nodeType="afterEffect">
                                  <p:stCondLst>
                                    <p:cond delay="0"/>
                                  </p:stCondLst>
                                  <p:childTnLst>
                                    <p:set>
                                      <p:cBhvr>
                                        <p:cTn id="36" dur="1" fill="hold">
                                          <p:stCondLst>
                                            <p:cond delay="0"/>
                                          </p:stCondLst>
                                        </p:cTn>
                                        <p:tgtEl>
                                          <p:spTgt spid="57353"/>
                                        </p:tgtEl>
                                        <p:attrNameLst>
                                          <p:attrName>style.visibility</p:attrName>
                                        </p:attrNameLst>
                                      </p:cBhvr>
                                      <p:to>
                                        <p:strVal val="visible"/>
                                      </p:to>
                                    </p:set>
                                    <p:animEffect transition="in" filter="wipe(right)">
                                      <p:cBhvr>
                                        <p:cTn id="37" dur="500"/>
                                        <p:tgtEl>
                                          <p:spTgt spid="5735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57347">
                                            <p:txEl>
                                              <p:pRg st="3" end="3"/>
                                            </p:txEl>
                                          </p:spTgt>
                                        </p:tgtEl>
                                        <p:attrNameLst>
                                          <p:attrName>style.visibility</p:attrName>
                                        </p:attrNameLst>
                                      </p:cBhvr>
                                      <p:to>
                                        <p:strVal val="visible"/>
                                      </p:to>
                                    </p:set>
                                    <p:anim calcmode="lin" valueType="num">
                                      <p:cBhvr additive="base">
                                        <p:cTn id="42" dur="500" fill="hold"/>
                                        <p:tgtEl>
                                          <p:spTgt spid="57347">
                                            <p:txEl>
                                              <p:pRg st="3" end="3"/>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5734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C14FE218-9ED1-4D43-AFA3-1E2ADC49466C}"/>
              </a:ext>
            </a:extLst>
          </p:cNvPr>
          <p:cNvSpPr>
            <a:spLocks noGrp="1" noChangeArrowheads="1"/>
          </p:cNvSpPr>
          <p:nvPr>
            <p:ph type="title"/>
          </p:nvPr>
        </p:nvSpPr>
        <p:spPr/>
        <p:txBody>
          <a:bodyPr/>
          <a:lstStyle/>
          <a:p>
            <a:pPr eaLnBrk="1" hangingPunct="1"/>
            <a:r>
              <a:rPr lang="en-US" altLang="en-US" dirty="0"/>
              <a:t>Example #4 (cont.):</a:t>
            </a:r>
          </a:p>
        </p:txBody>
      </p:sp>
      <mc:AlternateContent xmlns:mc="http://schemas.openxmlformats.org/markup-compatibility/2006" xmlns:a14="http://schemas.microsoft.com/office/drawing/2010/main">
        <mc:Choice Requires="a14">
          <p:sp>
            <p:nvSpPr>
              <p:cNvPr id="58371" name="Rectangle 3">
                <a:extLst>
                  <a:ext uri="{FF2B5EF4-FFF2-40B4-BE49-F238E27FC236}">
                    <a16:creationId xmlns:a16="http://schemas.microsoft.com/office/drawing/2014/main" id="{A0C8884B-B8E0-467B-B6BC-493A1D7EB3E2}"/>
                  </a:ext>
                </a:extLst>
              </p:cNvPr>
              <p:cNvSpPr>
                <a:spLocks noGrp="1" noChangeArrowheads="1"/>
              </p:cNvSpPr>
              <p:nvPr>
                <p:ph type="body" idx="1"/>
              </p:nvPr>
            </p:nvSpPr>
            <p:spPr/>
            <p:txBody>
              <a:bodyPr/>
              <a:lstStyle/>
              <a:p>
                <a:pPr marL="533400" indent="-533400" eaLnBrk="1" hangingPunct="1">
                  <a:lnSpc>
                    <a:spcPct val="80000"/>
                  </a:lnSpc>
                  <a:buFont typeface="Wingdings" panose="05000000000000000000" pitchFamily="2" charset="2"/>
                  <a:buAutoNum type="arabicPeriod"/>
                </a:pPr>
                <a14:m>
                  <m:oMath xmlns:m="http://schemas.openxmlformats.org/officeDocument/2006/math">
                    <m:r>
                      <a:rPr lang="en-US" altLang="en-US" sz="2800" i="1" dirty="0" smtClean="0">
                        <a:latin typeface="Cambria Math" panose="02040503050406030204" pitchFamily="18" charset="0"/>
                      </a:rPr>
                      <m:t>𝑊</m:t>
                    </m:r>
                    <m:r>
                      <a:rPr lang="en-US" altLang="en-US" sz="2800" i="1" baseline="-25000" dirty="0" err="1" smtClean="0">
                        <a:latin typeface="Cambria Math" panose="02040503050406030204" pitchFamily="18" charset="0"/>
                      </a:rPr>
                      <m:t>𝑤𝑜𝑟𝑘𝑒𝑟</m:t>
                    </m:r>
                    <m:r>
                      <a:rPr lang="en-US" altLang="en-US" sz="2800" i="1" dirty="0" smtClean="0">
                        <a:latin typeface="Cambria Math" panose="02040503050406030204" pitchFamily="18" charset="0"/>
                      </a:rPr>
                      <m:t>=</m:t>
                    </m:r>
                    <m:r>
                      <a:rPr lang="en-US" altLang="en-US" sz="2800" i="1" dirty="0" err="1" smtClean="0">
                        <a:latin typeface="Cambria Math" panose="02040503050406030204" pitchFamily="18" charset="0"/>
                      </a:rPr>
                      <m:t>𝐹𝑑</m:t>
                    </m:r>
                    <m:r>
                      <a:rPr lang="en-US" altLang="en-US" sz="2800" i="1" dirty="0" smtClean="0">
                        <a:latin typeface="Cambria Math" panose="02040503050406030204" pitchFamily="18" charset="0"/>
                      </a:rPr>
                      <m:t>=(50</m:t>
                    </m:r>
                    <m:r>
                      <a:rPr lang="en-US" altLang="en-US" sz="2800" i="1" dirty="0" smtClean="0">
                        <a:latin typeface="Cambria Math" panose="02040503050406030204" pitchFamily="18" charset="0"/>
                      </a:rPr>
                      <m:t>𝑁</m:t>
                    </m:r>
                    <m:r>
                      <a:rPr lang="en-US" altLang="en-US" sz="2800" i="1" dirty="0" smtClean="0">
                        <a:latin typeface="Cambria Math" panose="02040503050406030204" pitchFamily="18" charset="0"/>
                      </a:rPr>
                      <m:t>)(10</m:t>
                    </m:r>
                    <m:r>
                      <a:rPr lang="en-US" altLang="en-US" sz="2800" i="1" dirty="0" smtClean="0">
                        <a:latin typeface="Cambria Math" panose="02040503050406030204" pitchFamily="18" charset="0"/>
                      </a:rPr>
                      <m:t>𝑚</m:t>
                    </m:r>
                    <m:r>
                      <a:rPr lang="en-US" altLang="en-US" sz="2800" i="1" dirty="0" smtClean="0">
                        <a:latin typeface="Cambria Math" panose="02040503050406030204" pitchFamily="18" charset="0"/>
                      </a:rPr>
                      <m:t>)=500</m:t>
                    </m:r>
                    <m:r>
                      <a:rPr lang="en-US" altLang="en-US" sz="2800" i="1" dirty="0" smtClean="0">
                        <a:latin typeface="Cambria Math" panose="02040503050406030204" pitchFamily="18" charset="0"/>
                      </a:rPr>
                      <m:t>𝐽</m:t>
                    </m:r>
                  </m:oMath>
                </a14:m>
                <a:endParaRPr lang="en-US" altLang="en-US" sz="2800" dirty="0"/>
              </a:p>
              <a:p>
                <a:pPr marL="533400" indent="-533400" eaLnBrk="1" hangingPunct="1">
                  <a:lnSpc>
                    <a:spcPct val="80000"/>
                  </a:lnSpc>
                  <a:buFont typeface="Wingdings" panose="05000000000000000000" pitchFamily="2" charset="2"/>
                  <a:buAutoNum type="arabicPeriod"/>
                </a:pPr>
                <a14:m>
                  <m:oMath xmlns:m="http://schemas.openxmlformats.org/officeDocument/2006/math">
                    <m:r>
                      <a:rPr lang="en-US" altLang="en-US" sz="2800" i="1" dirty="0" smtClean="0">
                        <a:latin typeface="Cambria Math" panose="02040503050406030204" pitchFamily="18" charset="0"/>
                      </a:rPr>
                      <m:t>𝑊</m:t>
                    </m:r>
                    <m:r>
                      <a:rPr lang="en-US" altLang="en-US" sz="2800" i="1" baseline="-25000" dirty="0" err="1" smtClean="0">
                        <a:latin typeface="Cambria Math" panose="02040503050406030204" pitchFamily="18" charset="0"/>
                      </a:rPr>
                      <m:t>𝑓𝑟𝑖𝑐𝑡𝑖𝑜𝑛</m:t>
                    </m:r>
                    <m:r>
                      <a:rPr lang="en-US" altLang="en-US" sz="2800" i="1" dirty="0" smtClean="0">
                        <a:latin typeface="Cambria Math" panose="02040503050406030204" pitchFamily="18" charset="0"/>
                      </a:rPr>
                      <m:t>=−</m:t>
                    </m:r>
                    <m:r>
                      <a:rPr lang="en-US" altLang="en-US" sz="2800" i="1" dirty="0" err="1" smtClean="0">
                        <a:latin typeface="Cambria Math" panose="02040503050406030204" pitchFamily="18" charset="0"/>
                      </a:rPr>
                      <m:t>𝐹𝑑</m:t>
                    </m:r>
                    <m:r>
                      <a:rPr lang="en-US" altLang="en-US" sz="2800" i="1" dirty="0" smtClean="0">
                        <a:latin typeface="Cambria Math" panose="02040503050406030204" pitchFamily="18" charset="0"/>
                      </a:rPr>
                      <m:t>=(−50</m:t>
                    </m:r>
                    <m:r>
                      <a:rPr lang="en-US" altLang="en-US" sz="2800" i="1" dirty="0" smtClean="0">
                        <a:latin typeface="Cambria Math" panose="02040503050406030204" pitchFamily="18" charset="0"/>
                      </a:rPr>
                      <m:t>𝑁</m:t>
                    </m:r>
                    <m:r>
                      <a:rPr lang="en-US" altLang="en-US" sz="2800" i="1" dirty="0" smtClean="0">
                        <a:latin typeface="Cambria Math" panose="02040503050406030204" pitchFamily="18" charset="0"/>
                      </a:rPr>
                      <m:t>)(10</m:t>
                    </m:r>
                    <m:r>
                      <a:rPr lang="en-US" altLang="en-US" sz="2800" i="1" dirty="0" smtClean="0">
                        <a:latin typeface="Cambria Math" panose="02040503050406030204" pitchFamily="18" charset="0"/>
                      </a:rPr>
                      <m:t>𝑚</m:t>
                    </m:r>
                    <m:r>
                      <a:rPr lang="en-US" altLang="en-US" sz="2800" i="1" dirty="0" smtClean="0">
                        <a:latin typeface="Cambria Math" panose="02040503050406030204" pitchFamily="18" charset="0"/>
                      </a:rPr>
                      <m:t>)=−500</m:t>
                    </m:r>
                    <m:r>
                      <a:rPr lang="en-US" altLang="en-US" sz="2800" i="1" dirty="0" smtClean="0">
                        <a:latin typeface="Cambria Math" panose="02040503050406030204" pitchFamily="18" charset="0"/>
                      </a:rPr>
                      <m:t>𝐽</m:t>
                    </m:r>
                  </m:oMath>
                </a14:m>
                <a:endParaRPr lang="en-US" altLang="en-US" sz="2800" dirty="0"/>
              </a:p>
              <a:p>
                <a:pPr marL="533400" indent="-533400" eaLnBrk="1" hangingPunct="1">
                  <a:lnSpc>
                    <a:spcPct val="80000"/>
                  </a:lnSpc>
                  <a:buFont typeface="Wingdings" panose="05000000000000000000" pitchFamily="2" charset="2"/>
                  <a:buAutoNum type="arabicPeriod"/>
                </a:pPr>
                <a:r>
                  <a:rPr lang="en-US" altLang="en-US" sz="2800" dirty="0"/>
                  <a:t>If we add these two results together, we arrive at 0J of work done on the system by all the external forces acting on it.</a:t>
                </a:r>
              </a:p>
              <a:p>
                <a:pPr marL="533400" indent="-533400" eaLnBrk="1" hangingPunct="1">
                  <a:lnSpc>
                    <a:spcPct val="80000"/>
                  </a:lnSpc>
                </a:pPr>
                <a:r>
                  <a:rPr lang="en-US" altLang="en-US" sz="2800" dirty="0"/>
                  <a:t>Alternatively, since the speed is constant, we know that there is no net force on the system.</a:t>
                </a:r>
              </a:p>
              <a:p>
                <a:pPr marL="914400" lvl="1" indent="-457200" eaLnBrk="1" hangingPunct="1">
                  <a:lnSpc>
                    <a:spcPct val="80000"/>
                  </a:lnSpc>
                </a:pPr>
                <a:r>
                  <a:rPr lang="en-US" altLang="en-US" sz="2400" dirty="0"/>
                  <a:t>Since </a:t>
                </a:r>
                <a14:m>
                  <m:oMath xmlns:m="http://schemas.openxmlformats.org/officeDocument/2006/math">
                    <m:r>
                      <a:rPr lang="en-US" altLang="en-US" sz="2400" i="1" dirty="0" smtClean="0">
                        <a:latin typeface="Cambria Math" panose="02040503050406030204" pitchFamily="18" charset="0"/>
                      </a:rPr>
                      <m:t>𝐹</m:t>
                    </m:r>
                    <m:r>
                      <a:rPr lang="en-US" altLang="en-US" sz="2400" i="1" baseline="-25000" dirty="0" err="1" smtClean="0">
                        <a:latin typeface="Cambria Math" panose="02040503050406030204" pitchFamily="18" charset="0"/>
                      </a:rPr>
                      <m:t>𝑛𝑒𝑡</m:t>
                    </m:r>
                    <m:r>
                      <a:rPr lang="en-US" altLang="en-US" sz="2400" i="1" dirty="0" smtClean="0">
                        <a:latin typeface="Cambria Math" panose="02040503050406030204" pitchFamily="18" charset="0"/>
                      </a:rPr>
                      <m:t>=0</m:t>
                    </m:r>
                  </m:oMath>
                </a14:m>
                <a:r>
                  <a:rPr lang="en-US" altLang="en-US" sz="2400" dirty="0"/>
                  <a:t>, </a:t>
                </a:r>
                <a14:m>
                  <m:oMath xmlns:m="http://schemas.openxmlformats.org/officeDocument/2006/math">
                    <m:r>
                      <a:rPr lang="en-US" altLang="en-US" sz="2400" i="1" dirty="0" smtClean="0">
                        <a:latin typeface="Cambria Math" panose="02040503050406030204" pitchFamily="18" charset="0"/>
                      </a:rPr>
                      <m:t>𝑊</m:t>
                    </m:r>
                    <m:r>
                      <a:rPr lang="en-US" altLang="en-US" sz="2400" i="1" dirty="0" smtClean="0">
                        <a:latin typeface="Cambria Math" panose="02040503050406030204" pitchFamily="18" charset="0"/>
                      </a:rPr>
                      <m:t>=</m:t>
                    </m:r>
                    <m:r>
                      <a:rPr lang="en-US" altLang="en-US" sz="2400" i="1" dirty="0" err="1" smtClean="0">
                        <a:latin typeface="Cambria Math" panose="02040503050406030204" pitchFamily="18" charset="0"/>
                      </a:rPr>
                      <m:t>𝐹</m:t>
                    </m:r>
                    <m:r>
                      <a:rPr lang="en-US" altLang="en-US" sz="2400" i="1" baseline="-25000" dirty="0" err="1" smtClean="0">
                        <a:latin typeface="Cambria Math" panose="02040503050406030204" pitchFamily="18" charset="0"/>
                      </a:rPr>
                      <m:t>𝑛𝑒𝑡</m:t>
                    </m:r>
                    <m:r>
                      <a:rPr lang="en-US" altLang="en-US" sz="2400" i="1" baseline="-25000" dirty="0" smtClean="0">
                        <a:latin typeface="Cambria Math" panose="02040503050406030204" pitchFamily="18" charset="0"/>
                      </a:rPr>
                      <m:t> </m:t>
                    </m:r>
                    <m:r>
                      <a:rPr lang="en-US" altLang="en-US" sz="2400" i="1" dirty="0" smtClean="0">
                        <a:latin typeface="Cambria Math" panose="02040503050406030204" pitchFamily="18" charset="0"/>
                      </a:rPr>
                      <m:t>𝑑</m:t>
                    </m:r>
                    <m:r>
                      <a:rPr lang="en-US" altLang="en-US" sz="2400" i="1" dirty="0" smtClean="0">
                        <a:latin typeface="Cambria Math" panose="02040503050406030204" pitchFamily="18" charset="0"/>
                      </a:rPr>
                      <m:t>=0</m:t>
                    </m:r>
                  </m:oMath>
                </a14:m>
                <a:endParaRPr lang="en-US" altLang="en-US" sz="2400" dirty="0"/>
              </a:p>
              <a:p>
                <a:pPr marL="533400" indent="-533400" eaLnBrk="1" hangingPunct="1">
                  <a:lnSpc>
                    <a:spcPct val="80000"/>
                  </a:lnSpc>
                </a:pPr>
                <a:r>
                  <a:rPr lang="en-US" altLang="en-US" sz="2800" dirty="0"/>
                  <a:t> Similarly, since the speed does not change:</a:t>
                </a:r>
              </a:p>
              <a:p>
                <a:pPr marL="914400" lvl="1" indent="-457200" eaLnBrk="1" hangingPunct="1">
                  <a:lnSpc>
                    <a:spcPct val="80000"/>
                  </a:lnSpc>
                </a:pPr>
                <a:r>
                  <a:rPr lang="en-US" altLang="en-US" sz="2400" dirty="0"/>
                  <a:t>Using the work-energy theorem we find that:</a:t>
                </a:r>
              </a:p>
              <a:p>
                <a:pPr marL="914400" lvl="1" indent="-457200" eaLnBrk="1" hangingPunct="1">
                  <a:lnSpc>
                    <a:spcPct val="80000"/>
                  </a:lnSpc>
                </a:pPr>
                <a14:m>
                  <m:oMath xmlns:m="http://schemas.openxmlformats.org/officeDocument/2006/math">
                    <m:r>
                      <a:rPr lang="en-US" altLang="en-US" sz="2400" i="1" dirty="0" smtClean="0">
                        <a:latin typeface="Cambria Math" panose="02040503050406030204" pitchFamily="18" charset="0"/>
                      </a:rPr>
                      <m:t>𝑊</m:t>
                    </m:r>
                    <m:r>
                      <a:rPr lang="en-US" altLang="en-US" sz="2400" i="1" dirty="0" smtClean="0">
                        <a:latin typeface="Cambria Math" panose="02040503050406030204" pitchFamily="18" charset="0"/>
                      </a:rPr>
                      <m:t>=</m:t>
                    </m:r>
                    <m:r>
                      <m:rPr>
                        <m:sty m:val="p"/>
                      </m:rPr>
                      <a:rPr lang="el-GR" altLang="en-US" sz="2400" i="0" dirty="0" smtClean="0">
                        <a:latin typeface="Cambria Math" panose="02040503050406030204" pitchFamily="18" charset="0"/>
                      </a:rPr>
                      <m:t>Δ</m:t>
                    </m:r>
                    <m:r>
                      <a:rPr lang="en-US" altLang="en-US" sz="2400" i="1" dirty="0" smtClean="0">
                        <a:latin typeface="Cambria Math" panose="02040503050406030204" pitchFamily="18" charset="0"/>
                      </a:rPr>
                      <m:t>𝐾𝐸</m:t>
                    </m:r>
                    <m:r>
                      <a:rPr lang="en-US" altLang="en-US" sz="2400" i="1" dirty="0" smtClean="0">
                        <a:latin typeface="Cambria Math" panose="02040503050406030204" pitchFamily="18" charset="0"/>
                      </a:rPr>
                      <m:t>=½</m:t>
                    </m:r>
                    <m:r>
                      <a:rPr lang="en-US" altLang="en-US" sz="2400" i="1" dirty="0" smtClean="0">
                        <a:latin typeface="Cambria Math" panose="02040503050406030204" pitchFamily="18" charset="0"/>
                      </a:rPr>
                      <m:t>𝑚𝑣𝑓</m:t>
                    </m:r>
                    <m:r>
                      <a:rPr lang="en-US" altLang="en-US" sz="2400" i="1" baseline="30000" dirty="0" smtClean="0">
                        <a:latin typeface="Cambria Math" panose="02040503050406030204" pitchFamily="18" charset="0"/>
                      </a:rPr>
                      <m:t>2</m:t>
                    </m:r>
                    <m:r>
                      <a:rPr lang="en-US" altLang="en-US" sz="2400" i="1" dirty="0" smtClean="0">
                        <a:latin typeface="Cambria Math" panose="02040503050406030204" pitchFamily="18" charset="0"/>
                      </a:rPr>
                      <m:t> –½</m:t>
                    </m:r>
                    <m:r>
                      <a:rPr lang="en-US" altLang="en-US" sz="2400" i="1" dirty="0" smtClean="0">
                        <a:latin typeface="Cambria Math" panose="02040503050406030204" pitchFamily="18" charset="0"/>
                      </a:rPr>
                      <m:t>𝑚𝑣𝑖</m:t>
                    </m:r>
                    <m:r>
                      <a:rPr lang="en-US" altLang="en-US" sz="2400" i="1" baseline="30000" dirty="0" smtClean="0">
                        <a:latin typeface="Cambria Math" panose="02040503050406030204" pitchFamily="18" charset="0"/>
                      </a:rPr>
                      <m:t>2</m:t>
                    </m:r>
                    <m:r>
                      <a:rPr lang="en-US" altLang="en-US" sz="2400" i="1" dirty="0" smtClean="0">
                        <a:latin typeface="Cambria Math" panose="02040503050406030204" pitchFamily="18" charset="0"/>
                      </a:rPr>
                      <m:t>=0</m:t>
                    </m:r>
                  </m:oMath>
                </a14:m>
                <a:r>
                  <a:rPr lang="en-US" altLang="en-US" sz="2400" dirty="0"/>
                  <a:t>.</a:t>
                </a:r>
                <a:endParaRPr lang="el-GR" altLang="en-US" sz="2400" dirty="0"/>
              </a:p>
            </p:txBody>
          </p:sp>
        </mc:Choice>
        <mc:Fallback xmlns="">
          <p:sp>
            <p:nvSpPr>
              <p:cNvPr id="58371" name="Rectangle 3">
                <a:extLst>
                  <a:ext uri="{FF2B5EF4-FFF2-40B4-BE49-F238E27FC236}">
                    <a16:creationId xmlns:a16="http://schemas.microsoft.com/office/drawing/2014/main" id="{A0C8884B-B8E0-467B-B6BC-493A1D7EB3E2}"/>
                  </a:ext>
                </a:extLst>
              </p:cNvPr>
              <p:cNvSpPr>
                <a:spLocks noGrp="1" noRot="1" noChangeAspect="1" noMove="1" noResize="1" noEditPoints="1" noAdjustHandles="1" noChangeArrowheads="1" noChangeShapeType="1" noTextEdit="1"/>
              </p:cNvSpPr>
              <p:nvPr>
                <p:ph type="body" idx="1"/>
              </p:nvPr>
            </p:nvSpPr>
            <p:spPr>
              <a:blipFill>
                <a:blip r:embed="rId2"/>
                <a:stretch>
                  <a:fillRect l="-923" r="-2000"/>
                </a:stretch>
              </a:blipFill>
            </p:spPr>
            <p:txBody>
              <a:bodyPr/>
              <a:lstStyle/>
              <a:p>
                <a:r>
                  <a:rPr 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anim calcmode="lin" valueType="num">
                                      <p:cBhvr>
                                        <p:cTn id="7" dur="500" fill="hold"/>
                                        <p:tgtEl>
                                          <p:spTgt spid="5837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8371">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8371">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58371">
                                            <p:txEl>
                                              <p:pRg st="1" end="1"/>
                                            </p:txEl>
                                          </p:spTgt>
                                        </p:tgtEl>
                                        <p:attrNameLst>
                                          <p:attrName>style.visibility</p:attrName>
                                        </p:attrNameLst>
                                      </p:cBhvr>
                                      <p:to>
                                        <p:strVal val="visible"/>
                                      </p:to>
                                    </p:set>
                                    <p:anim calcmode="lin" valueType="num">
                                      <p:cBhvr>
                                        <p:cTn id="14" dur="500" fill="hold"/>
                                        <p:tgtEl>
                                          <p:spTgt spid="58371">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58371">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58371">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58371">
                                            <p:txEl>
                                              <p:pRg st="2" end="2"/>
                                            </p:txEl>
                                          </p:spTgt>
                                        </p:tgtEl>
                                        <p:attrNameLst>
                                          <p:attrName>style.visibility</p:attrName>
                                        </p:attrNameLst>
                                      </p:cBhvr>
                                      <p:to>
                                        <p:strVal val="visible"/>
                                      </p:to>
                                    </p:set>
                                    <p:anim calcmode="lin" valueType="num">
                                      <p:cBhvr>
                                        <p:cTn id="21" dur="500" fill="hold"/>
                                        <p:tgtEl>
                                          <p:spTgt spid="58371">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58371">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58371">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58371">
                                            <p:txEl>
                                              <p:pRg st="3" end="3"/>
                                            </p:txEl>
                                          </p:spTgt>
                                        </p:tgtEl>
                                        <p:attrNameLst>
                                          <p:attrName>style.visibility</p:attrName>
                                        </p:attrNameLst>
                                      </p:cBhvr>
                                      <p:to>
                                        <p:strVal val="visible"/>
                                      </p:to>
                                    </p:set>
                                    <p:anim calcmode="lin" valueType="num">
                                      <p:cBhvr>
                                        <p:cTn id="28" dur="500" fill="hold"/>
                                        <p:tgtEl>
                                          <p:spTgt spid="58371">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58371">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58371">
                                            <p:txEl>
                                              <p:pRg st="3" end="3"/>
                                            </p:txEl>
                                          </p:spTgt>
                                        </p:tgtEl>
                                      </p:cBhvr>
                                    </p:animEffect>
                                  </p:childTnLst>
                                </p:cTn>
                              </p:par>
                            </p:childTnLst>
                          </p:cTn>
                        </p:par>
                        <p:par>
                          <p:cTn id="31" fill="hold" nodeType="afterGroup">
                            <p:stCondLst>
                              <p:cond delay="500"/>
                            </p:stCondLst>
                            <p:childTnLst>
                              <p:par>
                                <p:cTn id="32" presetID="27" presetClass="entr" presetSubtype="0" fill="hold" grpId="0" nodeType="afterEffect">
                                  <p:stCondLst>
                                    <p:cond delay="0"/>
                                  </p:stCondLst>
                                  <p:iterate type="lt">
                                    <p:tmPct val="50000"/>
                                  </p:iterate>
                                  <p:childTnLst>
                                    <p:set>
                                      <p:cBhvr>
                                        <p:cTn id="33" dur="1" fill="hold">
                                          <p:stCondLst>
                                            <p:cond delay="0"/>
                                          </p:stCondLst>
                                        </p:cTn>
                                        <p:tgtEl>
                                          <p:spTgt spid="58371">
                                            <p:txEl>
                                              <p:pRg st="4" end="4"/>
                                            </p:txEl>
                                          </p:spTgt>
                                        </p:tgtEl>
                                        <p:attrNameLst>
                                          <p:attrName>style.visibility</p:attrName>
                                        </p:attrNameLst>
                                      </p:cBhvr>
                                      <p:to>
                                        <p:strVal val="visible"/>
                                      </p:to>
                                    </p:set>
                                    <p:anim calcmode="discrete" valueType="clr">
                                      <p:cBhvr override="childStyle">
                                        <p:cTn id="34" dur="80"/>
                                        <p:tgtEl>
                                          <p:spTgt spid="58371">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5" dur="80"/>
                                        <p:tgtEl>
                                          <p:spTgt spid="58371">
                                            <p:txEl>
                                              <p:pRg st="4" end="4"/>
                                            </p:txEl>
                                          </p:spTgt>
                                        </p:tgtEl>
                                        <p:attrNameLst>
                                          <p:attrName>fillcolor</p:attrName>
                                        </p:attrNameLst>
                                      </p:cBhvr>
                                      <p:tavLst>
                                        <p:tav tm="0">
                                          <p:val>
                                            <p:clrVal>
                                              <a:schemeClr val="accent2"/>
                                            </p:clrVal>
                                          </p:val>
                                        </p:tav>
                                        <p:tav tm="50000">
                                          <p:val>
                                            <p:clrVal>
                                              <a:schemeClr val="hlink"/>
                                            </p:clrVal>
                                          </p:val>
                                        </p:tav>
                                      </p:tavLst>
                                    </p:anim>
                                    <p:set>
                                      <p:cBhvr>
                                        <p:cTn id="36" dur="80"/>
                                        <p:tgtEl>
                                          <p:spTgt spid="58371">
                                            <p:txEl>
                                              <p:pRg st="4" end="4"/>
                                            </p:txEl>
                                          </p:spTgt>
                                        </p:tgtEl>
                                        <p:attrNameLst>
                                          <p:attrName>fill.type</p:attrName>
                                        </p:attrNameLst>
                                      </p:cBhvr>
                                      <p:to>
                                        <p:strVal val="solid"/>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53" presetClass="entr" presetSubtype="0" fill="hold" grpId="0" nodeType="clickEffect">
                                  <p:stCondLst>
                                    <p:cond delay="0"/>
                                  </p:stCondLst>
                                  <p:childTnLst>
                                    <p:set>
                                      <p:cBhvr>
                                        <p:cTn id="40" dur="1" fill="hold">
                                          <p:stCondLst>
                                            <p:cond delay="0"/>
                                          </p:stCondLst>
                                        </p:cTn>
                                        <p:tgtEl>
                                          <p:spTgt spid="58371">
                                            <p:txEl>
                                              <p:pRg st="5" end="5"/>
                                            </p:txEl>
                                          </p:spTgt>
                                        </p:tgtEl>
                                        <p:attrNameLst>
                                          <p:attrName>style.visibility</p:attrName>
                                        </p:attrNameLst>
                                      </p:cBhvr>
                                      <p:to>
                                        <p:strVal val="visible"/>
                                      </p:to>
                                    </p:set>
                                    <p:anim calcmode="lin" valueType="num">
                                      <p:cBhvr>
                                        <p:cTn id="41" dur="500" fill="hold"/>
                                        <p:tgtEl>
                                          <p:spTgt spid="58371">
                                            <p:txEl>
                                              <p:pRg st="5" end="5"/>
                                            </p:txEl>
                                          </p:spTgt>
                                        </p:tgtEl>
                                        <p:attrNameLst>
                                          <p:attrName>ppt_w</p:attrName>
                                        </p:attrNameLst>
                                      </p:cBhvr>
                                      <p:tavLst>
                                        <p:tav tm="0">
                                          <p:val>
                                            <p:fltVal val="0"/>
                                          </p:val>
                                        </p:tav>
                                        <p:tav tm="100000">
                                          <p:val>
                                            <p:strVal val="#ppt_w"/>
                                          </p:val>
                                        </p:tav>
                                      </p:tavLst>
                                    </p:anim>
                                    <p:anim calcmode="lin" valueType="num">
                                      <p:cBhvr>
                                        <p:cTn id="42" dur="500" fill="hold"/>
                                        <p:tgtEl>
                                          <p:spTgt spid="58371">
                                            <p:txEl>
                                              <p:pRg st="5" end="5"/>
                                            </p:txEl>
                                          </p:spTgt>
                                        </p:tgtEl>
                                        <p:attrNameLst>
                                          <p:attrName>ppt_h</p:attrName>
                                        </p:attrNameLst>
                                      </p:cBhvr>
                                      <p:tavLst>
                                        <p:tav tm="0">
                                          <p:val>
                                            <p:fltVal val="0"/>
                                          </p:val>
                                        </p:tav>
                                        <p:tav tm="100000">
                                          <p:val>
                                            <p:strVal val="#ppt_h"/>
                                          </p:val>
                                        </p:tav>
                                      </p:tavLst>
                                    </p:anim>
                                    <p:animEffect transition="in" filter="fade">
                                      <p:cBhvr>
                                        <p:cTn id="43" dur="500"/>
                                        <p:tgtEl>
                                          <p:spTgt spid="58371">
                                            <p:txEl>
                                              <p:pRg st="5" end="5"/>
                                            </p:txEl>
                                          </p:spTgt>
                                        </p:tgtEl>
                                      </p:cBhvr>
                                    </p:animEffect>
                                  </p:childTnLst>
                                </p:cTn>
                              </p:par>
                            </p:childTnLst>
                          </p:cTn>
                        </p:par>
                        <p:par>
                          <p:cTn id="44" fill="hold" nodeType="afterGroup">
                            <p:stCondLst>
                              <p:cond delay="500"/>
                            </p:stCondLst>
                            <p:childTnLst>
                              <p:par>
                                <p:cTn id="45" presetID="27" presetClass="entr" presetSubtype="0" fill="hold" grpId="0" nodeType="afterEffect">
                                  <p:stCondLst>
                                    <p:cond delay="0"/>
                                  </p:stCondLst>
                                  <p:iterate type="lt">
                                    <p:tmPct val="50000"/>
                                  </p:iterate>
                                  <p:childTnLst>
                                    <p:set>
                                      <p:cBhvr>
                                        <p:cTn id="46" dur="1" fill="hold">
                                          <p:stCondLst>
                                            <p:cond delay="0"/>
                                          </p:stCondLst>
                                        </p:cTn>
                                        <p:tgtEl>
                                          <p:spTgt spid="58371">
                                            <p:txEl>
                                              <p:pRg st="6" end="6"/>
                                            </p:txEl>
                                          </p:spTgt>
                                        </p:tgtEl>
                                        <p:attrNameLst>
                                          <p:attrName>style.visibility</p:attrName>
                                        </p:attrNameLst>
                                      </p:cBhvr>
                                      <p:to>
                                        <p:strVal val="visible"/>
                                      </p:to>
                                    </p:set>
                                    <p:anim calcmode="discrete" valueType="clr">
                                      <p:cBhvr override="childStyle">
                                        <p:cTn id="47" dur="80"/>
                                        <p:tgtEl>
                                          <p:spTgt spid="58371">
                                            <p:txEl>
                                              <p:pRg st="6" end="6"/>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8" dur="80"/>
                                        <p:tgtEl>
                                          <p:spTgt spid="58371">
                                            <p:txEl>
                                              <p:pRg st="6" end="6"/>
                                            </p:txEl>
                                          </p:spTgt>
                                        </p:tgtEl>
                                        <p:attrNameLst>
                                          <p:attrName>fillcolor</p:attrName>
                                        </p:attrNameLst>
                                      </p:cBhvr>
                                      <p:tavLst>
                                        <p:tav tm="0">
                                          <p:val>
                                            <p:clrVal>
                                              <a:schemeClr val="accent2"/>
                                            </p:clrVal>
                                          </p:val>
                                        </p:tav>
                                        <p:tav tm="50000">
                                          <p:val>
                                            <p:clrVal>
                                              <a:schemeClr val="hlink"/>
                                            </p:clrVal>
                                          </p:val>
                                        </p:tav>
                                      </p:tavLst>
                                    </p:anim>
                                    <p:set>
                                      <p:cBhvr>
                                        <p:cTn id="49" dur="80"/>
                                        <p:tgtEl>
                                          <p:spTgt spid="58371">
                                            <p:txEl>
                                              <p:pRg st="6" end="6"/>
                                            </p:txEl>
                                          </p:spTgt>
                                        </p:tgtEl>
                                        <p:attrNameLst>
                                          <p:attrName>fill.type</p:attrName>
                                        </p:attrNameLst>
                                      </p:cBhvr>
                                      <p:to>
                                        <p:strVal val="solid"/>
                                      </p:to>
                                    </p:set>
                                  </p:childTnLst>
                                </p:cTn>
                              </p:par>
                            </p:childTnLst>
                          </p:cTn>
                        </p:par>
                        <p:par>
                          <p:cTn id="50" fill="hold" nodeType="afterGroup">
                            <p:stCondLst>
                              <p:cond delay="2020"/>
                            </p:stCondLst>
                            <p:childTnLst>
                              <p:par>
                                <p:cTn id="51" presetID="27" presetClass="entr" presetSubtype="0" fill="hold" grpId="0" nodeType="afterEffect">
                                  <p:stCondLst>
                                    <p:cond delay="0"/>
                                  </p:stCondLst>
                                  <p:iterate type="lt">
                                    <p:tmPct val="50000"/>
                                  </p:iterate>
                                  <p:childTnLst>
                                    <p:set>
                                      <p:cBhvr>
                                        <p:cTn id="52" dur="1" fill="hold">
                                          <p:stCondLst>
                                            <p:cond delay="0"/>
                                          </p:stCondLst>
                                        </p:cTn>
                                        <p:tgtEl>
                                          <p:spTgt spid="58371">
                                            <p:txEl>
                                              <p:pRg st="7" end="7"/>
                                            </p:txEl>
                                          </p:spTgt>
                                        </p:tgtEl>
                                        <p:attrNameLst>
                                          <p:attrName>style.visibility</p:attrName>
                                        </p:attrNameLst>
                                      </p:cBhvr>
                                      <p:to>
                                        <p:strVal val="visible"/>
                                      </p:to>
                                    </p:set>
                                    <p:anim calcmode="discrete" valueType="clr">
                                      <p:cBhvr override="childStyle">
                                        <p:cTn id="53" dur="80"/>
                                        <p:tgtEl>
                                          <p:spTgt spid="58371">
                                            <p:txEl>
                                              <p:pRg st="7" end="7"/>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4" dur="80"/>
                                        <p:tgtEl>
                                          <p:spTgt spid="58371">
                                            <p:txEl>
                                              <p:pRg st="7" end="7"/>
                                            </p:txEl>
                                          </p:spTgt>
                                        </p:tgtEl>
                                        <p:attrNameLst>
                                          <p:attrName>fillcolor</p:attrName>
                                        </p:attrNameLst>
                                      </p:cBhvr>
                                      <p:tavLst>
                                        <p:tav tm="0">
                                          <p:val>
                                            <p:clrVal>
                                              <a:schemeClr val="accent2"/>
                                            </p:clrVal>
                                          </p:val>
                                        </p:tav>
                                        <p:tav tm="50000">
                                          <p:val>
                                            <p:clrVal>
                                              <a:schemeClr val="hlink"/>
                                            </p:clrVal>
                                          </p:val>
                                        </p:tav>
                                      </p:tavLst>
                                    </p:anim>
                                    <p:set>
                                      <p:cBhvr>
                                        <p:cTn id="55" dur="80"/>
                                        <p:tgtEl>
                                          <p:spTgt spid="58371">
                                            <p:txEl>
                                              <p:pRg st="7" end="7"/>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0E0556A4-D487-42AF-AB32-25F9F823E823}"/>
              </a:ext>
            </a:extLst>
          </p:cNvPr>
          <p:cNvSpPr>
            <a:spLocks noGrp="1" noChangeArrowheads="1"/>
          </p:cNvSpPr>
          <p:nvPr>
            <p:ph type="title"/>
          </p:nvPr>
        </p:nvSpPr>
        <p:spPr/>
        <p:txBody>
          <a:bodyPr/>
          <a:lstStyle/>
          <a:p>
            <a:pPr eaLnBrk="1" hangingPunct="1"/>
            <a:r>
              <a:rPr lang="en-US" altLang="en-US"/>
              <a:t>Gravitational Potential Energy</a:t>
            </a:r>
          </a:p>
        </p:txBody>
      </p:sp>
      <p:sp>
        <p:nvSpPr>
          <p:cNvPr id="50179" name="Rectangle 3">
            <a:extLst>
              <a:ext uri="{FF2B5EF4-FFF2-40B4-BE49-F238E27FC236}">
                <a16:creationId xmlns:a16="http://schemas.microsoft.com/office/drawing/2014/main" id="{26000FAF-279F-430E-837E-8D39E115B449}"/>
              </a:ext>
            </a:extLst>
          </p:cNvPr>
          <p:cNvSpPr>
            <a:spLocks noGrp="1" noChangeArrowheads="1"/>
          </p:cNvSpPr>
          <p:nvPr>
            <p:ph type="body" idx="1"/>
          </p:nvPr>
        </p:nvSpPr>
        <p:spPr>
          <a:xfrm>
            <a:off x="609600" y="1471613"/>
            <a:ext cx="7924800" cy="4419600"/>
          </a:xfrm>
        </p:spPr>
        <p:txBody>
          <a:bodyPr/>
          <a:lstStyle/>
          <a:p>
            <a:pPr eaLnBrk="1" hangingPunct="1"/>
            <a:r>
              <a:rPr lang="en-US" altLang="en-US" sz="2800" b="1" dirty="0">
                <a:solidFill>
                  <a:srgbClr val="0070C0"/>
                </a:solidFill>
              </a:rPr>
              <a:t>If kinetic energy is the energy of motion, what is gravitational potential energy?</a:t>
            </a:r>
            <a:endParaRPr lang="en-US" altLang="en-US" sz="2800" dirty="0">
              <a:solidFill>
                <a:srgbClr val="0070C0"/>
              </a:solidFill>
            </a:endParaRPr>
          </a:p>
          <a:p>
            <a:pPr lvl="1" eaLnBrk="1" hangingPunct="1"/>
            <a:r>
              <a:rPr lang="en-US" altLang="en-US" sz="2400" b="1" dirty="0">
                <a:solidFill>
                  <a:srgbClr val="002060"/>
                </a:solidFill>
              </a:rPr>
              <a:t>Stored energy with the “potential” to do work as a result of the Earth’s gravitational attraction and the object’s position.</a:t>
            </a:r>
          </a:p>
          <a:p>
            <a:pPr lvl="2" eaLnBrk="1" hangingPunct="1"/>
            <a:r>
              <a:rPr lang="en-US" altLang="en-US" b="1" dirty="0"/>
              <a:t>For example:</a:t>
            </a:r>
          </a:p>
          <a:p>
            <a:pPr lvl="3" eaLnBrk="1" hangingPunct="1"/>
            <a:r>
              <a:rPr lang="en-US" altLang="en-US" sz="2200" b="1" dirty="0">
                <a:solidFill>
                  <a:srgbClr val="008080"/>
                </a:solidFill>
              </a:rPr>
              <a:t>A ball sitting on a table has gravitational potential energy due to its position.  When it rolls off the edge, it falls such that its weight provides an unbalanced force over a vertical displacement.  Hence, work is done by gravity.</a:t>
            </a:r>
            <a:endParaRPr lang="en-US" altLang="en-US" sz="2200" dirty="0">
              <a:solidFill>
                <a:srgbClr val="00808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checkerboard(across)">
                                      <p:cBhvr>
                                        <p:cTn id="7" dur="500"/>
                                        <p:tgtEl>
                                          <p:spTgt spid="501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0179">
                                            <p:txEl>
                                              <p:pRg st="1" end="1"/>
                                            </p:txEl>
                                          </p:spTgt>
                                        </p:tgtEl>
                                        <p:attrNameLst>
                                          <p:attrName>style.visibility</p:attrName>
                                        </p:attrNameLst>
                                      </p:cBhvr>
                                      <p:to>
                                        <p:strVal val="visible"/>
                                      </p:to>
                                    </p:set>
                                    <p:animEffect transition="in" filter="checkerboard(across)">
                                      <p:cBhvr>
                                        <p:cTn id="12" dur="500"/>
                                        <p:tgtEl>
                                          <p:spTgt spid="50179">
                                            <p:txEl>
                                              <p:pRg st="1" end="1"/>
                                            </p:txEl>
                                          </p:spTgt>
                                        </p:tgtEl>
                                      </p:cBhvr>
                                    </p:animEffect>
                                  </p:childTnLst>
                                </p:cTn>
                              </p:par>
                            </p:childTnLst>
                          </p:cTn>
                        </p:par>
                      </p:childTnLst>
                    </p:cTn>
                  </p:par>
                  <p:par>
                    <p:cTn id="13" fill="hold">
                      <p:stCondLst>
                        <p:cond delay="indefinite"/>
                      </p:stCondLst>
                      <p:childTnLst>
                        <p:par>
                          <p:cTn id="14" fill="hold" nodeType="after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0179">
                                            <p:txEl>
                                              <p:pRg st="2" end="2"/>
                                            </p:txEl>
                                          </p:spTgt>
                                        </p:tgtEl>
                                        <p:attrNameLst>
                                          <p:attrName>style.visibility</p:attrName>
                                        </p:attrNameLst>
                                      </p:cBhvr>
                                      <p:to>
                                        <p:strVal val="visible"/>
                                      </p:to>
                                    </p:set>
                                    <p:animEffect transition="in" filter="checkerboard(across)">
                                      <p:cBhvr>
                                        <p:cTn id="17" dur="500"/>
                                        <p:tgtEl>
                                          <p:spTgt spid="50179">
                                            <p:txEl>
                                              <p:pRg st="2" end="2"/>
                                            </p:txEl>
                                          </p:spTgt>
                                        </p:tgtEl>
                                      </p:cBhvr>
                                    </p:animEffect>
                                  </p:childTnLst>
                                </p:cTn>
                              </p:par>
                            </p:childTnLst>
                          </p:cTn>
                        </p:par>
                        <p:par>
                          <p:cTn id="18" fill="hold" nodeType="afterGroup">
                            <p:stCondLst>
                              <p:cond delay="500"/>
                            </p:stCondLst>
                            <p:childTnLst>
                              <p:par>
                                <p:cTn id="19" presetID="5" presetClass="entr" presetSubtype="10" fill="hold" grpId="0" nodeType="afterEffect">
                                  <p:stCondLst>
                                    <p:cond delay="1000"/>
                                  </p:stCondLst>
                                  <p:childTnLst>
                                    <p:set>
                                      <p:cBhvr>
                                        <p:cTn id="20" dur="1" fill="hold">
                                          <p:stCondLst>
                                            <p:cond delay="0"/>
                                          </p:stCondLst>
                                        </p:cTn>
                                        <p:tgtEl>
                                          <p:spTgt spid="50179">
                                            <p:txEl>
                                              <p:pRg st="3" end="3"/>
                                            </p:txEl>
                                          </p:spTgt>
                                        </p:tgtEl>
                                        <p:attrNameLst>
                                          <p:attrName>style.visibility</p:attrName>
                                        </p:attrNameLst>
                                      </p:cBhvr>
                                      <p:to>
                                        <p:strVal val="visible"/>
                                      </p:to>
                                    </p:set>
                                    <p:animEffect transition="in" filter="checkerboard(across)">
                                      <p:cBhvr>
                                        <p:cTn id="21" dur="500"/>
                                        <p:tgtEl>
                                          <p:spTgt spid="5017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uiExpand="1" build="p" bldLvl="2"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20520F9F-2EFC-49AC-A336-E0401CEC9031}"/>
              </a:ext>
            </a:extLst>
          </p:cNvPr>
          <p:cNvSpPr>
            <a:spLocks noGrp="1" noChangeArrowheads="1"/>
          </p:cNvSpPr>
          <p:nvPr>
            <p:ph type="title"/>
          </p:nvPr>
        </p:nvSpPr>
        <p:spPr/>
        <p:txBody>
          <a:bodyPr/>
          <a:lstStyle/>
          <a:p>
            <a:pPr eaLnBrk="1" hangingPunct="1"/>
            <a:r>
              <a:rPr lang="en-US" altLang="en-US"/>
              <a:t>Energy</a:t>
            </a:r>
          </a:p>
        </p:txBody>
      </p:sp>
      <p:sp>
        <p:nvSpPr>
          <p:cNvPr id="3075" name="Rectangle 3">
            <a:extLst>
              <a:ext uri="{FF2B5EF4-FFF2-40B4-BE49-F238E27FC236}">
                <a16:creationId xmlns:a16="http://schemas.microsoft.com/office/drawing/2014/main" id="{74FDC876-161B-498E-8739-FCE595EA87AB}"/>
              </a:ext>
            </a:extLst>
          </p:cNvPr>
          <p:cNvSpPr>
            <a:spLocks noGrp="1" noChangeArrowheads="1"/>
          </p:cNvSpPr>
          <p:nvPr>
            <p:ph type="body" idx="1"/>
          </p:nvPr>
        </p:nvSpPr>
        <p:spPr/>
        <p:txBody>
          <a:bodyPr/>
          <a:lstStyle/>
          <a:p>
            <a:pPr eaLnBrk="1" hangingPunct="1">
              <a:lnSpc>
                <a:spcPct val="80000"/>
              </a:lnSpc>
            </a:pPr>
            <a:r>
              <a:rPr lang="en-US" altLang="en-US" sz="2400"/>
              <a:t>What is energy?</a:t>
            </a:r>
          </a:p>
          <a:p>
            <a:pPr lvl="1" eaLnBrk="1" hangingPunct="1">
              <a:lnSpc>
                <a:spcPct val="80000"/>
              </a:lnSpc>
            </a:pPr>
            <a:r>
              <a:rPr lang="en-US" altLang="en-US" sz="2200"/>
              <a:t>The capacity of a physical system to do work.</a:t>
            </a:r>
          </a:p>
          <a:p>
            <a:pPr eaLnBrk="1" hangingPunct="1">
              <a:lnSpc>
                <a:spcPct val="80000"/>
              </a:lnSpc>
            </a:pPr>
            <a:r>
              <a:rPr lang="en-US" altLang="en-US" sz="2400"/>
              <a:t>What are some forms of energy?</a:t>
            </a:r>
          </a:p>
          <a:p>
            <a:pPr lvl="1" eaLnBrk="1" hangingPunct="1">
              <a:lnSpc>
                <a:spcPct val="80000"/>
              </a:lnSpc>
            </a:pPr>
            <a:r>
              <a:rPr lang="en-US" altLang="en-US" sz="2200"/>
              <a:t>Kinetic Energy</a:t>
            </a:r>
          </a:p>
          <a:p>
            <a:pPr lvl="1" eaLnBrk="1" hangingPunct="1">
              <a:lnSpc>
                <a:spcPct val="80000"/>
              </a:lnSpc>
            </a:pPr>
            <a:r>
              <a:rPr lang="en-US" altLang="en-US" sz="2200"/>
              <a:t>Potential Energy</a:t>
            </a:r>
          </a:p>
          <a:p>
            <a:pPr lvl="2" eaLnBrk="1" hangingPunct="1">
              <a:lnSpc>
                <a:spcPct val="80000"/>
              </a:lnSpc>
            </a:pPr>
            <a:r>
              <a:rPr lang="en-US" altLang="en-US" sz="1700"/>
              <a:t>Gravitational Potential Energy (gravity)</a:t>
            </a:r>
          </a:p>
          <a:p>
            <a:pPr lvl="2" eaLnBrk="1" hangingPunct="1">
              <a:lnSpc>
                <a:spcPct val="80000"/>
              </a:lnSpc>
            </a:pPr>
            <a:r>
              <a:rPr lang="en-US" altLang="en-US" sz="1700"/>
              <a:t>Elastic Potential Energy (springs, rubber bands)</a:t>
            </a:r>
          </a:p>
          <a:p>
            <a:pPr lvl="2" eaLnBrk="1" hangingPunct="1">
              <a:lnSpc>
                <a:spcPct val="80000"/>
              </a:lnSpc>
            </a:pPr>
            <a:r>
              <a:rPr lang="en-US" altLang="en-US" sz="1700"/>
              <a:t>Chemical Energy (chemical bonds)</a:t>
            </a:r>
          </a:p>
          <a:p>
            <a:pPr lvl="2" eaLnBrk="1" hangingPunct="1">
              <a:lnSpc>
                <a:spcPct val="80000"/>
              </a:lnSpc>
            </a:pPr>
            <a:r>
              <a:rPr lang="en-US" altLang="en-US" sz="1700"/>
              <a:t>Rest Mass Energy = Nuclear (E = mc</a:t>
            </a:r>
            <a:r>
              <a:rPr lang="en-US" altLang="en-US" sz="1700" baseline="30000"/>
              <a:t>2</a:t>
            </a:r>
            <a:r>
              <a:rPr lang="en-US" altLang="en-US" sz="1700"/>
              <a:t>)</a:t>
            </a:r>
          </a:p>
          <a:p>
            <a:pPr lvl="2" eaLnBrk="1" hangingPunct="1">
              <a:lnSpc>
                <a:spcPct val="80000"/>
              </a:lnSpc>
            </a:pPr>
            <a:r>
              <a:rPr lang="en-US" altLang="en-US" sz="1700"/>
              <a:t>Electric Potential Energy (</a:t>
            </a:r>
            <a:r>
              <a:rPr lang="el-GR" altLang="en-US" sz="1700"/>
              <a:t>Δ</a:t>
            </a:r>
            <a:r>
              <a:rPr lang="en-US" altLang="en-US" sz="1700"/>
              <a:t>U = kq</a:t>
            </a:r>
            <a:r>
              <a:rPr lang="en-US" altLang="en-US" sz="1700" baseline="-25000"/>
              <a:t>1</a:t>
            </a:r>
            <a:r>
              <a:rPr lang="en-US" altLang="en-US" sz="1700"/>
              <a:t>q</a:t>
            </a:r>
            <a:r>
              <a:rPr lang="en-US" altLang="en-US" sz="1700" baseline="-25000"/>
              <a:t>2</a:t>
            </a:r>
            <a:r>
              <a:rPr lang="en-US" altLang="en-US" sz="1700"/>
              <a:t>/r)</a:t>
            </a:r>
          </a:p>
          <a:p>
            <a:pPr lvl="1" eaLnBrk="1" hangingPunct="1">
              <a:lnSpc>
                <a:spcPct val="80000"/>
              </a:lnSpc>
            </a:pPr>
            <a:r>
              <a:rPr lang="en-US" altLang="en-US" sz="2200"/>
              <a:t>Thermal Energy (heat = KE of molecules)</a:t>
            </a:r>
          </a:p>
          <a:p>
            <a:pPr lvl="1" eaLnBrk="1" hangingPunct="1">
              <a:lnSpc>
                <a:spcPct val="80000"/>
              </a:lnSpc>
            </a:pPr>
            <a:r>
              <a:rPr lang="en-US" altLang="en-US" sz="2200"/>
              <a:t>Sound (waves)</a:t>
            </a:r>
          </a:p>
          <a:p>
            <a:pPr lvl="1" eaLnBrk="1" hangingPunct="1">
              <a:lnSpc>
                <a:spcPct val="80000"/>
              </a:lnSpc>
            </a:pPr>
            <a:r>
              <a:rPr lang="en-US" altLang="en-US" sz="2200"/>
              <a:t>Light (waves/photons)</a:t>
            </a:r>
          </a:p>
          <a:p>
            <a:pPr lvl="2" eaLnBrk="1" hangingPunct="1">
              <a:lnSpc>
                <a:spcPct val="80000"/>
              </a:lnSpc>
            </a:pPr>
            <a:endParaRPr lang="en-US" altLang="en-US" sz="17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checkerboard(across)">
                                      <p:cBhvr>
                                        <p:cTn id="7" dur="500"/>
                                        <p:tgtEl>
                                          <p:spTgt spid="30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checkerboard(across)">
                                      <p:cBhvr>
                                        <p:cTn id="12" dur="500"/>
                                        <p:tgtEl>
                                          <p:spTgt spid="30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075">
                                            <p:txEl>
                                              <p:pRg st="2" end="2"/>
                                            </p:txEl>
                                          </p:spTgt>
                                        </p:tgtEl>
                                        <p:attrNameLst>
                                          <p:attrName>style.visibility</p:attrName>
                                        </p:attrNameLst>
                                      </p:cBhvr>
                                      <p:to>
                                        <p:strVal val="visible"/>
                                      </p:to>
                                    </p:set>
                                    <p:animEffect transition="in" filter="checkerboard(across)">
                                      <p:cBhvr>
                                        <p:cTn id="17" dur="500"/>
                                        <p:tgtEl>
                                          <p:spTgt spid="307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075">
                                            <p:txEl>
                                              <p:pRg st="3" end="3"/>
                                            </p:txEl>
                                          </p:spTgt>
                                        </p:tgtEl>
                                        <p:attrNameLst>
                                          <p:attrName>style.visibility</p:attrName>
                                        </p:attrNameLst>
                                      </p:cBhvr>
                                      <p:to>
                                        <p:strVal val="visible"/>
                                      </p:to>
                                    </p:set>
                                    <p:animEffect transition="in" filter="checkerboard(across)">
                                      <p:cBhvr>
                                        <p:cTn id="22" dur="500"/>
                                        <p:tgtEl>
                                          <p:spTgt spid="307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075">
                                            <p:txEl>
                                              <p:pRg st="4" end="4"/>
                                            </p:txEl>
                                          </p:spTgt>
                                        </p:tgtEl>
                                        <p:attrNameLst>
                                          <p:attrName>style.visibility</p:attrName>
                                        </p:attrNameLst>
                                      </p:cBhvr>
                                      <p:to>
                                        <p:strVal val="visible"/>
                                      </p:to>
                                    </p:set>
                                    <p:animEffect transition="in" filter="checkerboard(across)">
                                      <p:cBhvr>
                                        <p:cTn id="27" dur="500"/>
                                        <p:tgtEl>
                                          <p:spTgt spid="307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075">
                                            <p:txEl>
                                              <p:pRg st="5" end="5"/>
                                            </p:txEl>
                                          </p:spTgt>
                                        </p:tgtEl>
                                        <p:attrNameLst>
                                          <p:attrName>style.visibility</p:attrName>
                                        </p:attrNameLst>
                                      </p:cBhvr>
                                      <p:to>
                                        <p:strVal val="visible"/>
                                      </p:to>
                                    </p:set>
                                    <p:animEffect transition="in" filter="checkerboard(across)">
                                      <p:cBhvr>
                                        <p:cTn id="32" dur="500"/>
                                        <p:tgtEl>
                                          <p:spTgt spid="3075">
                                            <p:txEl>
                                              <p:pRg st="5" end="5"/>
                                            </p:txEl>
                                          </p:spTgt>
                                        </p:tgtEl>
                                      </p:cBhvr>
                                    </p:animEffect>
                                  </p:childTnLst>
                                </p:cTn>
                              </p:par>
                            </p:childTnLst>
                          </p:cTn>
                        </p:par>
                        <p:par>
                          <p:cTn id="33" fill="hold" nodeType="afterGroup">
                            <p:stCondLst>
                              <p:cond delay="500"/>
                            </p:stCondLst>
                            <p:childTnLst>
                              <p:par>
                                <p:cTn id="34" presetID="5" presetClass="entr" presetSubtype="10" fill="hold" grpId="0" nodeType="afterEffect">
                                  <p:stCondLst>
                                    <p:cond delay="0"/>
                                  </p:stCondLst>
                                  <p:childTnLst>
                                    <p:set>
                                      <p:cBhvr>
                                        <p:cTn id="35" dur="1" fill="hold">
                                          <p:stCondLst>
                                            <p:cond delay="0"/>
                                          </p:stCondLst>
                                        </p:cTn>
                                        <p:tgtEl>
                                          <p:spTgt spid="3075">
                                            <p:txEl>
                                              <p:pRg st="6" end="6"/>
                                            </p:txEl>
                                          </p:spTgt>
                                        </p:tgtEl>
                                        <p:attrNameLst>
                                          <p:attrName>style.visibility</p:attrName>
                                        </p:attrNameLst>
                                      </p:cBhvr>
                                      <p:to>
                                        <p:strVal val="visible"/>
                                      </p:to>
                                    </p:set>
                                    <p:animEffect transition="in" filter="checkerboard(across)">
                                      <p:cBhvr>
                                        <p:cTn id="36" dur="500"/>
                                        <p:tgtEl>
                                          <p:spTgt spid="3075">
                                            <p:txEl>
                                              <p:pRg st="6" end="6"/>
                                            </p:txEl>
                                          </p:spTgt>
                                        </p:tgtEl>
                                      </p:cBhvr>
                                    </p:animEffect>
                                  </p:childTnLst>
                                </p:cTn>
                              </p:par>
                            </p:childTnLst>
                          </p:cTn>
                        </p:par>
                        <p:par>
                          <p:cTn id="37" fill="hold" nodeType="afterGroup">
                            <p:stCondLst>
                              <p:cond delay="1000"/>
                            </p:stCondLst>
                            <p:childTnLst>
                              <p:par>
                                <p:cTn id="38" presetID="5" presetClass="entr" presetSubtype="10" fill="hold" grpId="0" nodeType="afterEffect">
                                  <p:stCondLst>
                                    <p:cond delay="0"/>
                                  </p:stCondLst>
                                  <p:childTnLst>
                                    <p:set>
                                      <p:cBhvr>
                                        <p:cTn id="39" dur="1" fill="hold">
                                          <p:stCondLst>
                                            <p:cond delay="0"/>
                                          </p:stCondLst>
                                        </p:cTn>
                                        <p:tgtEl>
                                          <p:spTgt spid="3075">
                                            <p:txEl>
                                              <p:pRg st="7" end="7"/>
                                            </p:txEl>
                                          </p:spTgt>
                                        </p:tgtEl>
                                        <p:attrNameLst>
                                          <p:attrName>style.visibility</p:attrName>
                                        </p:attrNameLst>
                                      </p:cBhvr>
                                      <p:to>
                                        <p:strVal val="visible"/>
                                      </p:to>
                                    </p:set>
                                    <p:animEffect transition="in" filter="checkerboard(across)">
                                      <p:cBhvr>
                                        <p:cTn id="40" dur="500"/>
                                        <p:tgtEl>
                                          <p:spTgt spid="3075">
                                            <p:txEl>
                                              <p:pRg st="7" end="7"/>
                                            </p:txEl>
                                          </p:spTgt>
                                        </p:tgtEl>
                                      </p:cBhvr>
                                    </p:animEffect>
                                  </p:childTnLst>
                                </p:cTn>
                              </p:par>
                            </p:childTnLst>
                          </p:cTn>
                        </p:par>
                        <p:par>
                          <p:cTn id="41" fill="hold" nodeType="afterGroup">
                            <p:stCondLst>
                              <p:cond delay="1500"/>
                            </p:stCondLst>
                            <p:childTnLst>
                              <p:par>
                                <p:cTn id="42" presetID="5" presetClass="entr" presetSubtype="10" fill="hold" grpId="0" nodeType="afterEffect">
                                  <p:stCondLst>
                                    <p:cond delay="0"/>
                                  </p:stCondLst>
                                  <p:childTnLst>
                                    <p:set>
                                      <p:cBhvr>
                                        <p:cTn id="43" dur="1" fill="hold">
                                          <p:stCondLst>
                                            <p:cond delay="0"/>
                                          </p:stCondLst>
                                        </p:cTn>
                                        <p:tgtEl>
                                          <p:spTgt spid="3075">
                                            <p:txEl>
                                              <p:pRg st="8" end="8"/>
                                            </p:txEl>
                                          </p:spTgt>
                                        </p:tgtEl>
                                        <p:attrNameLst>
                                          <p:attrName>style.visibility</p:attrName>
                                        </p:attrNameLst>
                                      </p:cBhvr>
                                      <p:to>
                                        <p:strVal val="visible"/>
                                      </p:to>
                                    </p:set>
                                    <p:animEffect transition="in" filter="checkerboard(across)">
                                      <p:cBhvr>
                                        <p:cTn id="44" dur="500"/>
                                        <p:tgtEl>
                                          <p:spTgt spid="3075">
                                            <p:txEl>
                                              <p:pRg st="8" end="8"/>
                                            </p:txEl>
                                          </p:spTgt>
                                        </p:tgtEl>
                                      </p:cBhvr>
                                    </p:animEffect>
                                  </p:childTnLst>
                                </p:cTn>
                              </p:par>
                            </p:childTnLst>
                          </p:cTn>
                        </p:par>
                        <p:par>
                          <p:cTn id="45" fill="hold" nodeType="afterGroup">
                            <p:stCondLst>
                              <p:cond delay="2000"/>
                            </p:stCondLst>
                            <p:childTnLst>
                              <p:par>
                                <p:cTn id="46" presetID="5" presetClass="entr" presetSubtype="10" fill="hold" grpId="0" nodeType="afterEffect">
                                  <p:stCondLst>
                                    <p:cond delay="0"/>
                                  </p:stCondLst>
                                  <p:childTnLst>
                                    <p:set>
                                      <p:cBhvr>
                                        <p:cTn id="47" dur="1" fill="hold">
                                          <p:stCondLst>
                                            <p:cond delay="0"/>
                                          </p:stCondLst>
                                        </p:cTn>
                                        <p:tgtEl>
                                          <p:spTgt spid="3075">
                                            <p:txEl>
                                              <p:pRg st="9" end="9"/>
                                            </p:txEl>
                                          </p:spTgt>
                                        </p:tgtEl>
                                        <p:attrNameLst>
                                          <p:attrName>style.visibility</p:attrName>
                                        </p:attrNameLst>
                                      </p:cBhvr>
                                      <p:to>
                                        <p:strVal val="visible"/>
                                      </p:to>
                                    </p:set>
                                    <p:animEffect transition="in" filter="checkerboard(across)">
                                      <p:cBhvr>
                                        <p:cTn id="48" dur="500"/>
                                        <p:tgtEl>
                                          <p:spTgt spid="3075">
                                            <p:txEl>
                                              <p:pRg st="9" end="9"/>
                                            </p:txEl>
                                          </p:spTgt>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5" presetClass="entr" presetSubtype="10" fill="hold" grpId="0" nodeType="clickEffect">
                                  <p:stCondLst>
                                    <p:cond delay="0"/>
                                  </p:stCondLst>
                                  <p:childTnLst>
                                    <p:set>
                                      <p:cBhvr>
                                        <p:cTn id="52" dur="1" fill="hold">
                                          <p:stCondLst>
                                            <p:cond delay="0"/>
                                          </p:stCondLst>
                                        </p:cTn>
                                        <p:tgtEl>
                                          <p:spTgt spid="3075">
                                            <p:txEl>
                                              <p:pRg st="10" end="10"/>
                                            </p:txEl>
                                          </p:spTgt>
                                        </p:tgtEl>
                                        <p:attrNameLst>
                                          <p:attrName>style.visibility</p:attrName>
                                        </p:attrNameLst>
                                      </p:cBhvr>
                                      <p:to>
                                        <p:strVal val="visible"/>
                                      </p:to>
                                    </p:set>
                                    <p:animEffect transition="in" filter="checkerboard(across)">
                                      <p:cBhvr>
                                        <p:cTn id="53" dur="500"/>
                                        <p:tgtEl>
                                          <p:spTgt spid="3075">
                                            <p:txEl>
                                              <p:pRg st="10" end="10"/>
                                            </p:txEl>
                                          </p:spTgt>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5" presetClass="entr" presetSubtype="10" fill="hold" grpId="0" nodeType="clickEffect">
                                  <p:stCondLst>
                                    <p:cond delay="0"/>
                                  </p:stCondLst>
                                  <p:childTnLst>
                                    <p:set>
                                      <p:cBhvr>
                                        <p:cTn id="57" dur="1" fill="hold">
                                          <p:stCondLst>
                                            <p:cond delay="0"/>
                                          </p:stCondLst>
                                        </p:cTn>
                                        <p:tgtEl>
                                          <p:spTgt spid="3075">
                                            <p:txEl>
                                              <p:pRg st="11" end="11"/>
                                            </p:txEl>
                                          </p:spTgt>
                                        </p:tgtEl>
                                        <p:attrNameLst>
                                          <p:attrName>style.visibility</p:attrName>
                                        </p:attrNameLst>
                                      </p:cBhvr>
                                      <p:to>
                                        <p:strVal val="visible"/>
                                      </p:to>
                                    </p:set>
                                    <p:animEffect transition="in" filter="checkerboard(across)">
                                      <p:cBhvr>
                                        <p:cTn id="58" dur="500"/>
                                        <p:tgtEl>
                                          <p:spTgt spid="3075">
                                            <p:txEl>
                                              <p:pRg st="11" end="11"/>
                                            </p:txEl>
                                          </p:spTgt>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5" presetClass="entr" presetSubtype="10" fill="hold" grpId="0" nodeType="clickEffect">
                                  <p:stCondLst>
                                    <p:cond delay="0"/>
                                  </p:stCondLst>
                                  <p:childTnLst>
                                    <p:set>
                                      <p:cBhvr>
                                        <p:cTn id="62" dur="1" fill="hold">
                                          <p:stCondLst>
                                            <p:cond delay="0"/>
                                          </p:stCondLst>
                                        </p:cTn>
                                        <p:tgtEl>
                                          <p:spTgt spid="3075">
                                            <p:txEl>
                                              <p:pRg st="12" end="12"/>
                                            </p:txEl>
                                          </p:spTgt>
                                        </p:tgtEl>
                                        <p:attrNameLst>
                                          <p:attrName>style.visibility</p:attrName>
                                        </p:attrNameLst>
                                      </p:cBhvr>
                                      <p:to>
                                        <p:strVal val="visible"/>
                                      </p:to>
                                    </p:set>
                                    <p:animEffect transition="in" filter="checkerboard(across)">
                                      <p:cBhvr>
                                        <p:cTn id="63" dur="500"/>
                                        <p:tgtEl>
                                          <p:spTgt spid="307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bldLvl="2"/>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A4D5AFBE-12EE-4743-9AC5-F03B803BF034}"/>
              </a:ext>
            </a:extLst>
          </p:cNvPr>
          <p:cNvSpPr>
            <a:spLocks noGrp="1" noChangeArrowheads="1"/>
          </p:cNvSpPr>
          <p:nvPr>
            <p:ph type="title"/>
          </p:nvPr>
        </p:nvSpPr>
        <p:spPr>
          <a:xfrm>
            <a:off x="195263" y="695325"/>
            <a:ext cx="8015287" cy="447675"/>
          </a:xfrm>
        </p:spPr>
        <p:txBody>
          <a:bodyPr/>
          <a:lstStyle/>
          <a:p>
            <a:pPr eaLnBrk="1" hangingPunct="1"/>
            <a:r>
              <a:rPr lang="en-US" altLang="en-US" sz="3800"/>
              <a:t>Gravitational Potential Energy</a:t>
            </a:r>
          </a:p>
        </p:txBody>
      </p:sp>
      <p:sp>
        <p:nvSpPr>
          <p:cNvPr id="20483" name="Rectangle 3">
            <a:extLst>
              <a:ext uri="{FF2B5EF4-FFF2-40B4-BE49-F238E27FC236}">
                <a16:creationId xmlns:a16="http://schemas.microsoft.com/office/drawing/2014/main" id="{4A4BFEBA-B45F-4B5E-83D4-705C073F5535}"/>
              </a:ext>
            </a:extLst>
          </p:cNvPr>
          <p:cNvSpPr>
            <a:spLocks noChangeArrowheads="1"/>
          </p:cNvSpPr>
          <p:nvPr/>
        </p:nvSpPr>
        <p:spPr bwMode="auto">
          <a:xfrm>
            <a:off x="3976688" y="30289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en-US" altLang="en-US" sz="1800"/>
          </a:p>
        </p:txBody>
      </p:sp>
      <p:sp>
        <p:nvSpPr>
          <p:cNvPr id="20484" name="Rectangle 4">
            <a:extLst>
              <a:ext uri="{FF2B5EF4-FFF2-40B4-BE49-F238E27FC236}">
                <a16:creationId xmlns:a16="http://schemas.microsoft.com/office/drawing/2014/main" id="{FC593AA5-F9A0-4082-86C2-AF3E747E12A5}"/>
              </a:ext>
            </a:extLst>
          </p:cNvPr>
          <p:cNvSpPr>
            <a:spLocks noChangeArrowheads="1"/>
          </p:cNvSpPr>
          <p:nvPr/>
        </p:nvSpPr>
        <p:spPr bwMode="auto">
          <a:xfrm>
            <a:off x="3976688" y="30289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en-US" altLang="en-US" sz="1800"/>
          </a:p>
        </p:txBody>
      </p:sp>
      <p:grpSp>
        <p:nvGrpSpPr>
          <p:cNvPr id="51205" name="Group 5">
            <a:extLst>
              <a:ext uri="{FF2B5EF4-FFF2-40B4-BE49-F238E27FC236}">
                <a16:creationId xmlns:a16="http://schemas.microsoft.com/office/drawing/2014/main" id="{23C0C364-974C-4733-9137-15C30CE25AED}"/>
              </a:ext>
            </a:extLst>
          </p:cNvPr>
          <p:cNvGrpSpPr>
            <a:grpSpLocks/>
          </p:cNvGrpSpPr>
          <p:nvPr/>
        </p:nvGrpSpPr>
        <p:grpSpPr bwMode="auto">
          <a:xfrm>
            <a:off x="1090613" y="1754188"/>
            <a:ext cx="876300" cy="4381500"/>
            <a:chOff x="687" y="1105"/>
            <a:chExt cx="552" cy="2760"/>
          </a:xfrm>
        </p:grpSpPr>
        <p:sp>
          <p:nvSpPr>
            <p:cNvPr id="20495" name="Line 6">
              <a:extLst>
                <a:ext uri="{FF2B5EF4-FFF2-40B4-BE49-F238E27FC236}">
                  <a16:creationId xmlns:a16="http://schemas.microsoft.com/office/drawing/2014/main" id="{D2B1CA04-D1B0-48C8-A7B7-6F1A0340B21D}"/>
                </a:ext>
              </a:extLst>
            </p:cNvPr>
            <p:cNvSpPr>
              <a:spLocks noChangeShapeType="1"/>
            </p:cNvSpPr>
            <p:nvPr/>
          </p:nvSpPr>
          <p:spPr bwMode="auto">
            <a:xfrm flipH="1">
              <a:off x="687" y="1110"/>
              <a:ext cx="552"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6" name="Line 7">
              <a:extLst>
                <a:ext uri="{FF2B5EF4-FFF2-40B4-BE49-F238E27FC236}">
                  <a16:creationId xmlns:a16="http://schemas.microsoft.com/office/drawing/2014/main" id="{BF7CBF4C-1A69-4509-AA9C-F6BF9215D330}"/>
                </a:ext>
              </a:extLst>
            </p:cNvPr>
            <p:cNvSpPr>
              <a:spLocks noChangeAspect="1" noChangeShapeType="1"/>
            </p:cNvSpPr>
            <p:nvPr/>
          </p:nvSpPr>
          <p:spPr bwMode="auto">
            <a:xfrm flipV="1">
              <a:off x="948" y="1105"/>
              <a:ext cx="0" cy="276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497" name="Text Box 8">
              <a:extLst>
                <a:ext uri="{FF2B5EF4-FFF2-40B4-BE49-F238E27FC236}">
                  <a16:creationId xmlns:a16="http://schemas.microsoft.com/office/drawing/2014/main" id="{0EDE99A1-D000-446A-8DEC-EA54BF348B21}"/>
                </a:ext>
              </a:extLst>
            </p:cNvPr>
            <p:cNvSpPr txBox="1">
              <a:spLocks noChangeArrowheads="1"/>
            </p:cNvSpPr>
            <p:nvPr/>
          </p:nvSpPr>
          <p:spPr bwMode="auto">
            <a:xfrm>
              <a:off x="830" y="2350"/>
              <a:ext cx="238" cy="288"/>
            </a:xfrm>
            <a:prstGeom prst="rect">
              <a:avLst/>
            </a:prstGeom>
            <a:solidFill>
              <a:srgbClr val="EAEAE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r>
                <a:rPr lang="en-US" altLang="en-US" sz="2400">
                  <a:latin typeface="Verdana" panose="020B0604030504040204" pitchFamily="34" charset="0"/>
                </a:rPr>
                <a:t>h</a:t>
              </a:r>
            </a:p>
          </p:txBody>
        </p:sp>
      </p:grpSp>
      <mc:AlternateContent xmlns:mc="http://schemas.openxmlformats.org/markup-compatibility/2006" xmlns:a14="http://schemas.microsoft.com/office/drawing/2010/main">
        <mc:Choice Requires="a14">
          <p:sp>
            <p:nvSpPr>
              <p:cNvPr id="51209" name="Text Box 9">
                <a:extLst>
                  <a:ext uri="{FF2B5EF4-FFF2-40B4-BE49-F238E27FC236}">
                    <a16:creationId xmlns:a16="http://schemas.microsoft.com/office/drawing/2014/main" id="{4C034575-0C57-4283-BE8F-2742BE865257}"/>
                  </a:ext>
                </a:extLst>
              </p:cNvPr>
              <p:cNvSpPr txBox="1">
                <a:spLocks noChangeArrowheads="1"/>
              </p:cNvSpPr>
              <p:nvPr/>
            </p:nvSpPr>
            <p:spPr bwMode="auto">
              <a:xfrm>
                <a:off x="3352800" y="2781300"/>
                <a:ext cx="4202113" cy="1938992"/>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a:spAutoFit/>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r>
                  <a:rPr lang="en-US" altLang="en-US" sz="2400" b="1" dirty="0">
                    <a:solidFill>
                      <a:schemeClr val="folHlink"/>
                    </a:solidFill>
                  </a:rPr>
                  <a:t>	      </a:t>
                </a:r>
                <a:r>
                  <a:rPr lang="en-US" altLang="en-US" sz="2400" b="1" u="sng" dirty="0">
                    <a:solidFill>
                      <a:schemeClr val="folHlink"/>
                    </a:solidFill>
                  </a:rPr>
                  <a:t>Work</a:t>
                </a:r>
              </a:p>
              <a:p>
                <a:pPr eaLnBrk="1" hangingPunct="1">
                  <a:spcBef>
                    <a:spcPct val="0"/>
                  </a:spcBef>
                  <a:buClrTx/>
                  <a:buSzTx/>
                  <a:buFontTx/>
                  <a:buNone/>
                </a:pPr>
                <a:r>
                  <a:rPr lang="en-US" altLang="en-US" sz="2400" dirty="0">
                    <a:solidFill>
                      <a:schemeClr val="folHlink"/>
                    </a:solidFill>
                    <a:latin typeface="Verdana" panose="020B0604030504040204" pitchFamily="34" charset="0"/>
                  </a:rPr>
                  <a:t>By substituting </a:t>
                </a:r>
                <a14:m>
                  <m:oMath xmlns:m="http://schemas.openxmlformats.org/officeDocument/2006/math">
                    <m:r>
                      <a:rPr lang="en-US" altLang="en-US" sz="2400" i="1" dirty="0" smtClean="0">
                        <a:solidFill>
                          <a:schemeClr val="folHlink"/>
                        </a:solidFill>
                        <a:latin typeface="Cambria Math" panose="02040503050406030204" pitchFamily="18" charset="0"/>
                      </a:rPr>
                      <m:t>𝐹</m:t>
                    </m:r>
                    <m:r>
                      <a:rPr lang="en-US" altLang="en-US" sz="2400" i="1" baseline="-25000" dirty="0" err="1">
                        <a:solidFill>
                          <a:schemeClr val="folHlink"/>
                        </a:solidFill>
                        <a:latin typeface="Cambria Math" panose="02040503050406030204" pitchFamily="18" charset="0"/>
                      </a:rPr>
                      <m:t>𝑔</m:t>
                    </m:r>
                  </m:oMath>
                </a14:m>
                <a:r>
                  <a:rPr lang="en-US" altLang="en-US" sz="2400" dirty="0">
                    <a:solidFill>
                      <a:schemeClr val="folHlink"/>
                    </a:solidFill>
                    <a:latin typeface="Verdana" panose="020B0604030504040204" pitchFamily="34" charset="0"/>
                  </a:rPr>
                  <a:t> for </a:t>
                </a:r>
                <a14:m>
                  <m:oMath xmlns:m="http://schemas.openxmlformats.org/officeDocument/2006/math">
                    <m:r>
                      <a:rPr lang="en-US" altLang="en-US" sz="2400" i="1" dirty="0" smtClean="0">
                        <a:solidFill>
                          <a:schemeClr val="folHlink"/>
                        </a:solidFill>
                        <a:latin typeface="Cambria Math" panose="02040503050406030204" pitchFamily="18" charset="0"/>
                      </a:rPr>
                      <m:t>𝑚𝑔</m:t>
                    </m:r>
                  </m:oMath>
                </a14:m>
                <a:r>
                  <a:rPr lang="en-US" altLang="en-US" sz="2400" dirty="0">
                    <a:solidFill>
                      <a:schemeClr val="folHlink"/>
                    </a:solidFill>
                    <a:latin typeface="Verdana" panose="020B0604030504040204" pitchFamily="34" charset="0"/>
                  </a:rPr>
                  <a:t>, we obtain:</a:t>
                </a:r>
              </a:p>
              <a:p>
                <a:pPr eaLnBrk="1" hangingPunct="1">
                  <a:spcBef>
                    <a:spcPct val="0"/>
                  </a:spcBef>
                  <a:buClrTx/>
                  <a:buSzTx/>
                  <a:buFontTx/>
                  <a:buNone/>
                </a:pPr>
                <a:r>
                  <a:rPr lang="en-US" altLang="en-US" sz="2400" dirty="0">
                    <a:solidFill>
                      <a:schemeClr val="folHlink"/>
                    </a:solidFill>
                    <a:latin typeface="Verdana" panose="020B0604030504040204" pitchFamily="34" charset="0"/>
                  </a:rPr>
                  <a:t>	  </a:t>
                </a:r>
                <a14:m>
                  <m:oMath xmlns:m="http://schemas.openxmlformats.org/officeDocument/2006/math">
                    <m:r>
                      <a:rPr lang="en-US" altLang="en-US" sz="2400" i="1" dirty="0" smtClean="0">
                        <a:solidFill>
                          <a:schemeClr val="folHlink"/>
                        </a:solidFill>
                        <a:latin typeface="Cambria Math" panose="02040503050406030204" pitchFamily="18" charset="0"/>
                      </a:rPr>
                      <m:t>𝑃𝐸</m:t>
                    </m:r>
                    <m:r>
                      <a:rPr lang="en-US" altLang="en-US" sz="2400" i="1" dirty="0" smtClean="0">
                        <a:solidFill>
                          <a:schemeClr val="folHlink"/>
                        </a:solidFill>
                        <a:latin typeface="Cambria Math" panose="02040503050406030204" pitchFamily="18" charset="0"/>
                      </a:rPr>
                      <m:t>=</m:t>
                    </m:r>
                    <m:r>
                      <a:rPr lang="en-US" altLang="en-US" sz="2400" i="1" dirty="0" err="1">
                        <a:solidFill>
                          <a:schemeClr val="folHlink"/>
                        </a:solidFill>
                        <a:latin typeface="Cambria Math" panose="02040503050406030204" pitchFamily="18" charset="0"/>
                      </a:rPr>
                      <m:t>𝐹</m:t>
                    </m:r>
                    <m:r>
                      <a:rPr lang="en-US" altLang="en-US" sz="2400" i="1" baseline="-25000" dirty="0" err="1">
                        <a:solidFill>
                          <a:schemeClr val="folHlink"/>
                        </a:solidFill>
                        <a:latin typeface="Cambria Math" panose="02040503050406030204" pitchFamily="18" charset="0"/>
                      </a:rPr>
                      <m:t>𝑔</m:t>
                    </m:r>
                    <m:r>
                      <m:rPr>
                        <m:sty m:val="p"/>
                      </m:rPr>
                      <a:rPr lang="en-US" altLang="en-US" sz="2400" i="0" dirty="0" err="1">
                        <a:solidFill>
                          <a:schemeClr val="folHlink"/>
                        </a:solidFill>
                        <a:latin typeface="Cambria Math" panose="02040503050406030204" pitchFamily="18" charset="0"/>
                      </a:rPr>
                      <m:t>Δ</m:t>
                    </m:r>
                    <m:r>
                      <a:rPr lang="en-US" altLang="en-US" sz="2400" i="1" dirty="0" err="1">
                        <a:solidFill>
                          <a:schemeClr val="folHlink"/>
                        </a:solidFill>
                        <a:latin typeface="Cambria Math" panose="02040503050406030204" pitchFamily="18" charset="0"/>
                      </a:rPr>
                      <m:t>h</m:t>
                    </m:r>
                  </m:oMath>
                </a14:m>
                <a:endParaRPr lang="en-US" altLang="en-US" sz="2400" dirty="0">
                  <a:solidFill>
                    <a:schemeClr val="folHlink"/>
                  </a:solidFill>
                  <a:latin typeface="Verdana" panose="020B0604030504040204" pitchFamily="34" charset="0"/>
                </a:endParaRPr>
              </a:p>
              <a:p>
                <a:pPr eaLnBrk="1" hangingPunct="1">
                  <a:spcBef>
                    <a:spcPct val="0"/>
                  </a:spcBef>
                  <a:buClrTx/>
                  <a:buSzTx/>
                  <a:buFontTx/>
                  <a:buNone/>
                </a:pPr>
                <a:endParaRPr lang="en-US" altLang="en-US" sz="2400" dirty="0">
                  <a:solidFill>
                    <a:schemeClr val="folHlink"/>
                  </a:solidFill>
                  <a:latin typeface="Verdana" panose="020B0604030504040204" pitchFamily="34" charset="0"/>
                </a:endParaRPr>
              </a:p>
            </p:txBody>
          </p:sp>
        </mc:Choice>
        <mc:Fallback xmlns="">
          <p:sp>
            <p:nvSpPr>
              <p:cNvPr id="51209" name="Text Box 9">
                <a:extLst>
                  <a:ext uri="{FF2B5EF4-FFF2-40B4-BE49-F238E27FC236}">
                    <a16:creationId xmlns:a16="http://schemas.microsoft.com/office/drawing/2014/main" id="{4C034575-0C57-4283-BE8F-2742BE865257}"/>
                  </a:ext>
                </a:extLst>
              </p:cNvPr>
              <p:cNvSpPr txBox="1">
                <a:spLocks noRot="1" noChangeAspect="1" noMove="1" noResize="1" noEditPoints="1" noAdjustHandles="1" noChangeArrowheads="1" noChangeShapeType="1" noTextEdit="1"/>
              </p:cNvSpPr>
              <p:nvPr/>
            </p:nvSpPr>
            <p:spPr bwMode="auto">
              <a:xfrm>
                <a:off x="3352800" y="2781300"/>
                <a:ext cx="4202113" cy="1938992"/>
              </a:xfrm>
              <a:prstGeom prst="rect">
                <a:avLst/>
              </a:prstGeom>
              <a:blipFill>
                <a:blip r:embed="rId2"/>
                <a:stretch>
                  <a:fillRect l="-2177" t="-2201" r="-2612"/>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1210" name="Text Box 10">
                <a:extLst>
                  <a:ext uri="{FF2B5EF4-FFF2-40B4-BE49-F238E27FC236}">
                    <a16:creationId xmlns:a16="http://schemas.microsoft.com/office/drawing/2014/main" id="{6F22C6E1-B9FD-4C69-9B08-2D19126FAFDF}"/>
                  </a:ext>
                </a:extLst>
              </p:cNvPr>
              <p:cNvSpPr txBox="1">
                <a:spLocks noChangeArrowheads="1"/>
              </p:cNvSpPr>
              <p:nvPr/>
            </p:nvSpPr>
            <p:spPr bwMode="auto">
              <a:xfrm>
                <a:off x="3048728" y="1731963"/>
                <a:ext cx="4576894" cy="830997"/>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Tx/>
                  <a:buNone/>
                </a:pPr>
                <a:r>
                  <a:rPr lang="en-US" altLang="en-US" sz="2400" b="1" u="sng" dirty="0">
                    <a:solidFill>
                      <a:schemeClr val="folHlink"/>
                    </a:solidFill>
                  </a:rPr>
                  <a:t>Gravitational Potential Energy</a:t>
                </a:r>
              </a:p>
              <a:p>
                <a:pPr algn="ctr" eaLnBrk="1" hangingPunct="1">
                  <a:spcBef>
                    <a:spcPct val="0"/>
                  </a:spcBef>
                  <a:buClrTx/>
                  <a:buSzTx/>
                  <a:buFontTx/>
                  <a:buNone/>
                </a:pPr>
                <a14:m>
                  <m:oMathPara xmlns:m="http://schemas.openxmlformats.org/officeDocument/2006/math">
                    <m:oMathParaPr>
                      <m:jc m:val="centerGroup"/>
                    </m:oMathParaPr>
                    <m:oMath xmlns:m="http://schemas.openxmlformats.org/officeDocument/2006/math">
                      <m:r>
                        <a:rPr lang="en-US" altLang="en-US" sz="2400" i="1" dirty="0" smtClean="0">
                          <a:solidFill>
                            <a:schemeClr val="folHlink"/>
                          </a:solidFill>
                          <a:latin typeface="Cambria Math" panose="02040503050406030204" pitchFamily="18" charset="0"/>
                        </a:rPr>
                        <m:t>𝑃𝐸</m:t>
                      </m:r>
                      <m:r>
                        <a:rPr lang="en-US" altLang="en-US" sz="2400" i="1" dirty="0" smtClean="0">
                          <a:solidFill>
                            <a:schemeClr val="folHlink"/>
                          </a:solidFill>
                          <a:latin typeface="Cambria Math" panose="02040503050406030204" pitchFamily="18" charset="0"/>
                        </a:rPr>
                        <m:t>=</m:t>
                      </m:r>
                      <m:r>
                        <a:rPr lang="en-US" altLang="en-US" sz="2400" i="1" dirty="0" err="1">
                          <a:solidFill>
                            <a:schemeClr val="folHlink"/>
                          </a:solidFill>
                          <a:latin typeface="Cambria Math" panose="02040503050406030204" pitchFamily="18" charset="0"/>
                        </a:rPr>
                        <m:t>𝑚𝑔</m:t>
                      </m:r>
                      <m:r>
                        <m:rPr>
                          <m:sty m:val="p"/>
                        </m:rPr>
                        <a:rPr lang="en-US" altLang="en-US" sz="2400" i="0" dirty="0" err="1">
                          <a:solidFill>
                            <a:schemeClr val="folHlink"/>
                          </a:solidFill>
                          <a:latin typeface="Cambria Math" panose="02040503050406030204" pitchFamily="18" charset="0"/>
                        </a:rPr>
                        <m:t>Δ</m:t>
                      </m:r>
                      <m:r>
                        <a:rPr lang="en-US" altLang="en-US" sz="2400" i="1" dirty="0" err="1">
                          <a:solidFill>
                            <a:schemeClr val="folHlink"/>
                          </a:solidFill>
                          <a:latin typeface="Cambria Math" panose="02040503050406030204" pitchFamily="18" charset="0"/>
                        </a:rPr>
                        <m:t>h</m:t>
                      </m:r>
                    </m:oMath>
                  </m:oMathPara>
                </a14:m>
                <a:endParaRPr lang="en-US" altLang="en-US" sz="2400" dirty="0">
                  <a:solidFill>
                    <a:schemeClr val="folHlink"/>
                  </a:solidFill>
                  <a:latin typeface="Verdana" panose="020B0604030504040204" pitchFamily="34" charset="0"/>
                </a:endParaRPr>
              </a:p>
            </p:txBody>
          </p:sp>
        </mc:Choice>
        <mc:Fallback xmlns="">
          <p:sp>
            <p:nvSpPr>
              <p:cNvPr id="51210" name="Text Box 10">
                <a:extLst>
                  <a:ext uri="{FF2B5EF4-FFF2-40B4-BE49-F238E27FC236}">
                    <a16:creationId xmlns:a16="http://schemas.microsoft.com/office/drawing/2014/main" id="{6F22C6E1-B9FD-4C69-9B08-2D19126FAFDF}"/>
                  </a:ext>
                </a:extLst>
              </p:cNvPr>
              <p:cNvSpPr txBox="1">
                <a:spLocks noRot="1" noChangeAspect="1" noMove="1" noResize="1" noEditPoints="1" noAdjustHandles="1" noChangeArrowheads="1" noChangeShapeType="1" noTextEdit="1"/>
              </p:cNvSpPr>
              <p:nvPr/>
            </p:nvSpPr>
            <p:spPr bwMode="auto">
              <a:xfrm>
                <a:off x="3048728" y="1731963"/>
                <a:ext cx="4576894" cy="830997"/>
              </a:xfrm>
              <a:prstGeom prst="rect">
                <a:avLst/>
              </a:prstGeom>
              <a:blipFill>
                <a:blip r:embed="rId3"/>
                <a:stretch>
                  <a:fillRect l="-1465" t="-5147" r="-1465" b="-7353"/>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20488" name="Rectangle 11" descr="Newsprint">
            <a:extLst>
              <a:ext uri="{FF2B5EF4-FFF2-40B4-BE49-F238E27FC236}">
                <a16:creationId xmlns:a16="http://schemas.microsoft.com/office/drawing/2014/main" id="{C39F96C7-5C08-42DF-BCED-6030F86D0D87}"/>
              </a:ext>
            </a:extLst>
          </p:cNvPr>
          <p:cNvSpPr>
            <a:spLocks noChangeArrowheads="1"/>
          </p:cNvSpPr>
          <p:nvPr/>
        </p:nvSpPr>
        <p:spPr bwMode="auto">
          <a:xfrm>
            <a:off x="0" y="6143625"/>
            <a:ext cx="7715250" cy="400050"/>
          </a:xfrm>
          <a:prstGeom prst="rect">
            <a:avLst/>
          </a:prstGeom>
          <a:blipFill dpi="0" rotWithShape="0">
            <a:blip r:embed="rId4"/>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en-US" altLang="en-US" sz="1800"/>
          </a:p>
        </p:txBody>
      </p:sp>
      <p:grpSp>
        <p:nvGrpSpPr>
          <p:cNvPr id="51212" name="Group 12">
            <a:extLst>
              <a:ext uri="{FF2B5EF4-FFF2-40B4-BE49-F238E27FC236}">
                <a16:creationId xmlns:a16="http://schemas.microsoft.com/office/drawing/2014/main" id="{0ED11334-CC39-4919-88BD-77AD980935ED}"/>
              </a:ext>
            </a:extLst>
          </p:cNvPr>
          <p:cNvGrpSpPr>
            <a:grpSpLocks/>
          </p:cNvGrpSpPr>
          <p:nvPr/>
        </p:nvGrpSpPr>
        <p:grpSpPr bwMode="auto">
          <a:xfrm>
            <a:off x="0" y="1755775"/>
            <a:ext cx="914400" cy="4381500"/>
            <a:chOff x="0" y="1106"/>
            <a:chExt cx="576" cy="2760"/>
          </a:xfrm>
        </p:grpSpPr>
        <p:sp>
          <p:nvSpPr>
            <p:cNvPr id="20492" name="Rectangle 13">
              <a:extLst>
                <a:ext uri="{FF2B5EF4-FFF2-40B4-BE49-F238E27FC236}">
                  <a16:creationId xmlns:a16="http://schemas.microsoft.com/office/drawing/2014/main" id="{B4971CBA-6398-4F85-9E15-D55B71AF4F37}"/>
                </a:ext>
              </a:extLst>
            </p:cNvPr>
            <p:cNvSpPr>
              <a:spLocks noChangeArrowheads="1"/>
            </p:cNvSpPr>
            <p:nvPr/>
          </p:nvSpPr>
          <p:spPr bwMode="auto">
            <a:xfrm>
              <a:off x="279" y="1233"/>
              <a:ext cx="198" cy="2601"/>
            </a:xfrm>
            <a:prstGeom prst="rect">
              <a:avLst/>
            </a:prstGeom>
            <a:blipFill dpi="0" rotWithShape="1">
              <a:blip r:embed="rId5"/>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en-US" altLang="en-US" sz="1800"/>
            </a:p>
          </p:txBody>
        </p:sp>
        <p:sp>
          <p:nvSpPr>
            <p:cNvPr id="20493" name="AutoShape 14">
              <a:extLst>
                <a:ext uri="{FF2B5EF4-FFF2-40B4-BE49-F238E27FC236}">
                  <a16:creationId xmlns:a16="http://schemas.microsoft.com/office/drawing/2014/main" id="{9F23DCC9-5253-4BB2-B37C-6A3C74904F49}"/>
                </a:ext>
              </a:extLst>
            </p:cNvPr>
            <p:cNvSpPr>
              <a:spLocks noChangeArrowheads="1"/>
            </p:cNvSpPr>
            <p:nvPr/>
          </p:nvSpPr>
          <p:spPr bwMode="auto">
            <a:xfrm>
              <a:off x="325" y="3835"/>
              <a:ext cx="107" cy="31"/>
            </a:xfrm>
            <a:prstGeom prst="roundRect">
              <a:avLst>
                <a:gd name="adj" fmla="val 16667"/>
              </a:avLst>
            </a:prstGeom>
            <a:solidFill>
              <a:srgbClr val="B2C4CE"/>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en-US" altLang="en-US" sz="1800"/>
            </a:p>
          </p:txBody>
        </p:sp>
        <p:sp>
          <p:nvSpPr>
            <p:cNvPr id="20494" name="Rectangle 15">
              <a:extLst>
                <a:ext uri="{FF2B5EF4-FFF2-40B4-BE49-F238E27FC236}">
                  <a16:creationId xmlns:a16="http://schemas.microsoft.com/office/drawing/2014/main" id="{DC352BD1-7F8C-4835-9F74-6CD357E57829}"/>
                </a:ext>
              </a:extLst>
            </p:cNvPr>
            <p:cNvSpPr>
              <a:spLocks noChangeArrowheads="1"/>
            </p:cNvSpPr>
            <p:nvPr/>
          </p:nvSpPr>
          <p:spPr bwMode="auto">
            <a:xfrm>
              <a:off x="0" y="1106"/>
              <a:ext cx="576" cy="128"/>
            </a:xfrm>
            <a:prstGeom prst="rect">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en-US" altLang="en-US" sz="1800"/>
            </a:p>
          </p:txBody>
        </p:sp>
      </p:grpSp>
      <p:pic>
        <p:nvPicPr>
          <p:cNvPr id="51216" name="Picture 16" descr="j0312538">
            <a:extLst>
              <a:ext uri="{FF2B5EF4-FFF2-40B4-BE49-F238E27FC236}">
                <a16:creationId xmlns:a16="http://schemas.microsoft.com/office/drawing/2014/main" id="{52942151-E7DF-43C0-A210-DEBEB737560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438" y="1228725"/>
            <a:ext cx="542925"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17" name="Text Box 17">
            <a:extLst>
              <a:ext uri="{FF2B5EF4-FFF2-40B4-BE49-F238E27FC236}">
                <a16:creationId xmlns:a16="http://schemas.microsoft.com/office/drawing/2014/main" id="{F5F27C4D-7457-432C-9075-AB68A2F7FE7A}"/>
              </a:ext>
            </a:extLst>
          </p:cNvPr>
          <p:cNvSpPr txBox="1">
            <a:spLocks noChangeArrowheads="1"/>
          </p:cNvSpPr>
          <p:nvPr/>
        </p:nvSpPr>
        <p:spPr bwMode="auto">
          <a:xfrm>
            <a:off x="3101975" y="4491038"/>
            <a:ext cx="4408488"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cs typeface="Arial" panose="020B0604020202020204" pitchFamily="34" charset="0"/>
              </a:defRPr>
            </a:lvl1pPr>
            <a:lvl2pPr marL="800100" indent="-34290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257300" indent="-3429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cs typeface="Arial" panose="020B0604020202020204" pitchFamily="34" charset="0"/>
              </a:defRPr>
            </a:lvl3pPr>
            <a:lvl4pPr marL="1714500" indent="-3429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171700" indent="-3429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628900" indent="-3429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3086100" indent="-3429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543300" indent="-3429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4000500" indent="-3429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a:spcBef>
                <a:spcPct val="0"/>
              </a:spcBef>
              <a:buClrTx/>
              <a:buSzTx/>
              <a:buFontTx/>
              <a:buNone/>
            </a:pPr>
            <a:r>
              <a:rPr lang="en-US" altLang="en-US" sz="2000" dirty="0">
                <a:solidFill>
                  <a:schemeClr val="hlink"/>
                </a:solidFill>
              </a:rPr>
              <a:t>Note: For objects close to the surface of the Earth:</a:t>
            </a:r>
          </a:p>
          <a:p>
            <a:pPr lvl="1">
              <a:spcBef>
                <a:spcPct val="0"/>
              </a:spcBef>
              <a:buClrTx/>
              <a:buSzTx/>
              <a:buFontTx/>
              <a:buAutoNum type="arabicPeriod"/>
            </a:pPr>
            <a:r>
              <a:rPr lang="en-US" altLang="en-US" sz="2000" dirty="0">
                <a:solidFill>
                  <a:schemeClr val="hlink"/>
                </a:solidFill>
              </a:rPr>
              <a:t>g is constant.</a:t>
            </a:r>
          </a:p>
          <a:p>
            <a:pPr lvl="1">
              <a:spcBef>
                <a:spcPct val="0"/>
              </a:spcBef>
              <a:buClrTx/>
              <a:buSzTx/>
              <a:buFontTx/>
              <a:buAutoNum type="arabicPeriod"/>
            </a:pPr>
            <a:r>
              <a:rPr lang="en-US" altLang="en-US" sz="2000" dirty="0">
                <a:solidFill>
                  <a:schemeClr val="hlink"/>
                </a:solidFill>
              </a:rPr>
              <a:t>Air resistance can be ignored.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500"/>
                                  </p:stCondLst>
                                  <p:childTnLst>
                                    <p:set>
                                      <p:cBhvr>
                                        <p:cTn id="6" dur="1" fill="hold">
                                          <p:stCondLst>
                                            <p:cond delay="0"/>
                                          </p:stCondLst>
                                        </p:cTn>
                                        <p:tgtEl>
                                          <p:spTgt spid="51212"/>
                                        </p:tgtEl>
                                        <p:attrNameLst>
                                          <p:attrName>style.visibility</p:attrName>
                                        </p:attrNameLst>
                                      </p:cBhvr>
                                      <p:to>
                                        <p:strVal val="visible"/>
                                      </p:to>
                                    </p:set>
                                    <p:animEffect transition="in" filter="dissolve">
                                      <p:cBhvr>
                                        <p:cTn id="7" dur="750"/>
                                        <p:tgtEl>
                                          <p:spTgt spid="51212"/>
                                        </p:tgtEl>
                                      </p:cBhvr>
                                    </p:animEffect>
                                  </p:childTnLst>
                                </p:cTn>
                              </p:par>
                              <p:par>
                                <p:cTn id="8" presetID="9" presetClass="entr" presetSubtype="0" fill="hold" nodeType="withEffect">
                                  <p:stCondLst>
                                    <p:cond delay="0"/>
                                  </p:stCondLst>
                                  <p:childTnLst>
                                    <p:set>
                                      <p:cBhvr>
                                        <p:cTn id="9" dur="1" fill="hold">
                                          <p:stCondLst>
                                            <p:cond delay="0"/>
                                          </p:stCondLst>
                                        </p:cTn>
                                        <p:tgtEl>
                                          <p:spTgt spid="51216"/>
                                        </p:tgtEl>
                                        <p:attrNameLst>
                                          <p:attrName>style.visibility</p:attrName>
                                        </p:attrNameLst>
                                      </p:cBhvr>
                                      <p:to>
                                        <p:strVal val="visible"/>
                                      </p:to>
                                    </p:set>
                                    <p:animEffect transition="in" filter="dissolve">
                                      <p:cBhvr>
                                        <p:cTn id="10" dur="500"/>
                                        <p:tgtEl>
                                          <p:spTgt spid="51216"/>
                                        </p:tgtEl>
                                      </p:cBhvr>
                                    </p:animEffect>
                                  </p:childTnLst>
                                </p:cTn>
                              </p:par>
                            </p:childTnLst>
                          </p:cTn>
                        </p:par>
                        <p:par>
                          <p:cTn id="11" fill="hold" nodeType="withGroup">
                            <p:stCondLst>
                              <p:cond delay="1250"/>
                            </p:stCondLst>
                            <p:childTnLst>
                              <p:par>
                                <p:cTn id="12" presetID="16" presetClass="entr" presetSubtype="42" fill="hold" nodeType="afterEffect">
                                  <p:stCondLst>
                                    <p:cond delay="500"/>
                                  </p:stCondLst>
                                  <p:childTnLst>
                                    <p:set>
                                      <p:cBhvr>
                                        <p:cTn id="13" dur="1" fill="hold">
                                          <p:stCondLst>
                                            <p:cond delay="0"/>
                                          </p:stCondLst>
                                        </p:cTn>
                                        <p:tgtEl>
                                          <p:spTgt spid="51205"/>
                                        </p:tgtEl>
                                        <p:attrNameLst>
                                          <p:attrName>style.visibility</p:attrName>
                                        </p:attrNameLst>
                                      </p:cBhvr>
                                      <p:to>
                                        <p:strVal val="visible"/>
                                      </p:to>
                                    </p:set>
                                    <p:animEffect transition="in" filter="barn(outHorizontal)">
                                      <p:cBhvr>
                                        <p:cTn id="14" dur="750"/>
                                        <p:tgtEl>
                                          <p:spTgt spid="51205"/>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 presetClass="entr" presetSubtype="10" fill="hold" grpId="0" nodeType="clickEffect">
                                  <p:stCondLst>
                                    <p:cond delay="0"/>
                                  </p:stCondLst>
                                  <p:childTnLst>
                                    <p:set>
                                      <p:cBhvr>
                                        <p:cTn id="18" dur="1" fill="hold">
                                          <p:stCondLst>
                                            <p:cond delay="0"/>
                                          </p:stCondLst>
                                        </p:cTn>
                                        <p:tgtEl>
                                          <p:spTgt spid="51210">
                                            <p:txEl>
                                              <p:pRg st="0" end="0"/>
                                            </p:txEl>
                                          </p:spTgt>
                                        </p:tgtEl>
                                        <p:attrNameLst>
                                          <p:attrName>style.visibility</p:attrName>
                                        </p:attrNameLst>
                                      </p:cBhvr>
                                      <p:to>
                                        <p:strVal val="visible"/>
                                      </p:to>
                                    </p:set>
                                    <p:animEffect transition="in" filter="checkerboard(across)">
                                      <p:cBhvr>
                                        <p:cTn id="19" dur="500"/>
                                        <p:tgtEl>
                                          <p:spTgt spid="51210">
                                            <p:txEl>
                                              <p:pRg st="0" end="0"/>
                                            </p:txEl>
                                          </p:spTgt>
                                        </p:tgtEl>
                                      </p:cBhvr>
                                    </p:animEffect>
                                  </p:childTnLst>
                                </p:cTn>
                              </p:par>
                            </p:childTnLst>
                          </p:cTn>
                        </p:par>
                        <p:par>
                          <p:cTn id="20" fill="hold" nodeType="afterGroup">
                            <p:stCondLst>
                              <p:cond delay="500"/>
                            </p:stCondLst>
                            <p:childTnLst>
                              <p:par>
                                <p:cTn id="21" presetID="5" presetClass="entr" presetSubtype="10" fill="hold" grpId="0" nodeType="afterEffect">
                                  <p:stCondLst>
                                    <p:cond delay="0"/>
                                  </p:stCondLst>
                                  <p:childTnLst>
                                    <p:set>
                                      <p:cBhvr>
                                        <p:cTn id="22" dur="1" fill="hold">
                                          <p:stCondLst>
                                            <p:cond delay="0"/>
                                          </p:stCondLst>
                                        </p:cTn>
                                        <p:tgtEl>
                                          <p:spTgt spid="51210">
                                            <p:txEl>
                                              <p:pRg st="1" end="1"/>
                                            </p:txEl>
                                          </p:spTgt>
                                        </p:tgtEl>
                                        <p:attrNameLst>
                                          <p:attrName>style.visibility</p:attrName>
                                        </p:attrNameLst>
                                      </p:cBhvr>
                                      <p:to>
                                        <p:strVal val="visible"/>
                                      </p:to>
                                    </p:set>
                                    <p:animEffect transition="in" filter="checkerboard(across)">
                                      <p:cBhvr>
                                        <p:cTn id="23" dur="500"/>
                                        <p:tgtEl>
                                          <p:spTgt spid="51210">
                                            <p:txEl>
                                              <p:pRg st="1" end="1"/>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51209">
                                            <p:txEl>
                                              <p:pRg st="0" end="0"/>
                                            </p:txEl>
                                          </p:spTgt>
                                        </p:tgtEl>
                                        <p:attrNameLst>
                                          <p:attrName>style.visibility</p:attrName>
                                        </p:attrNameLst>
                                      </p:cBhvr>
                                      <p:to>
                                        <p:strVal val="visible"/>
                                      </p:to>
                                    </p:set>
                                    <p:anim calcmode="lin" valueType="num">
                                      <p:cBhvr additive="base">
                                        <p:cTn id="28" dur="500" fill="hold"/>
                                        <p:tgtEl>
                                          <p:spTgt spid="51209">
                                            <p:txEl>
                                              <p:pRg st="0" end="0"/>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51209">
                                            <p:txEl>
                                              <p:pRg st="0" end="0"/>
                                            </p:txEl>
                                          </p:spTgt>
                                        </p:tgtEl>
                                        <p:attrNameLst>
                                          <p:attrName>ppt_y</p:attrName>
                                        </p:attrNameLst>
                                      </p:cBhvr>
                                      <p:tavLst>
                                        <p:tav tm="0">
                                          <p:val>
                                            <p:strVal val="1+#ppt_h/2"/>
                                          </p:val>
                                        </p:tav>
                                        <p:tav tm="100000">
                                          <p:val>
                                            <p:strVal val="#ppt_y"/>
                                          </p:val>
                                        </p:tav>
                                      </p:tavLst>
                                    </p:anim>
                                  </p:childTnLst>
                                </p:cTn>
                              </p:par>
                            </p:childTnLst>
                          </p:cTn>
                        </p:par>
                        <p:par>
                          <p:cTn id="30" fill="hold" nodeType="afterGroup">
                            <p:stCondLst>
                              <p:cond delay="500"/>
                            </p:stCondLst>
                            <p:childTnLst>
                              <p:par>
                                <p:cTn id="31" presetID="2" presetClass="entr" presetSubtype="4" fill="hold" grpId="0" nodeType="afterEffect">
                                  <p:stCondLst>
                                    <p:cond delay="0"/>
                                  </p:stCondLst>
                                  <p:childTnLst>
                                    <p:set>
                                      <p:cBhvr>
                                        <p:cTn id="32" dur="1" fill="hold">
                                          <p:stCondLst>
                                            <p:cond delay="0"/>
                                          </p:stCondLst>
                                        </p:cTn>
                                        <p:tgtEl>
                                          <p:spTgt spid="51209">
                                            <p:txEl>
                                              <p:pRg st="1" end="1"/>
                                            </p:txEl>
                                          </p:spTgt>
                                        </p:tgtEl>
                                        <p:attrNameLst>
                                          <p:attrName>style.visibility</p:attrName>
                                        </p:attrNameLst>
                                      </p:cBhvr>
                                      <p:to>
                                        <p:strVal val="visible"/>
                                      </p:to>
                                    </p:set>
                                    <p:anim calcmode="lin" valueType="num">
                                      <p:cBhvr additive="base">
                                        <p:cTn id="33" dur="500" fill="hold"/>
                                        <p:tgtEl>
                                          <p:spTgt spid="51209">
                                            <p:txEl>
                                              <p:pRg st="1" end="1"/>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1209">
                                            <p:txEl>
                                              <p:pRg st="1" end="1"/>
                                            </p:txEl>
                                          </p:spTgt>
                                        </p:tgtEl>
                                        <p:attrNameLst>
                                          <p:attrName>ppt_y</p:attrName>
                                        </p:attrNameLst>
                                      </p:cBhvr>
                                      <p:tavLst>
                                        <p:tav tm="0">
                                          <p:val>
                                            <p:strVal val="1+#ppt_h/2"/>
                                          </p:val>
                                        </p:tav>
                                        <p:tav tm="100000">
                                          <p:val>
                                            <p:strVal val="#ppt_y"/>
                                          </p:val>
                                        </p:tav>
                                      </p:tavLst>
                                    </p:anim>
                                  </p:childTnLst>
                                </p:cTn>
                              </p:par>
                            </p:childTnLst>
                          </p:cTn>
                        </p:par>
                        <p:par>
                          <p:cTn id="35" fill="hold" nodeType="afterGroup">
                            <p:stCondLst>
                              <p:cond delay="1000"/>
                            </p:stCondLst>
                            <p:childTnLst>
                              <p:par>
                                <p:cTn id="36" presetID="2" presetClass="entr" presetSubtype="4" fill="hold" grpId="0" nodeType="afterEffect">
                                  <p:stCondLst>
                                    <p:cond delay="0"/>
                                  </p:stCondLst>
                                  <p:childTnLst>
                                    <p:set>
                                      <p:cBhvr>
                                        <p:cTn id="37" dur="1" fill="hold">
                                          <p:stCondLst>
                                            <p:cond delay="0"/>
                                          </p:stCondLst>
                                        </p:cTn>
                                        <p:tgtEl>
                                          <p:spTgt spid="51209">
                                            <p:txEl>
                                              <p:pRg st="2" end="2"/>
                                            </p:txEl>
                                          </p:spTgt>
                                        </p:tgtEl>
                                        <p:attrNameLst>
                                          <p:attrName>style.visibility</p:attrName>
                                        </p:attrNameLst>
                                      </p:cBhvr>
                                      <p:to>
                                        <p:strVal val="visible"/>
                                      </p:to>
                                    </p:set>
                                    <p:anim calcmode="lin" valueType="num">
                                      <p:cBhvr additive="base">
                                        <p:cTn id="38" dur="500" fill="hold"/>
                                        <p:tgtEl>
                                          <p:spTgt spid="51209">
                                            <p:txEl>
                                              <p:pRg st="2" end="2"/>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5120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63" presetClass="path" presetSubtype="0" accel="50000" fill="hold" nodeType="clickEffect">
                                  <p:stCondLst>
                                    <p:cond delay="0"/>
                                  </p:stCondLst>
                                  <p:childTnLst>
                                    <p:animMotion origin="layout" path="M 0.01024 2.77556E-17 L 0.07812 2.77556E-17 " pathEditMode="relative" rAng="0" ptsTypes="AA">
                                      <p:cBhvr>
                                        <p:cTn id="43" dur="2000" fill="hold"/>
                                        <p:tgtEl>
                                          <p:spTgt spid="51216"/>
                                        </p:tgtEl>
                                        <p:attrNameLst>
                                          <p:attrName>ppt_x</p:attrName>
                                          <p:attrName>ppt_y</p:attrName>
                                        </p:attrNameLst>
                                      </p:cBhvr>
                                      <p:rCtr x="3385" y="0"/>
                                    </p:animMotion>
                                  </p:childTnLst>
                                </p:cTn>
                              </p:par>
                              <p:par>
                                <p:cTn id="44" presetID="8" presetClass="emph" presetSubtype="0" fill="hold" nodeType="withEffect">
                                  <p:stCondLst>
                                    <p:cond delay="0"/>
                                  </p:stCondLst>
                                  <p:childTnLst>
                                    <p:animRot by="21600000">
                                      <p:cBhvr>
                                        <p:cTn id="45" dur="2000" fill="hold"/>
                                        <p:tgtEl>
                                          <p:spTgt spid="51216"/>
                                        </p:tgtEl>
                                        <p:attrNameLst>
                                          <p:attrName>r</p:attrName>
                                        </p:attrNameLst>
                                      </p:cBhvr>
                                    </p:animRot>
                                  </p:childTnLst>
                                </p:cTn>
                              </p:par>
                            </p:childTnLst>
                          </p:cTn>
                        </p:par>
                        <p:par>
                          <p:cTn id="46" fill="hold" nodeType="afterGroup">
                            <p:stCondLst>
                              <p:cond delay="2000"/>
                            </p:stCondLst>
                            <p:childTnLst>
                              <p:par>
                                <p:cTn id="47" presetID="54" presetClass="path" presetSubtype="0" fill="hold" nodeType="afterEffect">
                                  <p:stCondLst>
                                    <p:cond delay="0"/>
                                  </p:stCondLst>
                                  <p:childTnLst>
                                    <p:animMotion origin="layout" path="M 0.07812 2.96296E-6 C 0.07847 0.00092 0.07396 0.00046 0.07882 0.00046 C 0.11007 0.00046 0.16667 0.29884 0.16667 0.64051 C 0.16667 0.46805 0.18281 0.29884 0.19809 0.29884 C 0.21441 0.29884 0.22969 0.47083 0.22969 0.64051 C 0.22969 0.55486 0.23785 0.46805 0.24583 0.46805 C 0.25399 0.46805 0.26198 0.55324 0.26198 0.64051 C 0.26198 0.59652 0.26597 0.55486 0.27014 0.55486 C 0.2743 0.55486 0.27812 0.59838 0.27812 0.64051 C 0.27812 0.61828 0.28021 0.59652 0.28229 0.59652 C 0.28333 0.59652 0.28628 0.61828 0.28628 0.64051 C 0.28628 0.62893 0.28732 0.61828 0.28837 0.61828 C 0.28837 0.62129 0.29045 0.62893 0.29045 0.64051 C 0.29045 0.63426 0.29045 0.62893 0.29132 0.62893 C 0.29132 0.63217 0.29253 0.63472 0.29253 0.64051 C 0.29253 0.6375 0.29253 0.63426 0.29253 0.63217 C 0.2934 0.63217 0.2934 0.63472 0.2934 0.63773 C 0.29462 0.63773 0.29462 0.63472 0.29462 0.63217 C 0.29618 0.63217 0.29618 0.63472 0.29618 0.63773 " pathEditMode="relative" rAng="0" ptsTypes="fffffffffffffffffff">
                                      <p:cBhvr>
                                        <p:cTn id="48" dur="2000" fill="hold"/>
                                        <p:tgtEl>
                                          <p:spTgt spid="51216"/>
                                        </p:tgtEl>
                                        <p:attrNameLst>
                                          <p:attrName>ppt_x</p:attrName>
                                          <p:attrName>ppt_y</p:attrName>
                                        </p:attrNameLst>
                                      </p:cBhvr>
                                      <p:rCtr x="10694" y="32014"/>
                                    </p:animMotion>
                                  </p:childTnLst>
                                </p:cTn>
                              </p:par>
                              <p:par>
                                <p:cTn id="49" presetID="8" presetClass="emph" presetSubtype="0" fill="hold" nodeType="withEffect">
                                  <p:stCondLst>
                                    <p:cond delay="0"/>
                                  </p:stCondLst>
                                  <p:childTnLst>
                                    <p:animRot by="21600000">
                                      <p:cBhvr>
                                        <p:cTn id="50" dur="2000" fill="hold"/>
                                        <p:tgtEl>
                                          <p:spTgt spid="51216"/>
                                        </p:tgtEl>
                                        <p:attrNameLst>
                                          <p:attrName>r</p:attrName>
                                        </p:attrNameLst>
                                      </p:cBhvr>
                                    </p:animRot>
                                  </p:childTnLst>
                                </p:cTn>
                              </p:par>
                            </p:childTnLst>
                          </p:cTn>
                        </p:par>
                        <p:par>
                          <p:cTn id="51" fill="hold" nodeType="afterGroup">
                            <p:stCondLst>
                              <p:cond delay="4000"/>
                            </p:stCondLst>
                            <p:childTnLst>
                              <p:par>
                                <p:cTn id="52" presetID="10" presetClass="entr" presetSubtype="0" fill="hold" grpId="0" nodeType="afterEffect">
                                  <p:stCondLst>
                                    <p:cond delay="2000"/>
                                  </p:stCondLst>
                                  <p:childTnLst>
                                    <p:set>
                                      <p:cBhvr>
                                        <p:cTn id="53" dur="1" fill="hold">
                                          <p:stCondLst>
                                            <p:cond delay="0"/>
                                          </p:stCondLst>
                                        </p:cTn>
                                        <p:tgtEl>
                                          <p:spTgt spid="51217"/>
                                        </p:tgtEl>
                                        <p:attrNameLst>
                                          <p:attrName>style.visibility</p:attrName>
                                        </p:attrNameLst>
                                      </p:cBhvr>
                                      <p:to>
                                        <p:strVal val="visible"/>
                                      </p:to>
                                    </p:set>
                                    <p:animEffect transition="in" filter="fade">
                                      <p:cBhvr>
                                        <p:cTn id="54" dur="2000"/>
                                        <p:tgtEl>
                                          <p:spTgt spid="512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9" grpId="0" build="p" autoUpdateAnimBg="0"/>
      <p:bldP spid="51210" grpId="0" build="p" autoUpdateAnimBg="0"/>
      <p:bldP spid="51217" grpId="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14CF3A33-38E1-4850-9C1B-7D65433A5031}"/>
              </a:ext>
            </a:extLst>
          </p:cNvPr>
          <p:cNvSpPr>
            <a:spLocks noGrp="1" noChangeArrowheads="1"/>
          </p:cNvSpPr>
          <p:nvPr>
            <p:ph type="title"/>
          </p:nvPr>
        </p:nvSpPr>
        <p:spPr/>
        <p:txBody>
          <a:bodyPr/>
          <a:lstStyle/>
          <a:p>
            <a:pPr eaLnBrk="1" hangingPunct="1"/>
            <a:r>
              <a:rPr lang="en-US" altLang="en-US" dirty="0"/>
              <a:t>Example 5:</a:t>
            </a:r>
          </a:p>
        </p:txBody>
      </p:sp>
      <p:sp>
        <p:nvSpPr>
          <p:cNvPr id="52227" name="Rectangle 3">
            <a:extLst>
              <a:ext uri="{FF2B5EF4-FFF2-40B4-BE49-F238E27FC236}">
                <a16:creationId xmlns:a16="http://schemas.microsoft.com/office/drawing/2014/main" id="{8E91F43C-FF1E-4356-A4FA-045B70DF7E06}"/>
              </a:ext>
            </a:extLst>
          </p:cNvPr>
          <p:cNvSpPr>
            <a:spLocks noGrp="1" noChangeArrowheads="1"/>
          </p:cNvSpPr>
          <p:nvPr>
            <p:ph type="body" idx="1"/>
          </p:nvPr>
        </p:nvSpPr>
        <p:spPr>
          <a:xfrm>
            <a:off x="609600" y="1600200"/>
            <a:ext cx="7924800" cy="4416425"/>
          </a:xfrm>
        </p:spPr>
        <p:txBody>
          <a:bodyPr/>
          <a:lstStyle/>
          <a:p>
            <a:pPr marL="609600" indent="-609600" eaLnBrk="1" hangingPunct="1"/>
            <a:r>
              <a:rPr lang="en-US" altLang="en-US" sz="2400" b="1" dirty="0"/>
              <a:t>A 60 kg skier is at the top of a slope.  By the time the skier gets to the lift at the bottom of the slope, she has traveled 100 m in the vertical direction.</a:t>
            </a:r>
          </a:p>
          <a:p>
            <a:pPr marL="990600" lvl="1" indent="-533400" eaLnBrk="1" hangingPunct="1">
              <a:buFontTx/>
              <a:buAutoNum type="arabicPeriod"/>
            </a:pPr>
            <a:r>
              <a:rPr lang="en-US" altLang="en-US" sz="2000" dirty="0">
                <a:latin typeface="Century" panose="02040604050505020304" pitchFamily="18" charset="0"/>
              </a:rPr>
              <a:t>If the gravitational potential energy at the </a:t>
            </a:r>
            <a:r>
              <a:rPr lang="en-US" altLang="en-US" sz="2000" b="1" dirty="0">
                <a:solidFill>
                  <a:srgbClr val="7030A0"/>
                </a:solidFill>
                <a:latin typeface="Century" panose="02040604050505020304" pitchFamily="18" charset="0"/>
              </a:rPr>
              <a:t>bottom</a:t>
            </a:r>
            <a:r>
              <a:rPr lang="en-US" altLang="en-US" sz="2000" dirty="0">
                <a:latin typeface="Century" panose="02040604050505020304" pitchFamily="18" charset="0"/>
              </a:rPr>
              <a:t> of the hill is zero, </a:t>
            </a:r>
            <a:r>
              <a:rPr lang="en-US" altLang="en-US" sz="2000" b="1" dirty="0">
                <a:solidFill>
                  <a:srgbClr val="0070C0"/>
                </a:solidFill>
                <a:latin typeface="Century" panose="02040604050505020304" pitchFamily="18" charset="0"/>
              </a:rPr>
              <a:t>what is her gravitational potential energy at the top of the hill</a:t>
            </a:r>
            <a:r>
              <a:rPr lang="en-US" altLang="en-US" sz="2000" dirty="0">
                <a:latin typeface="Century" panose="02040604050505020304" pitchFamily="18" charset="0"/>
              </a:rPr>
              <a:t>?</a:t>
            </a:r>
          </a:p>
          <a:p>
            <a:pPr marL="990600" lvl="1" indent="-533400" eaLnBrk="1" hangingPunct="1">
              <a:buFontTx/>
              <a:buAutoNum type="arabicPeriod"/>
            </a:pPr>
            <a:r>
              <a:rPr lang="en-US" altLang="en-US" sz="2000" dirty="0">
                <a:latin typeface="Century" panose="02040604050505020304" pitchFamily="18" charset="0"/>
              </a:rPr>
              <a:t>If the gravitational potential energy at the </a:t>
            </a:r>
            <a:r>
              <a:rPr lang="en-US" altLang="en-US" sz="2000" b="1" dirty="0">
                <a:solidFill>
                  <a:srgbClr val="7030A0"/>
                </a:solidFill>
                <a:latin typeface="Century" panose="02040604050505020304" pitchFamily="18" charset="0"/>
              </a:rPr>
              <a:t>top</a:t>
            </a:r>
            <a:r>
              <a:rPr lang="en-US" altLang="en-US" sz="2000" dirty="0">
                <a:latin typeface="Century" panose="02040604050505020304" pitchFamily="18" charset="0"/>
              </a:rPr>
              <a:t> of the hill is set to zero, </a:t>
            </a:r>
            <a:r>
              <a:rPr lang="en-US" altLang="en-US" sz="2000" b="1" dirty="0">
                <a:solidFill>
                  <a:srgbClr val="0070C0"/>
                </a:solidFill>
                <a:latin typeface="Century" panose="02040604050505020304" pitchFamily="18" charset="0"/>
              </a:rPr>
              <a:t>what is her gravitational potential energy at the bottom of the hill</a:t>
            </a:r>
            <a:r>
              <a:rPr lang="en-US" altLang="en-US" sz="2000" dirty="0">
                <a:latin typeface="Century" panose="02040604050505020304" pitchFamily="18" charset="0"/>
              </a:rPr>
              <a:t>?</a:t>
            </a:r>
          </a:p>
        </p:txBody>
      </p:sp>
      <p:grpSp>
        <p:nvGrpSpPr>
          <p:cNvPr id="52228" name="Group 4">
            <a:extLst>
              <a:ext uri="{FF2B5EF4-FFF2-40B4-BE49-F238E27FC236}">
                <a16:creationId xmlns:a16="http://schemas.microsoft.com/office/drawing/2014/main" id="{8A34D190-223B-4882-87D8-B57F198D251E}"/>
              </a:ext>
            </a:extLst>
          </p:cNvPr>
          <p:cNvGrpSpPr>
            <a:grpSpLocks/>
          </p:cNvGrpSpPr>
          <p:nvPr/>
        </p:nvGrpSpPr>
        <p:grpSpPr bwMode="auto">
          <a:xfrm>
            <a:off x="1773238" y="5075238"/>
            <a:ext cx="5327650" cy="1782762"/>
            <a:chOff x="558" y="2487"/>
            <a:chExt cx="3757" cy="1499"/>
          </a:xfrm>
        </p:grpSpPr>
        <p:sp>
          <p:nvSpPr>
            <p:cNvPr id="21509" name="Rectangle 5">
              <a:extLst>
                <a:ext uri="{FF2B5EF4-FFF2-40B4-BE49-F238E27FC236}">
                  <a16:creationId xmlns:a16="http://schemas.microsoft.com/office/drawing/2014/main" id="{367430D1-B0D4-44A9-BD99-B1E8080820E4}"/>
                </a:ext>
              </a:extLst>
            </p:cNvPr>
            <p:cNvSpPr>
              <a:spLocks noChangeArrowheads="1"/>
            </p:cNvSpPr>
            <p:nvPr/>
          </p:nvSpPr>
          <p:spPr bwMode="auto">
            <a:xfrm>
              <a:off x="558" y="2487"/>
              <a:ext cx="3757" cy="1499"/>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en-US" altLang="en-US" sz="1800"/>
            </a:p>
          </p:txBody>
        </p:sp>
        <p:pic>
          <p:nvPicPr>
            <p:cNvPr id="21510" name="Picture 6" descr="j0232438">
              <a:extLst>
                <a:ext uri="{FF2B5EF4-FFF2-40B4-BE49-F238E27FC236}">
                  <a16:creationId xmlns:a16="http://schemas.microsoft.com/office/drawing/2014/main" id="{A7ECF156-B633-4AC2-9E68-38D13A49C2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9" y="2567"/>
              <a:ext cx="558" cy="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11" name="Freeform 7">
              <a:extLst>
                <a:ext uri="{FF2B5EF4-FFF2-40B4-BE49-F238E27FC236}">
                  <a16:creationId xmlns:a16="http://schemas.microsoft.com/office/drawing/2014/main" id="{FE97C988-35DF-4AF6-88A4-4FED44AF235D}"/>
                </a:ext>
              </a:extLst>
            </p:cNvPr>
            <p:cNvSpPr>
              <a:spLocks/>
            </p:cNvSpPr>
            <p:nvPr/>
          </p:nvSpPr>
          <p:spPr bwMode="auto">
            <a:xfrm>
              <a:off x="576" y="2807"/>
              <a:ext cx="3712" cy="1158"/>
            </a:xfrm>
            <a:custGeom>
              <a:avLst/>
              <a:gdLst>
                <a:gd name="T0" fmla="*/ 0 w 3712"/>
                <a:gd name="T1" fmla="*/ 0 h 1158"/>
                <a:gd name="T2" fmla="*/ 2304 w 3712"/>
                <a:gd name="T3" fmla="*/ 969 h 1158"/>
                <a:gd name="T4" fmla="*/ 3712 w 3712"/>
                <a:gd name="T5" fmla="*/ 1134 h 1158"/>
                <a:gd name="T6" fmla="*/ 0 60000 65536"/>
                <a:gd name="T7" fmla="*/ 0 60000 65536"/>
                <a:gd name="T8" fmla="*/ 0 60000 65536"/>
              </a:gdLst>
              <a:ahLst/>
              <a:cxnLst>
                <a:cxn ang="T6">
                  <a:pos x="T0" y="T1"/>
                </a:cxn>
                <a:cxn ang="T7">
                  <a:pos x="T2" y="T3"/>
                </a:cxn>
                <a:cxn ang="T8">
                  <a:pos x="T4" y="T5"/>
                </a:cxn>
              </a:cxnLst>
              <a:rect l="0" t="0" r="r" b="b"/>
              <a:pathLst>
                <a:path w="3712" h="1158">
                  <a:moveTo>
                    <a:pt x="0" y="0"/>
                  </a:moveTo>
                  <a:cubicBezTo>
                    <a:pt x="842" y="390"/>
                    <a:pt x="1685" y="780"/>
                    <a:pt x="2304" y="969"/>
                  </a:cubicBezTo>
                  <a:cubicBezTo>
                    <a:pt x="2923" y="1158"/>
                    <a:pt x="3317" y="1146"/>
                    <a:pt x="3712" y="1134"/>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52228"/>
                                        </p:tgtEl>
                                        <p:attrNameLst>
                                          <p:attrName>style.visibility</p:attrName>
                                        </p:attrNameLst>
                                      </p:cBhvr>
                                      <p:to>
                                        <p:strVal val="visible"/>
                                      </p:to>
                                    </p:set>
                                    <p:animEffect transition="in" filter="dissolve">
                                      <p:cBhvr>
                                        <p:cTn id="7" dur="500"/>
                                        <p:tgtEl>
                                          <p:spTgt spid="5222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52227">
                                            <p:txEl>
                                              <p:pRg st="0" end="0"/>
                                            </p:txEl>
                                          </p:spTgt>
                                        </p:tgtEl>
                                        <p:attrNameLst>
                                          <p:attrName>style.visibility</p:attrName>
                                        </p:attrNameLst>
                                      </p:cBhvr>
                                      <p:to>
                                        <p:strVal val="visible"/>
                                      </p:to>
                                    </p:set>
                                    <p:anim to="" calcmode="lin" valueType="num">
                                      <p:cBhvr>
                                        <p:cTn id="12" dur="1" fill="hold"/>
                                        <p:tgtEl>
                                          <p:spTgt spid="52227">
                                            <p:txEl>
                                              <p:pRg st="0" end="0"/>
                                            </p:txEl>
                                          </p:spTgt>
                                        </p:tgtEl>
                                        <p:attrNameLst>
                                          <p:attrName/>
                                        </p:attrNameLst>
                                      </p:cBhvr>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52227">
                                            <p:txEl>
                                              <p:pRg st="1" end="1"/>
                                            </p:txEl>
                                          </p:spTgt>
                                        </p:tgtEl>
                                        <p:attrNameLst>
                                          <p:attrName>style.visibility</p:attrName>
                                        </p:attrNameLst>
                                      </p:cBhvr>
                                      <p:to>
                                        <p:strVal val="visible"/>
                                      </p:to>
                                    </p:set>
                                    <p:anim to="" calcmode="lin" valueType="num">
                                      <p:cBhvr>
                                        <p:cTn id="17" dur="1" fill="hold"/>
                                        <p:tgtEl>
                                          <p:spTgt spid="52227">
                                            <p:txEl>
                                              <p:pRg st="1" end="1"/>
                                            </p:txEl>
                                          </p:spTgt>
                                        </p:tgtEl>
                                        <p:attrNameLst>
                                          <p:attrName/>
                                        </p:attrNameLst>
                                      </p:cBhvr>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52227">
                                            <p:txEl>
                                              <p:pRg st="2" end="2"/>
                                            </p:txEl>
                                          </p:spTgt>
                                        </p:tgtEl>
                                        <p:attrNameLst>
                                          <p:attrName>style.visibility</p:attrName>
                                        </p:attrNameLst>
                                      </p:cBhvr>
                                      <p:to>
                                        <p:strVal val="visible"/>
                                      </p:to>
                                    </p:set>
                                    <p:anim to="" calcmode="lin" valueType="num">
                                      <p:cBhvr>
                                        <p:cTn id="22" dur="1" fill="hold"/>
                                        <p:tgtEl>
                                          <p:spTgt spid="52227">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3250" name="Text Box 2">
                <a:extLst>
                  <a:ext uri="{FF2B5EF4-FFF2-40B4-BE49-F238E27FC236}">
                    <a16:creationId xmlns:a16="http://schemas.microsoft.com/office/drawing/2014/main" id="{C93AADE6-A0C3-446C-A3E8-019993DB9AA8}"/>
                  </a:ext>
                </a:extLst>
              </p:cNvPr>
              <p:cNvSpPr txBox="1">
                <a:spLocks noChangeArrowheads="1"/>
              </p:cNvSpPr>
              <p:nvPr/>
            </p:nvSpPr>
            <p:spPr bwMode="auto">
              <a:xfrm>
                <a:off x="4253202" y="1564191"/>
                <a:ext cx="4377096" cy="3224794"/>
              </a:xfrm>
              <a:prstGeom prst="rect">
                <a:avLst/>
              </a:prstGeom>
              <a:solidFill>
                <a:schemeClr val="accent2"/>
              </a:solidFill>
              <a:ln>
                <a:noFill/>
              </a:ln>
              <a:effectLst/>
              <a:extLs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a:spcBef>
                    <a:spcPct val="0"/>
                  </a:spcBef>
                  <a:buClrTx/>
                  <a:buSzTx/>
                  <a:buFontTx/>
                  <a:buNone/>
                </a:pPr>
                <a14:m>
                  <m:oMathPara xmlns:m="http://schemas.openxmlformats.org/officeDocument/2006/math">
                    <m:oMathParaPr>
                      <m:jc m:val="left"/>
                    </m:oMathParaPr>
                    <m:oMath xmlns:m="http://schemas.openxmlformats.org/officeDocument/2006/math">
                      <m:r>
                        <a:rPr lang="en-US" altLang="en-US" sz="2400" i="1" dirty="0" smtClean="0">
                          <a:latin typeface="Cambria Math" panose="02040503050406030204" pitchFamily="18" charset="0"/>
                        </a:rPr>
                        <m:t>𝑃𝐸</m:t>
                      </m:r>
                      <m:r>
                        <a:rPr lang="en-US" altLang="en-US" sz="2400" i="1" dirty="0" smtClean="0">
                          <a:latin typeface="Cambria Math" panose="02040503050406030204" pitchFamily="18" charset="0"/>
                        </a:rPr>
                        <m:t>=</m:t>
                      </m:r>
                      <m:r>
                        <a:rPr lang="en-US" altLang="en-US" sz="2400" i="1" dirty="0" smtClean="0">
                          <a:latin typeface="Cambria Math" panose="02040503050406030204" pitchFamily="18" charset="0"/>
                        </a:rPr>
                        <m:t>𝑚𝑔</m:t>
                      </m:r>
                      <m:r>
                        <m:rPr>
                          <m:sty m:val="p"/>
                        </m:rPr>
                        <a:rPr lang="el-GR" altLang="en-US" sz="2400" i="0" dirty="0">
                          <a:latin typeface="Cambria Math" panose="02040503050406030204" pitchFamily="18" charset="0"/>
                        </a:rPr>
                        <m:t>Δ</m:t>
                      </m:r>
                      <m:r>
                        <a:rPr lang="en-US" altLang="en-US" sz="2400" i="1" dirty="0">
                          <a:latin typeface="Cambria Math" panose="02040503050406030204" pitchFamily="18" charset="0"/>
                          <a:sym typeface="MT Symbol" pitchFamily="82" charset="2"/>
                        </a:rPr>
                        <m:t>h</m:t>
                      </m:r>
                    </m:oMath>
                  </m:oMathPara>
                </a14:m>
                <a:endParaRPr lang="en-US" altLang="en-US" sz="2400" i="1" dirty="0">
                  <a:latin typeface="Cambria Math" panose="02040503050406030204" pitchFamily="18" charset="0"/>
                  <a:sym typeface="MT Symbol" pitchFamily="82" charset="2"/>
                </a:endParaRPr>
              </a:p>
              <a:p>
                <a:pPr>
                  <a:spcBef>
                    <a:spcPct val="0"/>
                  </a:spcBef>
                  <a:buClrTx/>
                  <a:buSzTx/>
                  <a:buFontTx/>
                  <a:buNone/>
                </a:pPr>
                <a14:m>
                  <m:oMathPara xmlns:m="http://schemas.openxmlformats.org/officeDocument/2006/math">
                    <m:oMathParaPr>
                      <m:jc m:val="left"/>
                    </m:oMathParaPr>
                    <m:oMath xmlns:m="http://schemas.openxmlformats.org/officeDocument/2006/math">
                      <m:r>
                        <a:rPr lang="en-US" altLang="en-US" sz="2400" i="1" dirty="0" smtClean="0">
                          <a:latin typeface="Cambria Math" panose="02040503050406030204" pitchFamily="18" charset="0"/>
                          <a:sym typeface="MT Symbol" pitchFamily="82" charset="2"/>
                        </a:rPr>
                        <m:t>𝑚</m:t>
                      </m:r>
                      <m:r>
                        <a:rPr lang="en-US" altLang="en-US" sz="2400" i="1" dirty="0" smtClean="0">
                          <a:latin typeface="Cambria Math" panose="02040503050406030204" pitchFamily="18" charset="0"/>
                          <a:sym typeface="MT Symbol" pitchFamily="82" charset="2"/>
                        </a:rPr>
                        <m:t>=60 </m:t>
                      </m:r>
                      <m:r>
                        <a:rPr lang="en-US" altLang="en-US" sz="2400" i="1" dirty="0" smtClean="0">
                          <a:latin typeface="Cambria Math" panose="02040503050406030204" pitchFamily="18" charset="0"/>
                          <a:sym typeface="MT Symbol" pitchFamily="82" charset="2"/>
                        </a:rPr>
                        <m:t>𝑘𝑔</m:t>
                      </m:r>
                    </m:oMath>
                  </m:oMathPara>
                </a14:m>
                <a:endParaRPr lang="en-US" altLang="en-US" sz="2400" i="1" dirty="0">
                  <a:latin typeface="Cambria Math" panose="02040503050406030204" pitchFamily="18" charset="0"/>
                  <a:sym typeface="MT Symbol" pitchFamily="82" charset="2"/>
                </a:endParaRPr>
              </a:p>
              <a:p>
                <a:pPr>
                  <a:spcBef>
                    <a:spcPct val="0"/>
                  </a:spcBef>
                  <a:buClrTx/>
                  <a:buSzTx/>
                  <a:buFontTx/>
                  <a:buNone/>
                </a:pPr>
                <a14:m>
                  <m:oMathPara xmlns:m="http://schemas.openxmlformats.org/officeDocument/2006/math">
                    <m:oMathParaPr>
                      <m:jc m:val="left"/>
                    </m:oMathParaPr>
                    <m:oMath xmlns:m="http://schemas.openxmlformats.org/officeDocument/2006/math">
                      <m:r>
                        <a:rPr lang="en-US" altLang="en-US" sz="2400" i="1" dirty="0" smtClean="0">
                          <a:latin typeface="Cambria Math" panose="02040503050406030204" pitchFamily="18" charset="0"/>
                          <a:sym typeface="MT Symbol" pitchFamily="82" charset="2"/>
                        </a:rPr>
                        <m:t>𝑔</m:t>
                      </m:r>
                      <m:r>
                        <a:rPr lang="en-US" altLang="en-US" sz="2400" i="1" dirty="0" smtClean="0">
                          <a:latin typeface="Cambria Math" panose="02040503050406030204" pitchFamily="18" charset="0"/>
                          <a:sym typeface="MT Symbol" pitchFamily="82" charset="2"/>
                        </a:rPr>
                        <m:t>=9.81</m:t>
                      </m:r>
                      <m:f>
                        <m:fPr>
                          <m:ctrlPr>
                            <a:rPr lang="en-US" altLang="en-US" sz="2400" i="1" dirty="0" smtClean="0">
                              <a:latin typeface="Cambria Math" panose="02040503050406030204" pitchFamily="18" charset="0"/>
                              <a:sym typeface="MT Symbol" pitchFamily="82" charset="2"/>
                            </a:rPr>
                          </m:ctrlPr>
                        </m:fPr>
                        <m:num>
                          <m:r>
                            <a:rPr lang="en-US" altLang="en-US" sz="2400" i="1" dirty="0" smtClean="0">
                              <a:latin typeface="Cambria Math" panose="02040503050406030204" pitchFamily="18" charset="0"/>
                              <a:sym typeface="MT Symbol" pitchFamily="82" charset="2"/>
                            </a:rPr>
                            <m:t>𝑚</m:t>
                          </m:r>
                        </m:num>
                        <m:den>
                          <m:r>
                            <a:rPr lang="en-US" altLang="en-US" sz="2400" i="1" dirty="0" smtClean="0">
                              <a:latin typeface="Cambria Math" panose="02040503050406030204" pitchFamily="18" charset="0"/>
                              <a:sym typeface="MT Symbol" pitchFamily="82" charset="2"/>
                            </a:rPr>
                            <m:t>𝑠</m:t>
                          </m:r>
                          <m:r>
                            <a:rPr lang="en-US" altLang="en-US" sz="2400" i="1" baseline="30000" dirty="0">
                              <a:latin typeface="Cambria Math" panose="02040503050406030204" pitchFamily="18" charset="0"/>
                              <a:sym typeface="MT Symbol" pitchFamily="82" charset="2"/>
                            </a:rPr>
                            <m:t>2</m:t>
                          </m:r>
                        </m:den>
                      </m:f>
                    </m:oMath>
                  </m:oMathPara>
                </a14:m>
                <a:endParaRPr lang="en-US" altLang="en-US" sz="2400" i="1" baseline="30000" dirty="0">
                  <a:latin typeface="Cambria Math" panose="02040503050406030204" pitchFamily="18" charset="0"/>
                  <a:sym typeface="MT Symbol" pitchFamily="82" charset="2"/>
                </a:endParaRPr>
              </a:p>
              <a:p>
                <a:pPr>
                  <a:spcBef>
                    <a:spcPct val="0"/>
                  </a:spcBef>
                  <a:buClrTx/>
                  <a:buSzTx/>
                  <a:buFontTx/>
                  <a:buNone/>
                </a:pPr>
                <a14:m>
                  <m:oMathPara xmlns:m="http://schemas.openxmlformats.org/officeDocument/2006/math">
                    <m:oMathParaPr>
                      <m:jc m:val="left"/>
                    </m:oMathParaPr>
                    <m:oMath xmlns:m="http://schemas.openxmlformats.org/officeDocument/2006/math">
                      <m:r>
                        <a:rPr lang="en-US" altLang="en-US" sz="2400" i="1" dirty="0" smtClean="0">
                          <a:latin typeface="Cambria Math" panose="02040503050406030204" pitchFamily="18" charset="0"/>
                          <a:sym typeface="MT Symbol" pitchFamily="82" charset="2"/>
                        </a:rPr>
                        <m:t>h</m:t>
                      </m:r>
                      <m:r>
                        <a:rPr lang="en-US" altLang="en-US" sz="2400" i="1" dirty="0" smtClean="0">
                          <a:latin typeface="Cambria Math" panose="02040503050406030204" pitchFamily="18" charset="0"/>
                          <a:sym typeface="MT Symbol" pitchFamily="82" charset="2"/>
                        </a:rPr>
                        <m:t>=100 </m:t>
                      </m:r>
                      <m:r>
                        <a:rPr lang="en-US" altLang="en-US" sz="2400" i="1" dirty="0" smtClean="0">
                          <a:latin typeface="Cambria Math" panose="02040503050406030204" pitchFamily="18" charset="0"/>
                          <a:sym typeface="MT Symbol" pitchFamily="82" charset="2"/>
                        </a:rPr>
                        <m:t>𝑚</m:t>
                      </m:r>
                    </m:oMath>
                  </m:oMathPara>
                </a14:m>
                <a:endParaRPr lang="en-US" altLang="en-US" sz="2400" dirty="0">
                  <a:sym typeface="MT Symbol" pitchFamily="82" charset="2"/>
                </a:endParaRPr>
              </a:p>
              <a:p>
                <a:pPr>
                  <a:spcBef>
                    <a:spcPct val="0"/>
                  </a:spcBef>
                  <a:buClrTx/>
                  <a:buSzTx/>
                  <a:buFontTx/>
                  <a:buNone/>
                </a:pPr>
                <a14:m>
                  <m:oMathPara xmlns:m="http://schemas.openxmlformats.org/officeDocument/2006/math">
                    <m:oMathParaPr>
                      <m:jc m:val="left"/>
                    </m:oMathParaPr>
                    <m:oMath xmlns:m="http://schemas.openxmlformats.org/officeDocument/2006/math">
                      <m:r>
                        <a:rPr lang="en-US" altLang="en-US" sz="2400" i="1" dirty="0" smtClean="0">
                          <a:latin typeface="Cambria Math" panose="02040503050406030204" pitchFamily="18" charset="0"/>
                        </a:rPr>
                        <m:t>𝑃𝐸</m:t>
                      </m:r>
                      <m:r>
                        <a:rPr lang="en-US" altLang="en-US" sz="2400" i="1" dirty="0" smtClean="0">
                          <a:latin typeface="Cambria Math" panose="02040503050406030204" pitchFamily="18" charset="0"/>
                        </a:rPr>
                        <m:t>=</m:t>
                      </m:r>
                      <m:d>
                        <m:dPr>
                          <m:ctrlPr>
                            <a:rPr lang="en-US" altLang="en-US" sz="2400" i="1" dirty="0" smtClean="0">
                              <a:latin typeface="Cambria Math" panose="02040503050406030204" pitchFamily="18" charset="0"/>
                            </a:rPr>
                          </m:ctrlPr>
                        </m:dPr>
                        <m:e>
                          <m:r>
                            <a:rPr lang="en-US" altLang="en-US" sz="2400" i="1" dirty="0" smtClean="0">
                              <a:latin typeface="Cambria Math" panose="02040503050406030204" pitchFamily="18" charset="0"/>
                            </a:rPr>
                            <m:t>60 </m:t>
                          </m:r>
                          <m:r>
                            <a:rPr lang="en-US" altLang="en-US" sz="2400" i="1" dirty="0" smtClean="0">
                              <a:latin typeface="Cambria Math" panose="02040503050406030204" pitchFamily="18" charset="0"/>
                            </a:rPr>
                            <m:t>𝑘𝑔</m:t>
                          </m:r>
                        </m:e>
                      </m:d>
                      <m:d>
                        <m:dPr>
                          <m:ctrlPr>
                            <a:rPr lang="en-US" altLang="en-US" sz="2400" i="1" dirty="0" smtClean="0">
                              <a:latin typeface="Cambria Math" panose="02040503050406030204" pitchFamily="18" charset="0"/>
                            </a:rPr>
                          </m:ctrlPr>
                        </m:dPr>
                        <m:e>
                          <m:r>
                            <a:rPr lang="en-US" altLang="en-US" sz="2400" i="1" dirty="0" smtClean="0">
                              <a:latin typeface="Cambria Math" panose="02040503050406030204" pitchFamily="18" charset="0"/>
                            </a:rPr>
                            <m:t>9.81</m:t>
                          </m:r>
                          <m:f>
                            <m:fPr>
                              <m:ctrlPr>
                                <a:rPr lang="en-US" altLang="en-US" sz="2400" i="1" dirty="0" smtClean="0">
                                  <a:latin typeface="Cambria Math" panose="02040503050406030204" pitchFamily="18" charset="0"/>
                                </a:rPr>
                              </m:ctrlPr>
                            </m:fPr>
                            <m:num>
                              <m:r>
                                <a:rPr lang="en-US" altLang="en-US" sz="2400" i="1" dirty="0" smtClean="0">
                                  <a:latin typeface="Cambria Math" panose="02040503050406030204" pitchFamily="18" charset="0"/>
                                </a:rPr>
                                <m:t>𝑚</m:t>
                              </m:r>
                            </m:num>
                            <m:den>
                              <m:r>
                                <a:rPr lang="en-US" altLang="en-US" sz="2400" i="1" dirty="0" smtClean="0">
                                  <a:latin typeface="Cambria Math" panose="02040503050406030204" pitchFamily="18" charset="0"/>
                                </a:rPr>
                                <m:t>𝑠</m:t>
                              </m:r>
                              <m:r>
                                <a:rPr lang="en-US" altLang="en-US" sz="2400" i="1" baseline="30000" dirty="0">
                                  <a:latin typeface="Cambria Math" panose="02040503050406030204" pitchFamily="18" charset="0"/>
                                </a:rPr>
                                <m:t>2</m:t>
                              </m:r>
                            </m:den>
                          </m:f>
                        </m:e>
                      </m:d>
                      <m:d>
                        <m:dPr>
                          <m:ctrlPr>
                            <a:rPr lang="en-US" altLang="en-US" sz="2400" i="1" baseline="30000" dirty="0" smtClean="0">
                              <a:latin typeface="Cambria Math" panose="02040503050406030204" pitchFamily="18" charset="0"/>
                            </a:rPr>
                          </m:ctrlPr>
                        </m:dPr>
                        <m:e>
                          <m:r>
                            <a:rPr lang="en-US" altLang="en-US" sz="2400" i="1" dirty="0">
                              <a:latin typeface="Cambria Math" panose="02040503050406030204" pitchFamily="18" charset="0"/>
                            </a:rPr>
                            <m:t>100 </m:t>
                          </m:r>
                          <m:r>
                            <a:rPr lang="en-US" altLang="en-US" sz="2400" i="1" dirty="0">
                              <a:latin typeface="Cambria Math" panose="02040503050406030204" pitchFamily="18" charset="0"/>
                            </a:rPr>
                            <m:t>𝑚</m:t>
                          </m:r>
                        </m:e>
                      </m:d>
                    </m:oMath>
                  </m:oMathPara>
                </a14:m>
                <a:endParaRPr lang="en-US" altLang="en-US" sz="2400" i="1" dirty="0">
                  <a:latin typeface="Cambria Math" panose="02040503050406030204" pitchFamily="18" charset="0"/>
                </a:endParaRPr>
              </a:p>
              <a:p>
                <a:pPr>
                  <a:spcBef>
                    <a:spcPct val="0"/>
                  </a:spcBef>
                  <a:buClrTx/>
                  <a:buSzTx/>
                  <a:buFontTx/>
                  <a:buNone/>
                </a:pPr>
                <a14:m>
                  <m:oMathPara xmlns:m="http://schemas.openxmlformats.org/officeDocument/2006/math">
                    <m:oMathParaPr>
                      <m:jc m:val="left"/>
                    </m:oMathParaPr>
                    <m:oMath xmlns:m="http://schemas.openxmlformats.org/officeDocument/2006/math">
                      <m:r>
                        <a:rPr lang="en-US" altLang="en-US" sz="2400" i="1" dirty="0" smtClean="0">
                          <a:latin typeface="Cambria Math" panose="02040503050406030204" pitchFamily="18" charset="0"/>
                        </a:rPr>
                        <m:t>𝑃𝐸</m:t>
                      </m:r>
                      <m:r>
                        <a:rPr lang="en-US" altLang="en-US" sz="2400" i="1" dirty="0" smtClean="0">
                          <a:latin typeface="Cambria Math" panose="02040503050406030204" pitchFamily="18" charset="0"/>
                        </a:rPr>
                        <m:t>=59000 </m:t>
                      </m:r>
                      <m:r>
                        <a:rPr lang="en-US" altLang="en-US" sz="2400" i="1" dirty="0" smtClean="0">
                          <a:latin typeface="Cambria Math" panose="02040503050406030204" pitchFamily="18" charset="0"/>
                        </a:rPr>
                        <m:t>𝐽</m:t>
                      </m:r>
                    </m:oMath>
                  </m:oMathPara>
                </a14:m>
                <a:endParaRPr lang="en-US" altLang="en-US" sz="2400" i="1" dirty="0">
                  <a:latin typeface="Cambria Math" panose="02040503050406030204" pitchFamily="18" charset="0"/>
                </a:endParaRPr>
              </a:p>
              <a:p>
                <a:pPr>
                  <a:spcBef>
                    <a:spcPct val="0"/>
                  </a:spcBef>
                  <a:buClrTx/>
                  <a:buSzTx/>
                  <a:buFontTx/>
                  <a:buNone/>
                </a:pPr>
                <a14:m>
                  <m:oMathPara xmlns:m="http://schemas.openxmlformats.org/officeDocument/2006/math">
                    <m:oMathParaPr>
                      <m:jc m:val="left"/>
                    </m:oMathParaPr>
                    <m:oMath xmlns:m="http://schemas.openxmlformats.org/officeDocument/2006/math">
                      <m:r>
                        <a:rPr lang="en-US" altLang="en-US" sz="2400" i="1" dirty="0" smtClean="0">
                          <a:latin typeface="Cambria Math" panose="02040503050406030204" pitchFamily="18" charset="0"/>
                        </a:rPr>
                        <m:t>𝑃𝐸</m:t>
                      </m:r>
                      <m:r>
                        <a:rPr lang="en-US" altLang="en-US" sz="2400" i="1" dirty="0" smtClean="0">
                          <a:latin typeface="Cambria Math" panose="02040503050406030204" pitchFamily="18" charset="0"/>
                        </a:rPr>
                        <m:t> = 59 </m:t>
                      </m:r>
                      <m:r>
                        <a:rPr lang="en-US" altLang="en-US" sz="2400" b="0" i="1" dirty="0" smtClean="0">
                          <a:latin typeface="Cambria Math" panose="02040503050406030204" pitchFamily="18" charset="0"/>
                        </a:rPr>
                        <m:t>𝑘</m:t>
                      </m:r>
                      <m:r>
                        <a:rPr lang="en-US" altLang="en-US" sz="2400" i="1" dirty="0" smtClean="0">
                          <a:latin typeface="Cambria Math" panose="02040503050406030204" pitchFamily="18" charset="0"/>
                        </a:rPr>
                        <m:t>𝐽</m:t>
                      </m:r>
                    </m:oMath>
                  </m:oMathPara>
                </a14:m>
                <a:endParaRPr lang="en-US" altLang="en-US" sz="2400" dirty="0"/>
              </a:p>
            </p:txBody>
          </p:sp>
        </mc:Choice>
        <mc:Fallback xmlns="">
          <p:sp>
            <p:nvSpPr>
              <p:cNvPr id="53250" name="Text Box 2">
                <a:extLst>
                  <a:ext uri="{FF2B5EF4-FFF2-40B4-BE49-F238E27FC236}">
                    <a16:creationId xmlns:a16="http://schemas.microsoft.com/office/drawing/2014/main" id="{C93AADE6-A0C3-446C-A3E8-019993DB9AA8}"/>
                  </a:ext>
                </a:extLst>
              </p:cNvPr>
              <p:cNvSpPr txBox="1">
                <a:spLocks noRot="1" noChangeAspect="1" noMove="1" noResize="1" noEditPoints="1" noAdjustHandles="1" noChangeArrowheads="1" noChangeShapeType="1" noTextEdit="1"/>
              </p:cNvSpPr>
              <p:nvPr/>
            </p:nvSpPr>
            <p:spPr bwMode="auto">
              <a:xfrm>
                <a:off x="4253202" y="1564191"/>
                <a:ext cx="4377096" cy="3224794"/>
              </a:xfrm>
              <a:prstGeom prst="rect">
                <a:avLst/>
              </a:prstGeom>
              <a:blipFill>
                <a:blip r:embed="rId2"/>
                <a:stretch>
                  <a:fillRect l="-418" b="-1323"/>
                </a:stretch>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22531" name="Rectangle 3">
            <a:extLst>
              <a:ext uri="{FF2B5EF4-FFF2-40B4-BE49-F238E27FC236}">
                <a16:creationId xmlns:a16="http://schemas.microsoft.com/office/drawing/2014/main" id="{E0AA4011-657D-4E0D-8DD7-6D9A04429A99}"/>
              </a:ext>
            </a:extLst>
          </p:cNvPr>
          <p:cNvSpPr>
            <a:spLocks noGrp="1" noChangeArrowheads="1"/>
          </p:cNvSpPr>
          <p:nvPr>
            <p:ph type="title"/>
          </p:nvPr>
        </p:nvSpPr>
        <p:spPr/>
        <p:txBody>
          <a:bodyPr/>
          <a:lstStyle/>
          <a:p>
            <a:pPr eaLnBrk="1" hangingPunct="1"/>
            <a:r>
              <a:rPr lang="en-US" altLang="en-US"/>
              <a:t>Case 1</a:t>
            </a:r>
          </a:p>
        </p:txBody>
      </p:sp>
      <p:pic>
        <p:nvPicPr>
          <p:cNvPr id="53252" name="Picture 4" descr="j0232438">
            <a:extLst>
              <a:ext uri="{FF2B5EF4-FFF2-40B4-BE49-F238E27FC236}">
                <a16:creationId xmlns:a16="http://schemas.microsoft.com/office/drawing/2014/main" id="{A4667EB8-A601-40BF-98D1-E736B59DE06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6138" y="2528888"/>
            <a:ext cx="121285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253" name="Freeform 5">
            <a:extLst>
              <a:ext uri="{FF2B5EF4-FFF2-40B4-BE49-F238E27FC236}">
                <a16:creationId xmlns:a16="http://schemas.microsoft.com/office/drawing/2014/main" id="{C8925C35-55F5-47D5-BCCF-A8AD65A91D50}"/>
              </a:ext>
            </a:extLst>
          </p:cNvPr>
          <p:cNvSpPr>
            <a:spLocks/>
          </p:cNvSpPr>
          <p:nvPr/>
        </p:nvSpPr>
        <p:spPr bwMode="auto">
          <a:xfrm>
            <a:off x="552450" y="3152775"/>
            <a:ext cx="7185025" cy="2716213"/>
          </a:xfrm>
          <a:custGeom>
            <a:avLst/>
            <a:gdLst>
              <a:gd name="T0" fmla="*/ 0 w 4526"/>
              <a:gd name="T1" fmla="*/ 0 h 1711"/>
              <a:gd name="T2" fmla="*/ 2147483646 w 4526"/>
              <a:gd name="T3" fmla="*/ 2147483646 h 1711"/>
              <a:gd name="T4" fmla="*/ 2147483646 w 4526"/>
              <a:gd name="T5" fmla="*/ 2147483646 h 1711"/>
              <a:gd name="T6" fmla="*/ 0 60000 65536"/>
              <a:gd name="T7" fmla="*/ 0 60000 65536"/>
              <a:gd name="T8" fmla="*/ 0 60000 65536"/>
            </a:gdLst>
            <a:ahLst/>
            <a:cxnLst>
              <a:cxn ang="T6">
                <a:pos x="T0" y="T1"/>
              </a:cxn>
              <a:cxn ang="T7">
                <a:pos x="T2" y="T3"/>
              </a:cxn>
              <a:cxn ang="T8">
                <a:pos x="T4" y="T5"/>
              </a:cxn>
            </a:cxnLst>
            <a:rect l="0" t="0" r="r" b="b"/>
            <a:pathLst>
              <a:path w="4526" h="1711">
                <a:moveTo>
                  <a:pt x="0" y="0"/>
                </a:moveTo>
                <a:cubicBezTo>
                  <a:pt x="1200" y="579"/>
                  <a:pt x="2400" y="1159"/>
                  <a:pt x="3154" y="1435"/>
                </a:cubicBezTo>
                <a:cubicBezTo>
                  <a:pt x="3908" y="1711"/>
                  <a:pt x="4217" y="1682"/>
                  <a:pt x="4526" y="1654"/>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254" name="Line 6">
            <a:extLst>
              <a:ext uri="{FF2B5EF4-FFF2-40B4-BE49-F238E27FC236}">
                <a16:creationId xmlns:a16="http://schemas.microsoft.com/office/drawing/2014/main" id="{623B3A9D-92FF-4624-B20D-DB03D389591C}"/>
              </a:ext>
            </a:extLst>
          </p:cNvPr>
          <p:cNvSpPr>
            <a:spLocks noChangeShapeType="1"/>
          </p:cNvSpPr>
          <p:nvPr/>
        </p:nvSpPr>
        <p:spPr bwMode="auto">
          <a:xfrm flipV="1">
            <a:off x="671513" y="5805488"/>
            <a:ext cx="69008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3255" name="Group 7">
            <a:extLst>
              <a:ext uri="{FF2B5EF4-FFF2-40B4-BE49-F238E27FC236}">
                <a16:creationId xmlns:a16="http://schemas.microsoft.com/office/drawing/2014/main" id="{6D6596E9-5DD4-4484-8AB9-C2DCB6E78099}"/>
              </a:ext>
            </a:extLst>
          </p:cNvPr>
          <p:cNvGrpSpPr>
            <a:grpSpLocks/>
          </p:cNvGrpSpPr>
          <p:nvPr/>
        </p:nvGrpSpPr>
        <p:grpSpPr bwMode="auto">
          <a:xfrm>
            <a:off x="973138" y="3557588"/>
            <a:ext cx="1319212" cy="2220912"/>
            <a:chOff x="613" y="1719"/>
            <a:chExt cx="831" cy="1399"/>
          </a:xfrm>
        </p:grpSpPr>
        <p:sp>
          <p:nvSpPr>
            <p:cNvPr id="22538" name="Line 8">
              <a:extLst>
                <a:ext uri="{FF2B5EF4-FFF2-40B4-BE49-F238E27FC236}">
                  <a16:creationId xmlns:a16="http://schemas.microsoft.com/office/drawing/2014/main" id="{0CAF7283-83AF-4442-B22E-3000719F1C75}"/>
                </a:ext>
              </a:extLst>
            </p:cNvPr>
            <p:cNvSpPr>
              <a:spLocks noChangeAspect="1" noChangeShapeType="1"/>
            </p:cNvSpPr>
            <p:nvPr/>
          </p:nvSpPr>
          <p:spPr bwMode="auto">
            <a:xfrm>
              <a:off x="869" y="1719"/>
              <a:ext cx="0" cy="1399"/>
            </a:xfrm>
            <a:prstGeom prst="line">
              <a:avLst/>
            </a:prstGeom>
            <a:noFill/>
            <a:ln w="1905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39" name="Text Box 9">
              <a:extLst>
                <a:ext uri="{FF2B5EF4-FFF2-40B4-BE49-F238E27FC236}">
                  <a16:creationId xmlns:a16="http://schemas.microsoft.com/office/drawing/2014/main" id="{C9FB13D4-64AF-472A-A365-4D28B4D52D6A}"/>
                </a:ext>
              </a:extLst>
            </p:cNvPr>
            <p:cNvSpPr txBox="1">
              <a:spLocks noChangeArrowheads="1"/>
            </p:cNvSpPr>
            <p:nvPr/>
          </p:nvSpPr>
          <p:spPr bwMode="auto">
            <a:xfrm>
              <a:off x="613" y="2432"/>
              <a:ext cx="831" cy="231"/>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a:spcBef>
                  <a:spcPct val="50000"/>
                </a:spcBef>
                <a:buClrTx/>
                <a:buSzTx/>
                <a:buFontTx/>
                <a:buNone/>
              </a:pPr>
              <a:r>
                <a:rPr lang="en-US" altLang="en-US" sz="1800"/>
                <a:t>h = 100m</a:t>
              </a:r>
            </a:p>
          </p:txBody>
        </p:sp>
      </p:grpSp>
      <p:sp>
        <p:nvSpPr>
          <p:cNvPr id="53258" name="Text Box 10">
            <a:extLst>
              <a:ext uri="{FF2B5EF4-FFF2-40B4-BE49-F238E27FC236}">
                <a16:creationId xmlns:a16="http://schemas.microsoft.com/office/drawing/2014/main" id="{67EDDB11-FBBB-4295-B9D3-7EF23C390A9C}"/>
              </a:ext>
            </a:extLst>
          </p:cNvPr>
          <p:cNvSpPr txBox="1">
            <a:spLocks noChangeArrowheads="1"/>
          </p:cNvSpPr>
          <p:nvPr/>
        </p:nvSpPr>
        <p:spPr bwMode="auto">
          <a:xfrm>
            <a:off x="677863" y="543718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a:spcBef>
                <a:spcPct val="0"/>
              </a:spcBef>
              <a:buClrTx/>
              <a:buSzTx/>
              <a:buFontTx/>
              <a:buNone/>
            </a:pPr>
            <a:r>
              <a:rPr lang="en-US" altLang="en-US" sz="1800"/>
              <a:t>B</a:t>
            </a:r>
          </a:p>
        </p:txBody>
      </p:sp>
      <p:sp>
        <p:nvSpPr>
          <p:cNvPr id="53259" name="Text Box 11">
            <a:extLst>
              <a:ext uri="{FF2B5EF4-FFF2-40B4-BE49-F238E27FC236}">
                <a16:creationId xmlns:a16="http://schemas.microsoft.com/office/drawing/2014/main" id="{EDC1338D-5AD3-4557-8DAD-8DF4D52993E3}"/>
              </a:ext>
            </a:extLst>
          </p:cNvPr>
          <p:cNvSpPr txBox="1">
            <a:spLocks noChangeArrowheads="1"/>
          </p:cNvSpPr>
          <p:nvPr/>
        </p:nvSpPr>
        <p:spPr bwMode="auto">
          <a:xfrm>
            <a:off x="657225" y="32956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a:spcBef>
                <a:spcPct val="0"/>
              </a:spcBef>
              <a:buClrTx/>
              <a:buSzTx/>
              <a:buFontTx/>
              <a:buNone/>
            </a:pPr>
            <a:r>
              <a:rPr lang="en-US" altLang="en-US" sz="1800"/>
              <a:t>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53252"/>
                                        </p:tgtEl>
                                        <p:attrNameLst>
                                          <p:attrName>style.visibility</p:attrName>
                                        </p:attrNameLst>
                                      </p:cBhvr>
                                      <p:to>
                                        <p:strVal val="visible"/>
                                      </p:to>
                                    </p:set>
                                    <p:animEffect transition="in" filter="dissolve">
                                      <p:cBhvr>
                                        <p:cTn id="7" dur="500"/>
                                        <p:tgtEl>
                                          <p:spTgt spid="53252"/>
                                        </p:tgtEl>
                                      </p:cBhvr>
                                    </p:animEffect>
                                  </p:childTnLst>
                                </p:cTn>
                              </p:par>
                              <p:par>
                                <p:cTn id="8" presetID="9" presetClass="entr" presetSubtype="0" fill="hold" nodeType="withEffect">
                                  <p:stCondLst>
                                    <p:cond delay="0"/>
                                  </p:stCondLst>
                                  <p:childTnLst>
                                    <p:set>
                                      <p:cBhvr>
                                        <p:cTn id="9" dur="1" fill="hold">
                                          <p:stCondLst>
                                            <p:cond delay="0"/>
                                          </p:stCondLst>
                                        </p:cTn>
                                        <p:tgtEl>
                                          <p:spTgt spid="53253"/>
                                        </p:tgtEl>
                                        <p:attrNameLst>
                                          <p:attrName>style.visibility</p:attrName>
                                        </p:attrNameLst>
                                      </p:cBhvr>
                                      <p:to>
                                        <p:strVal val="visible"/>
                                      </p:to>
                                    </p:set>
                                    <p:animEffect transition="in" filter="dissolve">
                                      <p:cBhvr>
                                        <p:cTn id="10" dur="500"/>
                                        <p:tgtEl>
                                          <p:spTgt spid="53253"/>
                                        </p:tgtEl>
                                      </p:cBhvr>
                                    </p:animEffect>
                                  </p:childTnLst>
                                </p:cTn>
                              </p:par>
                              <p:par>
                                <p:cTn id="11" presetID="9" presetClass="entr" presetSubtype="0" fill="hold" nodeType="withEffect">
                                  <p:stCondLst>
                                    <p:cond delay="0"/>
                                  </p:stCondLst>
                                  <p:childTnLst>
                                    <p:set>
                                      <p:cBhvr>
                                        <p:cTn id="12" dur="1" fill="hold">
                                          <p:stCondLst>
                                            <p:cond delay="0"/>
                                          </p:stCondLst>
                                        </p:cTn>
                                        <p:tgtEl>
                                          <p:spTgt spid="53254"/>
                                        </p:tgtEl>
                                        <p:attrNameLst>
                                          <p:attrName>style.visibility</p:attrName>
                                        </p:attrNameLst>
                                      </p:cBhvr>
                                      <p:to>
                                        <p:strVal val="visible"/>
                                      </p:to>
                                    </p:set>
                                    <p:animEffect transition="in" filter="dissolve">
                                      <p:cBhvr>
                                        <p:cTn id="13" dur="500"/>
                                        <p:tgtEl>
                                          <p:spTgt spid="53254"/>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6" presetClass="entr" presetSubtype="42" fill="hold" nodeType="clickEffect">
                                  <p:stCondLst>
                                    <p:cond delay="0"/>
                                  </p:stCondLst>
                                  <p:childTnLst>
                                    <p:set>
                                      <p:cBhvr>
                                        <p:cTn id="17" dur="1" fill="hold">
                                          <p:stCondLst>
                                            <p:cond delay="0"/>
                                          </p:stCondLst>
                                        </p:cTn>
                                        <p:tgtEl>
                                          <p:spTgt spid="53255"/>
                                        </p:tgtEl>
                                        <p:attrNameLst>
                                          <p:attrName>style.visibility</p:attrName>
                                        </p:attrNameLst>
                                      </p:cBhvr>
                                      <p:to>
                                        <p:strVal val="visible"/>
                                      </p:to>
                                    </p:set>
                                    <p:animEffect transition="in" filter="barn(outHorizontal)">
                                      <p:cBhvr>
                                        <p:cTn id="18" dur="500"/>
                                        <p:tgtEl>
                                          <p:spTgt spid="53255"/>
                                        </p:tgtEl>
                                      </p:cBhvr>
                                    </p:animEffect>
                                  </p:childTnLst>
                                </p:cTn>
                              </p:par>
                            </p:childTnLst>
                          </p:cTn>
                        </p:par>
                        <p:par>
                          <p:cTn id="19" fill="hold" nodeType="afterGroup">
                            <p:stCondLst>
                              <p:cond delay="500"/>
                            </p:stCondLst>
                            <p:childTnLst>
                              <p:par>
                                <p:cTn id="20" presetID="37" presetClass="entr" presetSubtype="0" fill="hold" grpId="0" nodeType="afterEffect">
                                  <p:stCondLst>
                                    <p:cond delay="0"/>
                                  </p:stCondLst>
                                  <p:childTnLst>
                                    <p:set>
                                      <p:cBhvr>
                                        <p:cTn id="21" dur="1" fill="hold">
                                          <p:stCondLst>
                                            <p:cond delay="0"/>
                                          </p:stCondLst>
                                        </p:cTn>
                                        <p:tgtEl>
                                          <p:spTgt spid="53258"/>
                                        </p:tgtEl>
                                        <p:attrNameLst>
                                          <p:attrName>style.visibility</p:attrName>
                                        </p:attrNameLst>
                                      </p:cBhvr>
                                      <p:to>
                                        <p:strVal val="visible"/>
                                      </p:to>
                                    </p:set>
                                    <p:animEffect transition="in" filter="fade">
                                      <p:cBhvr>
                                        <p:cTn id="22" dur="1000"/>
                                        <p:tgtEl>
                                          <p:spTgt spid="53258"/>
                                        </p:tgtEl>
                                      </p:cBhvr>
                                    </p:animEffect>
                                    <p:anim calcmode="lin" valueType="num">
                                      <p:cBhvr>
                                        <p:cTn id="23" dur="1000" fill="hold"/>
                                        <p:tgtEl>
                                          <p:spTgt spid="53258"/>
                                        </p:tgtEl>
                                        <p:attrNameLst>
                                          <p:attrName>ppt_x</p:attrName>
                                        </p:attrNameLst>
                                      </p:cBhvr>
                                      <p:tavLst>
                                        <p:tav tm="0">
                                          <p:val>
                                            <p:strVal val="#ppt_x"/>
                                          </p:val>
                                        </p:tav>
                                        <p:tav tm="100000">
                                          <p:val>
                                            <p:strVal val="#ppt_x"/>
                                          </p:val>
                                        </p:tav>
                                      </p:tavLst>
                                    </p:anim>
                                    <p:anim calcmode="lin" valueType="num">
                                      <p:cBhvr>
                                        <p:cTn id="24" dur="900" decel="100000" fill="hold"/>
                                        <p:tgtEl>
                                          <p:spTgt spid="53258"/>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53258"/>
                                        </p:tgtEl>
                                        <p:attrNameLst>
                                          <p:attrName>ppt_y</p:attrName>
                                        </p:attrNameLst>
                                      </p:cBhvr>
                                      <p:tavLst>
                                        <p:tav tm="0">
                                          <p:val>
                                            <p:strVal val="#ppt_y-.03"/>
                                          </p:val>
                                        </p:tav>
                                        <p:tav tm="100000">
                                          <p:val>
                                            <p:strVal val="#ppt_y"/>
                                          </p:val>
                                        </p:tav>
                                      </p:tavLst>
                                    </p:anim>
                                  </p:childTnLst>
                                </p:cTn>
                              </p:par>
                              <p:par>
                                <p:cTn id="26" presetID="37" presetClass="entr" presetSubtype="0" fill="hold" grpId="0" nodeType="withEffect">
                                  <p:stCondLst>
                                    <p:cond delay="0"/>
                                  </p:stCondLst>
                                  <p:childTnLst>
                                    <p:set>
                                      <p:cBhvr>
                                        <p:cTn id="27" dur="1" fill="hold">
                                          <p:stCondLst>
                                            <p:cond delay="0"/>
                                          </p:stCondLst>
                                        </p:cTn>
                                        <p:tgtEl>
                                          <p:spTgt spid="53259"/>
                                        </p:tgtEl>
                                        <p:attrNameLst>
                                          <p:attrName>style.visibility</p:attrName>
                                        </p:attrNameLst>
                                      </p:cBhvr>
                                      <p:to>
                                        <p:strVal val="visible"/>
                                      </p:to>
                                    </p:set>
                                    <p:animEffect transition="in" filter="fade">
                                      <p:cBhvr>
                                        <p:cTn id="28" dur="1000"/>
                                        <p:tgtEl>
                                          <p:spTgt spid="53259"/>
                                        </p:tgtEl>
                                      </p:cBhvr>
                                    </p:animEffect>
                                    <p:anim calcmode="lin" valueType="num">
                                      <p:cBhvr>
                                        <p:cTn id="29" dur="1000" fill="hold"/>
                                        <p:tgtEl>
                                          <p:spTgt spid="53259"/>
                                        </p:tgtEl>
                                        <p:attrNameLst>
                                          <p:attrName>ppt_x</p:attrName>
                                        </p:attrNameLst>
                                      </p:cBhvr>
                                      <p:tavLst>
                                        <p:tav tm="0">
                                          <p:val>
                                            <p:strVal val="#ppt_x"/>
                                          </p:val>
                                        </p:tav>
                                        <p:tav tm="100000">
                                          <p:val>
                                            <p:strVal val="#ppt_x"/>
                                          </p:val>
                                        </p:tav>
                                      </p:tavLst>
                                    </p:anim>
                                    <p:anim calcmode="lin" valueType="num">
                                      <p:cBhvr>
                                        <p:cTn id="30" dur="900" decel="100000" fill="hold"/>
                                        <p:tgtEl>
                                          <p:spTgt spid="53259"/>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53259"/>
                                        </p:tgtEl>
                                        <p:attrNameLst>
                                          <p:attrName>ppt_y</p:attrName>
                                        </p:attrNameLst>
                                      </p:cBhvr>
                                      <p:tavLst>
                                        <p:tav tm="0">
                                          <p:val>
                                            <p:strVal val="#ppt_y-.03"/>
                                          </p:val>
                                        </p:tav>
                                        <p:tav tm="100000">
                                          <p:val>
                                            <p:strVal val="#ppt_y"/>
                                          </p:val>
                                        </p:tav>
                                      </p:tavLst>
                                    </p:anim>
                                  </p:childTnLst>
                                </p:cTn>
                              </p:par>
                            </p:childTnLst>
                          </p:cTn>
                        </p:par>
                        <p:par>
                          <p:cTn id="32" fill="hold" nodeType="afterGroup">
                            <p:stCondLst>
                              <p:cond delay="1500"/>
                            </p:stCondLst>
                            <p:childTnLst>
                              <p:par>
                                <p:cTn id="33" presetID="0" presetClass="path" presetSubtype="0" accel="50000" decel="50000" fill="hold" nodeType="afterEffect">
                                  <p:stCondLst>
                                    <p:cond delay="1000"/>
                                  </p:stCondLst>
                                  <p:childTnLst>
                                    <p:animMotion origin="layout" path="M -4.16667E-6 1.04046E-6 L 0.5573 0.3341 " pathEditMode="relative" rAng="0" ptsTypes="AA">
                                      <p:cBhvr>
                                        <p:cTn id="34" dur="2000" fill="hold"/>
                                        <p:tgtEl>
                                          <p:spTgt spid="53252"/>
                                        </p:tgtEl>
                                        <p:attrNameLst>
                                          <p:attrName>ppt_x</p:attrName>
                                          <p:attrName>ppt_y</p:attrName>
                                        </p:attrNameLst>
                                      </p:cBhvr>
                                      <p:rCtr x="27865" y="16694"/>
                                    </p:animMotion>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3250">
                                            <p:bg/>
                                          </p:spTgt>
                                        </p:tgtEl>
                                        <p:attrNameLst>
                                          <p:attrName>style.visibility</p:attrName>
                                        </p:attrNameLst>
                                      </p:cBhvr>
                                      <p:to>
                                        <p:strVal val="visible"/>
                                      </p:to>
                                    </p:set>
                                  </p:childTnLst>
                                </p:cTn>
                              </p:par>
                              <p:par>
                                <p:cTn id="39" presetID="2" presetClass="entr" presetSubtype="4" fill="hold" grpId="0" nodeType="withEffect">
                                  <p:stCondLst>
                                    <p:cond delay="0"/>
                                  </p:stCondLst>
                                  <p:childTnLst>
                                    <p:set>
                                      <p:cBhvr>
                                        <p:cTn id="40" dur="1" fill="hold">
                                          <p:stCondLst>
                                            <p:cond delay="0"/>
                                          </p:stCondLst>
                                        </p:cTn>
                                        <p:tgtEl>
                                          <p:spTgt spid="53250">
                                            <p:txEl>
                                              <p:pRg st="0" end="0"/>
                                            </p:txEl>
                                          </p:spTgt>
                                        </p:tgtEl>
                                        <p:attrNameLst>
                                          <p:attrName>style.visibility</p:attrName>
                                        </p:attrNameLst>
                                      </p:cBhvr>
                                      <p:to>
                                        <p:strVal val="visible"/>
                                      </p:to>
                                    </p:set>
                                    <p:anim calcmode="lin" valueType="num">
                                      <p:cBhvr additive="base">
                                        <p:cTn id="41" dur="500" fill="hold"/>
                                        <p:tgtEl>
                                          <p:spTgt spid="53250">
                                            <p:txEl>
                                              <p:pRg st="0" end="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53250">
                                            <p:txEl>
                                              <p:pRg st="0" end="0"/>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53250">
                                            <p:txEl>
                                              <p:pRg st="1" end="1"/>
                                            </p:txEl>
                                          </p:spTgt>
                                        </p:tgtEl>
                                        <p:attrNameLst>
                                          <p:attrName>style.visibility</p:attrName>
                                        </p:attrNameLst>
                                      </p:cBhvr>
                                      <p:to>
                                        <p:strVal val="visible"/>
                                      </p:to>
                                    </p:set>
                                    <p:anim calcmode="lin" valueType="num">
                                      <p:cBhvr additive="base">
                                        <p:cTn id="45" dur="500" fill="hold"/>
                                        <p:tgtEl>
                                          <p:spTgt spid="53250">
                                            <p:txEl>
                                              <p:pRg st="1" end="1"/>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53250">
                                            <p:txEl>
                                              <p:pRg st="1" end="1"/>
                                            </p:txEl>
                                          </p:spTgt>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53250">
                                            <p:txEl>
                                              <p:pRg st="2" end="2"/>
                                            </p:txEl>
                                          </p:spTgt>
                                        </p:tgtEl>
                                        <p:attrNameLst>
                                          <p:attrName>style.visibility</p:attrName>
                                        </p:attrNameLst>
                                      </p:cBhvr>
                                      <p:to>
                                        <p:strVal val="visible"/>
                                      </p:to>
                                    </p:set>
                                    <p:anim calcmode="lin" valueType="num">
                                      <p:cBhvr additive="base">
                                        <p:cTn id="49" dur="500" fill="hold"/>
                                        <p:tgtEl>
                                          <p:spTgt spid="53250">
                                            <p:txEl>
                                              <p:pRg st="2" end="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3250">
                                            <p:txEl>
                                              <p:pRg st="2" end="2"/>
                                            </p:txEl>
                                          </p:spTgt>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53250">
                                            <p:txEl>
                                              <p:pRg st="3" end="3"/>
                                            </p:txEl>
                                          </p:spTgt>
                                        </p:tgtEl>
                                        <p:attrNameLst>
                                          <p:attrName>style.visibility</p:attrName>
                                        </p:attrNameLst>
                                      </p:cBhvr>
                                      <p:to>
                                        <p:strVal val="visible"/>
                                      </p:to>
                                    </p:set>
                                    <p:anim calcmode="lin" valueType="num">
                                      <p:cBhvr additive="base">
                                        <p:cTn id="53" dur="500" fill="hold"/>
                                        <p:tgtEl>
                                          <p:spTgt spid="53250">
                                            <p:txEl>
                                              <p:pRg st="3" end="3"/>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53250">
                                            <p:txEl>
                                              <p:pRg st="3" end="3"/>
                                            </p:txEl>
                                          </p:spTgt>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53250">
                                            <p:txEl>
                                              <p:pRg st="4" end="4"/>
                                            </p:txEl>
                                          </p:spTgt>
                                        </p:tgtEl>
                                        <p:attrNameLst>
                                          <p:attrName>style.visibility</p:attrName>
                                        </p:attrNameLst>
                                      </p:cBhvr>
                                      <p:to>
                                        <p:strVal val="visible"/>
                                      </p:to>
                                    </p:set>
                                    <p:anim calcmode="lin" valueType="num">
                                      <p:cBhvr additive="base">
                                        <p:cTn id="57" dur="500" fill="hold"/>
                                        <p:tgtEl>
                                          <p:spTgt spid="53250">
                                            <p:txEl>
                                              <p:pRg st="4" end="4"/>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53250">
                                            <p:txEl>
                                              <p:pRg st="4" end="4"/>
                                            </p:txEl>
                                          </p:spTgt>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53250">
                                            <p:txEl>
                                              <p:pRg st="5" end="5"/>
                                            </p:txEl>
                                          </p:spTgt>
                                        </p:tgtEl>
                                        <p:attrNameLst>
                                          <p:attrName>style.visibility</p:attrName>
                                        </p:attrNameLst>
                                      </p:cBhvr>
                                      <p:to>
                                        <p:strVal val="visible"/>
                                      </p:to>
                                    </p:set>
                                    <p:anim calcmode="lin" valueType="num">
                                      <p:cBhvr additive="base">
                                        <p:cTn id="61" dur="500" fill="hold"/>
                                        <p:tgtEl>
                                          <p:spTgt spid="53250">
                                            <p:txEl>
                                              <p:pRg st="5" end="5"/>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3250">
                                            <p:txEl>
                                              <p:pRg st="5" end="5"/>
                                            </p:txEl>
                                          </p:spTgt>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53250">
                                            <p:txEl>
                                              <p:pRg st="6" end="6"/>
                                            </p:txEl>
                                          </p:spTgt>
                                        </p:tgtEl>
                                        <p:attrNameLst>
                                          <p:attrName>style.visibility</p:attrName>
                                        </p:attrNameLst>
                                      </p:cBhvr>
                                      <p:to>
                                        <p:strVal val="visible"/>
                                      </p:to>
                                    </p:set>
                                    <p:anim calcmode="lin" valueType="num">
                                      <p:cBhvr additive="base">
                                        <p:cTn id="65" dur="500" fill="hold"/>
                                        <p:tgtEl>
                                          <p:spTgt spid="53250">
                                            <p:txEl>
                                              <p:pRg st="6" end="6"/>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53250">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build="p" animBg="1"/>
      <p:bldP spid="53258" grpId="0"/>
      <p:bldP spid="5325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a:extLst>
              <a:ext uri="{FF2B5EF4-FFF2-40B4-BE49-F238E27FC236}">
                <a16:creationId xmlns:a16="http://schemas.microsoft.com/office/drawing/2014/main" id="{FB2FA2E9-22E6-4469-8248-E7B4D94D6FD5}"/>
              </a:ext>
            </a:extLst>
          </p:cNvPr>
          <p:cNvSpPr>
            <a:spLocks noGrp="1" noChangeArrowheads="1"/>
          </p:cNvSpPr>
          <p:nvPr>
            <p:ph type="title"/>
          </p:nvPr>
        </p:nvSpPr>
        <p:spPr/>
        <p:txBody>
          <a:bodyPr/>
          <a:lstStyle/>
          <a:p>
            <a:pPr eaLnBrk="1" hangingPunct="1"/>
            <a:r>
              <a:rPr lang="en-US" altLang="en-US"/>
              <a:t>Case 2</a:t>
            </a:r>
          </a:p>
        </p:txBody>
      </p:sp>
      <p:sp>
        <p:nvSpPr>
          <p:cNvPr id="54277" name="Freeform 5">
            <a:extLst>
              <a:ext uri="{FF2B5EF4-FFF2-40B4-BE49-F238E27FC236}">
                <a16:creationId xmlns:a16="http://schemas.microsoft.com/office/drawing/2014/main" id="{985C62DC-5B36-4EF0-B3DD-CD0089B33416}"/>
              </a:ext>
            </a:extLst>
          </p:cNvPr>
          <p:cNvSpPr>
            <a:spLocks/>
          </p:cNvSpPr>
          <p:nvPr/>
        </p:nvSpPr>
        <p:spPr bwMode="auto">
          <a:xfrm>
            <a:off x="552450" y="3152775"/>
            <a:ext cx="7185025" cy="2716213"/>
          </a:xfrm>
          <a:custGeom>
            <a:avLst/>
            <a:gdLst>
              <a:gd name="T0" fmla="*/ 0 w 4526"/>
              <a:gd name="T1" fmla="*/ 0 h 1711"/>
              <a:gd name="T2" fmla="*/ 2147483646 w 4526"/>
              <a:gd name="T3" fmla="*/ 2147483646 h 1711"/>
              <a:gd name="T4" fmla="*/ 2147483646 w 4526"/>
              <a:gd name="T5" fmla="*/ 2147483646 h 1711"/>
              <a:gd name="T6" fmla="*/ 0 60000 65536"/>
              <a:gd name="T7" fmla="*/ 0 60000 65536"/>
              <a:gd name="T8" fmla="*/ 0 60000 65536"/>
            </a:gdLst>
            <a:ahLst/>
            <a:cxnLst>
              <a:cxn ang="T6">
                <a:pos x="T0" y="T1"/>
              </a:cxn>
              <a:cxn ang="T7">
                <a:pos x="T2" y="T3"/>
              </a:cxn>
              <a:cxn ang="T8">
                <a:pos x="T4" y="T5"/>
              </a:cxn>
            </a:cxnLst>
            <a:rect l="0" t="0" r="r" b="b"/>
            <a:pathLst>
              <a:path w="4526" h="1711">
                <a:moveTo>
                  <a:pt x="0" y="0"/>
                </a:moveTo>
                <a:cubicBezTo>
                  <a:pt x="1200" y="579"/>
                  <a:pt x="2400" y="1159"/>
                  <a:pt x="3154" y="1435"/>
                </a:cubicBezTo>
                <a:cubicBezTo>
                  <a:pt x="3908" y="1711"/>
                  <a:pt x="4217" y="1682"/>
                  <a:pt x="4526" y="1654"/>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278" name="Line 6">
            <a:extLst>
              <a:ext uri="{FF2B5EF4-FFF2-40B4-BE49-F238E27FC236}">
                <a16:creationId xmlns:a16="http://schemas.microsoft.com/office/drawing/2014/main" id="{96FA818C-E055-4955-9B25-9FFE508B9144}"/>
              </a:ext>
            </a:extLst>
          </p:cNvPr>
          <p:cNvSpPr>
            <a:spLocks noChangeShapeType="1"/>
          </p:cNvSpPr>
          <p:nvPr/>
        </p:nvSpPr>
        <p:spPr bwMode="auto">
          <a:xfrm flipV="1">
            <a:off x="671513" y="5805488"/>
            <a:ext cx="69008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4279" name="Group 7">
            <a:extLst>
              <a:ext uri="{FF2B5EF4-FFF2-40B4-BE49-F238E27FC236}">
                <a16:creationId xmlns:a16="http://schemas.microsoft.com/office/drawing/2014/main" id="{4D085057-60E1-4C67-BA38-8F95E05FD8E9}"/>
              </a:ext>
            </a:extLst>
          </p:cNvPr>
          <p:cNvGrpSpPr>
            <a:grpSpLocks/>
          </p:cNvGrpSpPr>
          <p:nvPr/>
        </p:nvGrpSpPr>
        <p:grpSpPr bwMode="auto">
          <a:xfrm>
            <a:off x="973138" y="3557588"/>
            <a:ext cx="1319212" cy="2220912"/>
            <a:chOff x="613" y="1719"/>
            <a:chExt cx="831" cy="1399"/>
          </a:xfrm>
        </p:grpSpPr>
        <p:sp>
          <p:nvSpPr>
            <p:cNvPr id="23620" name="Line 8">
              <a:extLst>
                <a:ext uri="{FF2B5EF4-FFF2-40B4-BE49-F238E27FC236}">
                  <a16:creationId xmlns:a16="http://schemas.microsoft.com/office/drawing/2014/main" id="{1922B74F-2ACB-4D33-A08F-367D5F01CFFB}"/>
                </a:ext>
              </a:extLst>
            </p:cNvPr>
            <p:cNvSpPr>
              <a:spLocks noChangeAspect="1" noChangeShapeType="1"/>
            </p:cNvSpPr>
            <p:nvPr/>
          </p:nvSpPr>
          <p:spPr bwMode="auto">
            <a:xfrm>
              <a:off x="869" y="1719"/>
              <a:ext cx="0" cy="1399"/>
            </a:xfrm>
            <a:prstGeom prst="line">
              <a:avLst/>
            </a:prstGeom>
            <a:noFill/>
            <a:ln w="1905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621" name="Text Box 9">
              <a:extLst>
                <a:ext uri="{FF2B5EF4-FFF2-40B4-BE49-F238E27FC236}">
                  <a16:creationId xmlns:a16="http://schemas.microsoft.com/office/drawing/2014/main" id="{C08C31FA-CA81-49AD-88FE-0C9CCC611037}"/>
                </a:ext>
              </a:extLst>
            </p:cNvPr>
            <p:cNvSpPr txBox="1">
              <a:spLocks noChangeArrowheads="1"/>
            </p:cNvSpPr>
            <p:nvPr/>
          </p:nvSpPr>
          <p:spPr bwMode="auto">
            <a:xfrm>
              <a:off x="613" y="2432"/>
              <a:ext cx="831" cy="231"/>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a:spcBef>
                  <a:spcPct val="50000"/>
                </a:spcBef>
                <a:buClrTx/>
                <a:buSzTx/>
                <a:buFontTx/>
                <a:buNone/>
              </a:pPr>
              <a:r>
                <a:rPr lang="en-US" altLang="en-US" sz="1800"/>
                <a:t>h = 100m</a:t>
              </a:r>
            </a:p>
          </p:txBody>
        </p:sp>
      </p:grpSp>
      <p:sp>
        <p:nvSpPr>
          <p:cNvPr id="54282" name="Text Box 10">
            <a:extLst>
              <a:ext uri="{FF2B5EF4-FFF2-40B4-BE49-F238E27FC236}">
                <a16:creationId xmlns:a16="http://schemas.microsoft.com/office/drawing/2014/main" id="{1E417249-76EC-422C-9E63-30EB32D63F3A}"/>
              </a:ext>
            </a:extLst>
          </p:cNvPr>
          <p:cNvSpPr txBox="1">
            <a:spLocks noChangeArrowheads="1"/>
          </p:cNvSpPr>
          <p:nvPr/>
        </p:nvSpPr>
        <p:spPr bwMode="auto">
          <a:xfrm>
            <a:off x="677863" y="54514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a:spcBef>
                <a:spcPct val="0"/>
              </a:spcBef>
              <a:buClrTx/>
              <a:buSzTx/>
              <a:buFontTx/>
              <a:buNone/>
            </a:pPr>
            <a:r>
              <a:rPr lang="en-US" altLang="en-US" sz="1800"/>
              <a:t>A</a:t>
            </a:r>
          </a:p>
        </p:txBody>
      </p:sp>
      <p:sp>
        <p:nvSpPr>
          <p:cNvPr id="54283" name="Text Box 11">
            <a:extLst>
              <a:ext uri="{FF2B5EF4-FFF2-40B4-BE49-F238E27FC236}">
                <a16:creationId xmlns:a16="http://schemas.microsoft.com/office/drawing/2014/main" id="{BA8D97D6-8792-4287-91BD-1A3DAABA8B5D}"/>
              </a:ext>
            </a:extLst>
          </p:cNvPr>
          <p:cNvSpPr txBox="1">
            <a:spLocks noChangeArrowheads="1"/>
          </p:cNvSpPr>
          <p:nvPr/>
        </p:nvSpPr>
        <p:spPr bwMode="auto">
          <a:xfrm>
            <a:off x="657225" y="332422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a:spcBef>
                <a:spcPct val="0"/>
              </a:spcBef>
              <a:buClrTx/>
              <a:buSzTx/>
              <a:buFontTx/>
              <a:buNone/>
            </a:pPr>
            <a:r>
              <a:rPr lang="en-US" altLang="en-US" sz="1800"/>
              <a:t>B</a:t>
            </a:r>
          </a:p>
        </p:txBody>
      </p:sp>
      <p:grpSp>
        <p:nvGrpSpPr>
          <p:cNvPr id="54285" name="Group 13">
            <a:extLst>
              <a:ext uri="{FF2B5EF4-FFF2-40B4-BE49-F238E27FC236}">
                <a16:creationId xmlns:a16="http://schemas.microsoft.com/office/drawing/2014/main" id="{7227E3F8-D82E-4346-84CA-C88BA0F7FA45}"/>
              </a:ext>
            </a:extLst>
          </p:cNvPr>
          <p:cNvGrpSpPr>
            <a:grpSpLocks noChangeAspect="1"/>
          </p:cNvGrpSpPr>
          <p:nvPr/>
        </p:nvGrpSpPr>
        <p:grpSpPr bwMode="auto">
          <a:xfrm>
            <a:off x="846138" y="2528888"/>
            <a:ext cx="1212850" cy="1295400"/>
            <a:chOff x="533" y="1593"/>
            <a:chExt cx="764" cy="816"/>
          </a:xfrm>
        </p:grpSpPr>
        <p:sp>
          <p:nvSpPr>
            <p:cNvPr id="23562" name="AutoShape 12">
              <a:extLst>
                <a:ext uri="{FF2B5EF4-FFF2-40B4-BE49-F238E27FC236}">
                  <a16:creationId xmlns:a16="http://schemas.microsoft.com/office/drawing/2014/main" id="{F30732F6-7396-4288-8724-409790C8AF7B}"/>
                </a:ext>
              </a:extLst>
            </p:cNvPr>
            <p:cNvSpPr>
              <a:spLocks noChangeAspect="1" noChangeArrowheads="1" noTextEdit="1"/>
            </p:cNvSpPr>
            <p:nvPr/>
          </p:nvSpPr>
          <p:spPr bwMode="auto">
            <a:xfrm>
              <a:off x="533" y="1593"/>
              <a:ext cx="764" cy="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3563" name="Freeform 14">
              <a:extLst>
                <a:ext uri="{FF2B5EF4-FFF2-40B4-BE49-F238E27FC236}">
                  <a16:creationId xmlns:a16="http://schemas.microsoft.com/office/drawing/2014/main" id="{145BCF0E-8914-4087-8397-11C608238178}"/>
                </a:ext>
              </a:extLst>
            </p:cNvPr>
            <p:cNvSpPr>
              <a:spLocks/>
            </p:cNvSpPr>
            <p:nvPr/>
          </p:nvSpPr>
          <p:spPr bwMode="auto">
            <a:xfrm>
              <a:off x="533" y="1606"/>
              <a:ext cx="751" cy="790"/>
            </a:xfrm>
            <a:custGeom>
              <a:avLst/>
              <a:gdLst>
                <a:gd name="T0" fmla="*/ 22 w 1501"/>
                <a:gd name="T1" fmla="*/ 2 h 1578"/>
                <a:gd name="T2" fmla="*/ 23 w 1501"/>
                <a:gd name="T3" fmla="*/ 5 h 1578"/>
                <a:gd name="T4" fmla="*/ 27 w 1501"/>
                <a:gd name="T5" fmla="*/ 5 h 1578"/>
                <a:gd name="T6" fmla="*/ 31 w 1501"/>
                <a:gd name="T7" fmla="*/ 7 h 1578"/>
                <a:gd name="T8" fmla="*/ 31 w 1501"/>
                <a:gd name="T9" fmla="*/ 10 h 1578"/>
                <a:gd name="T10" fmla="*/ 30 w 1501"/>
                <a:gd name="T11" fmla="*/ 11 h 1578"/>
                <a:gd name="T12" fmla="*/ 27 w 1501"/>
                <a:gd name="T13" fmla="*/ 8 h 1578"/>
                <a:gd name="T14" fmla="*/ 22 w 1501"/>
                <a:gd name="T15" fmla="*/ 5 h 1578"/>
                <a:gd name="T16" fmla="*/ 16 w 1501"/>
                <a:gd name="T17" fmla="*/ 3 h 1578"/>
                <a:gd name="T18" fmla="*/ 13 w 1501"/>
                <a:gd name="T19" fmla="*/ 3 h 1578"/>
                <a:gd name="T20" fmla="*/ 12 w 1501"/>
                <a:gd name="T21" fmla="*/ 6 h 1578"/>
                <a:gd name="T22" fmla="*/ 13 w 1501"/>
                <a:gd name="T23" fmla="*/ 8 h 1578"/>
                <a:gd name="T24" fmla="*/ 18 w 1501"/>
                <a:gd name="T25" fmla="*/ 11 h 1578"/>
                <a:gd name="T26" fmla="*/ 22 w 1501"/>
                <a:gd name="T27" fmla="*/ 13 h 1578"/>
                <a:gd name="T28" fmla="*/ 25 w 1501"/>
                <a:gd name="T29" fmla="*/ 15 h 1578"/>
                <a:gd name="T30" fmla="*/ 14 w 1501"/>
                <a:gd name="T31" fmla="*/ 11 h 1578"/>
                <a:gd name="T32" fmla="*/ 12 w 1501"/>
                <a:gd name="T33" fmla="*/ 13 h 1578"/>
                <a:gd name="T34" fmla="*/ 12 w 1501"/>
                <a:gd name="T35" fmla="*/ 16 h 1578"/>
                <a:gd name="T36" fmla="*/ 14 w 1501"/>
                <a:gd name="T37" fmla="*/ 18 h 1578"/>
                <a:gd name="T38" fmla="*/ 21 w 1501"/>
                <a:gd name="T39" fmla="*/ 20 h 1578"/>
                <a:gd name="T40" fmla="*/ 12 w 1501"/>
                <a:gd name="T41" fmla="*/ 19 h 1578"/>
                <a:gd name="T42" fmla="*/ 9 w 1501"/>
                <a:gd name="T43" fmla="*/ 18 h 1578"/>
                <a:gd name="T44" fmla="*/ 7 w 1501"/>
                <a:gd name="T45" fmla="*/ 21 h 1578"/>
                <a:gd name="T46" fmla="*/ 8 w 1501"/>
                <a:gd name="T47" fmla="*/ 23 h 1578"/>
                <a:gd name="T48" fmla="*/ 9 w 1501"/>
                <a:gd name="T49" fmla="*/ 25 h 1578"/>
                <a:gd name="T50" fmla="*/ 11 w 1501"/>
                <a:gd name="T51" fmla="*/ 23 h 1578"/>
                <a:gd name="T52" fmla="*/ 21 w 1501"/>
                <a:gd name="T53" fmla="*/ 27 h 1578"/>
                <a:gd name="T54" fmla="*/ 22 w 1501"/>
                <a:gd name="T55" fmla="*/ 30 h 1578"/>
                <a:gd name="T56" fmla="*/ 19 w 1501"/>
                <a:gd name="T57" fmla="*/ 33 h 1578"/>
                <a:gd name="T58" fmla="*/ 17 w 1501"/>
                <a:gd name="T59" fmla="*/ 34 h 1578"/>
                <a:gd name="T60" fmla="*/ 9 w 1501"/>
                <a:gd name="T61" fmla="*/ 30 h 1578"/>
                <a:gd name="T62" fmla="*/ 2 w 1501"/>
                <a:gd name="T63" fmla="*/ 27 h 1578"/>
                <a:gd name="T64" fmla="*/ 1 w 1501"/>
                <a:gd name="T65" fmla="*/ 31 h 1578"/>
                <a:gd name="T66" fmla="*/ 17 w 1501"/>
                <a:gd name="T67" fmla="*/ 39 h 1578"/>
                <a:gd name="T68" fmla="*/ 35 w 1501"/>
                <a:gd name="T69" fmla="*/ 48 h 1578"/>
                <a:gd name="T70" fmla="*/ 39 w 1501"/>
                <a:gd name="T71" fmla="*/ 49 h 1578"/>
                <a:gd name="T72" fmla="*/ 42 w 1501"/>
                <a:gd name="T73" fmla="*/ 50 h 1578"/>
                <a:gd name="T74" fmla="*/ 46 w 1501"/>
                <a:gd name="T75" fmla="*/ 49 h 1578"/>
                <a:gd name="T76" fmla="*/ 47 w 1501"/>
                <a:gd name="T77" fmla="*/ 46 h 1578"/>
                <a:gd name="T78" fmla="*/ 44 w 1501"/>
                <a:gd name="T79" fmla="*/ 44 h 1578"/>
                <a:gd name="T80" fmla="*/ 42 w 1501"/>
                <a:gd name="T81" fmla="*/ 45 h 1578"/>
                <a:gd name="T82" fmla="*/ 39 w 1501"/>
                <a:gd name="T83" fmla="*/ 45 h 1578"/>
                <a:gd name="T84" fmla="*/ 34 w 1501"/>
                <a:gd name="T85" fmla="*/ 43 h 1578"/>
                <a:gd name="T86" fmla="*/ 32 w 1501"/>
                <a:gd name="T87" fmla="*/ 40 h 1578"/>
                <a:gd name="T88" fmla="*/ 34 w 1501"/>
                <a:gd name="T89" fmla="*/ 37 h 1578"/>
                <a:gd name="T90" fmla="*/ 37 w 1501"/>
                <a:gd name="T91" fmla="*/ 33 h 1578"/>
                <a:gd name="T92" fmla="*/ 37 w 1501"/>
                <a:gd name="T93" fmla="*/ 29 h 1578"/>
                <a:gd name="T94" fmla="*/ 40 w 1501"/>
                <a:gd name="T95" fmla="*/ 29 h 1578"/>
                <a:gd name="T96" fmla="*/ 44 w 1501"/>
                <a:gd name="T97" fmla="*/ 28 h 1578"/>
                <a:gd name="T98" fmla="*/ 45 w 1501"/>
                <a:gd name="T99" fmla="*/ 25 h 1578"/>
                <a:gd name="T100" fmla="*/ 43 w 1501"/>
                <a:gd name="T101" fmla="*/ 22 h 1578"/>
                <a:gd name="T102" fmla="*/ 40 w 1501"/>
                <a:gd name="T103" fmla="*/ 22 h 1578"/>
                <a:gd name="T104" fmla="*/ 41 w 1501"/>
                <a:gd name="T105" fmla="*/ 18 h 1578"/>
                <a:gd name="T106" fmla="*/ 44 w 1501"/>
                <a:gd name="T107" fmla="*/ 17 h 1578"/>
                <a:gd name="T108" fmla="*/ 47 w 1501"/>
                <a:gd name="T109" fmla="*/ 14 h 1578"/>
                <a:gd name="T110" fmla="*/ 47 w 1501"/>
                <a:gd name="T111" fmla="*/ 10 h 1578"/>
                <a:gd name="T112" fmla="*/ 46 w 1501"/>
                <a:gd name="T113" fmla="*/ 7 h 1578"/>
                <a:gd name="T114" fmla="*/ 44 w 1501"/>
                <a:gd name="T115" fmla="*/ 5 h 1578"/>
                <a:gd name="T116" fmla="*/ 41 w 1501"/>
                <a:gd name="T117" fmla="*/ 3 h 1578"/>
                <a:gd name="T118" fmla="*/ 38 w 1501"/>
                <a:gd name="T119" fmla="*/ 2 h 1578"/>
                <a:gd name="T120" fmla="*/ 34 w 1501"/>
                <a:gd name="T121" fmla="*/ 3 h 1578"/>
                <a:gd name="T122" fmla="*/ 30 w 1501"/>
                <a:gd name="T123" fmla="*/ 3 h 1578"/>
                <a:gd name="T124" fmla="*/ 27 w 1501"/>
                <a:gd name="T125" fmla="*/ 1 h 157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501" h="1578">
                  <a:moveTo>
                    <a:pt x="789" y="14"/>
                  </a:moveTo>
                  <a:lnTo>
                    <a:pt x="787" y="13"/>
                  </a:lnTo>
                  <a:lnTo>
                    <a:pt x="784" y="12"/>
                  </a:lnTo>
                  <a:lnTo>
                    <a:pt x="781" y="12"/>
                  </a:lnTo>
                  <a:lnTo>
                    <a:pt x="779" y="10"/>
                  </a:lnTo>
                  <a:lnTo>
                    <a:pt x="775" y="10"/>
                  </a:lnTo>
                  <a:lnTo>
                    <a:pt x="772" y="10"/>
                  </a:lnTo>
                  <a:lnTo>
                    <a:pt x="768" y="9"/>
                  </a:lnTo>
                  <a:lnTo>
                    <a:pt x="765" y="8"/>
                  </a:lnTo>
                  <a:lnTo>
                    <a:pt x="761" y="8"/>
                  </a:lnTo>
                  <a:lnTo>
                    <a:pt x="759" y="8"/>
                  </a:lnTo>
                  <a:lnTo>
                    <a:pt x="755" y="6"/>
                  </a:lnTo>
                  <a:lnTo>
                    <a:pt x="752" y="6"/>
                  </a:lnTo>
                  <a:lnTo>
                    <a:pt x="749" y="6"/>
                  </a:lnTo>
                  <a:lnTo>
                    <a:pt x="747" y="6"/>
                  </a:lnTo>
                  <a:lnTo>
                    <a:pt x="744" y="6"/>
                  </a:lnTo>
                  <a:lnTo>
                    <a:pt x="741" y="6"/>
                  </a:lnTo>
                  <a:lnTo>
                    <a:pt x="739" y="8"/>
                  </a:lnTo>
                  <a:lnTo>
                    <a:pt x="736" y="9"/>
                  </a:lnTo>
                  <a:lnTo>
                    <a:pt x="733" y="10"/>
                  </a:lnTo>
                  <a:lnTo>
                    <a:pt x="729" y="12"/>
                  </a:lnTo>
                  <a:lnTo>
                    <a:pt x="727" y="13"/>
                  </a:lnTo>
                  <a:lnTo>
                    <a:pt x="724" y="16"/>
                  </a:lnTo>
                  <a:lnTo>
                    <a:pt x="720" y="17"/>
                  </a:lnTo>
                  <a:lnTo>
                    <a:pt x="717" y="20"/>
                  </a:lnTo>
                  <a:lnTo>
                    <a:pt x="715" y="22"/>
                  </a:lnTo>
                  <a:lnTo>
                    <a:pt x="712" y="25"/>
                  </a:lnTo>
                  <a:lnTo>
                    <a:pt x="706" y="29"/>
                  </a:lnTo>
                  <a:lnTo>
                    <a:pt x="703" y="33"/>
                  </a:lnTo>
                  <a:lnTo>
                    <a:pt x="700" y="37"/>
                  </a:lnTo>
                  <a:lnTo>
                    <a:pt x="699" y="42"/>
                  </a:lnTo>
                  <a:lnTo>
                    <a:pt x="700" y="46"/>
                  </a:lnTo>
                  <a:lnTo>
                    <a:pt x="702" y="51"/>
                  </a:lnTo>
                  <a:lnTo>
                    <a:pt x="703" y="54"/>
                  </a:lnTo>
                  <a:lnTo>
                    <a:pt x="706" y="58"/>
                  </a:lnTo>
                  <a:lnTo>
                    <a:pt x="707" y="61"/>
                  </a:lnTo>
                  <a:lnTo>
                    <a:pt x="708" y="61"/>
                  </a:lnTo>
                  <a:lnTo>
                    <a:pt x="707" y="62"/>
                  </a:lnTo>
                  <a:lnTo>
                    <a:pt x="706" y="65"/>
                  </a:lnTo>
                  <a:lnTo>
                    <a:pt x="703" y="67"/>
                  </a:lnTo>
                  <a:lnTo>
                    <a:pt x="702" y="73"/>
                  </a:lnTo>
                  <a:lnTo>
                    <a:pt x="700" y="75"/>
                  </a:lnTo>
                  <a:lnTo>
                    <a:pt x="699" y="78"/>
                  </a:lnTo>
                  <a:lnTo>
                    <a:pt x="698" y="81"/>
                  </a:lnTo>
                  <a:lnTo>
                    <a:pt x="696" y="83"/>
                  </a:lnTo>
                  <a:lnTo>
                    <a:pt x="695" y="87"/>
                  </a:lnTo>
                  <a:lnTo>
                    <a:pt x="694" y="90"/>
                  </a:lnTo>
                  <a:lnTo>
                    <a:pt x="694" y="94"/>
                  </a:lnTo>
                  <a:lnTo>
                    <a:pt x="694" y="97"/>
                  </a:lnTo>
                  <a:lnTo>
                    <a:pt x="692" y="99"/>
                  </a:lnTo>
                  <a:lnTo>
                    <a:pt x="692" y="103"/>
                  </a:lnTo>
                  <a:lnTo>
                    <a:pt x="694" y="107"/>
                  </a:lnTo>
                  <a:lnTo>
                    <a:pt x="695" y="110"/>
                  </a:lnTo>
                  <a:lnTo>
                    <a:pt x="696" y="114"/>
                  </a:lnTo>
                  <a:lnTo>
                    <a:pt x="699" y="118"/>
                  </a:lnTo>
                  <a:lnTo>
                    <a:pt x="702" y="121"/>
                  </a:lnTo>
                  <a:lnTo>
                    <a:pt x="704" y="125"/>
                  </a:lnTo>
                  <a:lnTo>
                    <a:pt x="707" y="127"/>
                  </a:lnTo>
                  <a:lnTo>
                    <a:pt x="710" y="130"/>
                  </a:lnTo>
                  <a:lnTo>
                    <a:pt x="714" y="134"/>
                  </a:lnTo>
                  <a:lnTo>
                    <a:pt x="716" y="136"/>
                  </a:lnTo>
                  <a:lnTo>
                    <a:pt x="720" y="138"/>
                  </a:lnTo>
                  <a:lnTo>
                    <a:pt x="723" y="140"/>
                  </a:lnTo>
                  <a:lnTo>
                    <a:pt x="725" y="142"/>
                  </a:lnTo>
                  <a:lnTo>
                    <a:pt x="728" y="144"/>
                  </a:lnTo>
                  <a:lnTo>
                    <a:pt x="733" y="146"/>
                  </a:lnTo>
                  <a:lnTo>
                    <a:pt x="739" y="147"/>
                  </a:lnTo>
                  <a:lnTo>
                    <a:pt x="744" y="147"/>
                  </a:lnTo>
                  <a:lnTo>
                    <a:pt x="748" y="147"/>
                  </a:lnTo>
                  <a:lnTo>
                    <a:pt x="752" y="146"/>
                  </a:lnTo>
                  <a:lnTo>
                    <a:pt x="755" y="146"/>
                  </a:lnTo>
                  <a:lnTo>
                    <a:pt x="756" y="146"/>
                  </a:lnTo>
                  <a:lnTo>
                    <a:pt x="757" y="146"/>
                  </a:lnTo>
                  <a:lnTo>
                    <a:pt x="760" y="147"/>
                  </a:lnTo>
                  <a:lnTo>
                    <a:pt x="764" y="150"/>
                  </a:lnTo>
                  <a:lnTo>
                    <a:pt x="769" y="152"/>
                  </a:lnTo>
                  <a:lnTo>
                    <a:pt x="773" y="154"/>
                  </a:lnTo>
                  <a:lnTo>
                    <a:pt x="779" y="156"/>
                  </a:lnTo>
                  <a:lnTo>
                    <a:pt x="784" y="158"/>
                  </a:lnTo>
                  <a:lnTo>
                    <a:pt x="789" y="158"/>
                  </a:lnTo>
                  <a:lnTo>
                    <a:pt x="792" y="156"/>
                  </a:lnTo>
                  <a:lnTo>
                    <a:pt x="796" y="155"/>
                  </a:lnTo>
                  <a:lnTo>
                    <a:pt x="799" y="154"/>
                  </a:lnTo>
                  <a:lnTo>
                    <a:pt x="801" y="151"/>
                  </a:lnTo>
                  <a:lnTo>
                    <a:pt x="804" y="150"/>
                  </a:lnTo>
                  <a:lnTo>
                    <a:pt x="807" y="148"/>
                  </a:lnTo>
                  <a:lnTo>
                    <a:pt x="808" y="147"/>
                  </a:lnTo>
                  <a:lnTo>
                    <a:pt x="809" y="147"/>
                  </a:lnTo>
                  <a:lnTo>
                    <a:pt x="811" y="147"/>
                  </a:lnTo>
                  <a:lnTo>
                    <a:pt x="813" y="147"/>
                  </a:lnTo>
                  <a:lnTo>
                    <a:pt x="817" y="148"/>
                  </a:lnTo>
                  <a:lnTo>
                    <a:pt x="821" y="150"/>
                  </a:lnTo>
                  <a:lnTo>
                    <a:pt x="825" y="151"/>
                  </a:lnTo>
                  <a:lnTo>
                    <a:pt x="829" y="151"/>
                  </a:lnTo>
                  <a:lnTo>
                    <a:pt x="833" y="151"/>
                  </a:lnTo>
                  <a:lnTo>
                    <a:pt x="836" y="151"/>
                  </a:lnTo>
                  <a:lnTo>
                    <a:pt x="840" y="148"/>
                  </a:lnTo>
                  <a:lnTo>
                    <a:pt x="845" y="144"/>
                  </a:lnTo>
                  <a:lnTo>
                    <a:pt x="848" y="140"/>
                  </a:lnTo>
                  <a:lnTo>
                    <a:pt x="850" y="139"/>
                  </a:lnTo>
                  <a:lnTo>
                    <a:pt x="870" y="147"/>
                  </a:lnTo>
                  <a:lnTo>
                    <a:pt x="873" y="151"/>
                  </a:lnTo>
                  <a:lnTo>
                    <a:pt x="877" y="154"/>
                  </a:lnTo>
                  <a:lnTo>
                    <a:pt x="881" y="159"/>
                  </a:lnTo>
                  <a:lnTo>
                    <a:pt x="884" y="162"/>
                  </a:lnTo>
                  <a:lnTo>
                    <a:pt x="886" y="164"/>
                  </a:lnTo>
                  <a:lnTo>
                    <a:pt x="889" y="167"/>
                  </a:lnTo>
                  <a:lnTo>
                    <a:pt x="892" y="171"/>
                  </a:lnTo>
                  <a:lnTo>
                    <a:pt x="894" y="174"/>
                  </a:lnTo>
                  <a:lnTo>
                    <a:pt x="897" y="176"/>
                  </a:lnTo>
                  <a:lnTo>
                    <a:pt x="900" y="179"/>
                  </a:lnTo>
                  <a:lnTo>
                    <a:pt x="902" y="182"/>
                  </a:lnTo>
                  <a:lnTo>
                    <a:pt x="905" y="183"/>
                  </a:lnTo>
                  <a:lnTo>
                    <a:pt x="910" y="186"/>
                  </a:lnTo>
                  <a:lnTo>
                    <a:pt x="911" y="188"/>
                  </a:lnTo>
                  <a:lnTo>
                    <a:pt x="915" y="190"/>
                  </a:lnTo>
                  <a:lnTo>
                    <a:pt x="918" y="191"/>
                  </a:lnTo>
                  <a:lnTo>
                    <a:pt x="922" y="192"/>
                  </a:lnTo>
                  <a:lnTo>
                    <a:pt x="925" y="195"/>
                  </a:lnTo>
                  <a:lnTo>
                    <a:pt x="929" y="196"/>
                  </a:lnTo>
                  <a:lnTo>
                    <a:pt x="933" y="198"/>
                  </a:lnTo>
                  <a:lnTo>
                    <a:pt x="938" y="200"/>
                  </a:lnTo>
                  <a:lnTo>
                    <a:pt x="942" y="202"/>
                  </a:lnTo>
                  <a:lnTo>
                    <a:pt x="946" y="203"/>
                  </a:lnTo>
                  <a:lnTo>
                    <a:pt x="950" y="206"/>
                  </a:lnTo>
                  <a:lnTo>
                    <a:pt x="955" y="207"/>
                  </a:lnTo>
                  <a:lnTo>
                    <a:pt x="959" y="208"/>
                  </a:lnTo>
                  <a:lnTo>
                    <a:pt x="963" y="210"/>
                  </a:lnTo>
                  <a:lnTo>
                    <a:pt x="967" y="211"/>
                  </a:lnTo>
                  <a:lnTo>
                    <a:pt x="971" y="214"/>
                  </a:lnTo>
                  <a:lnTo>
                    <a:pt x="975" y="215"/>
                  </a:lnTo>
                  <a:lnTo>
                    <a:pt x="978" y="216"/>
                  </a:lnTo>
                  <a:lnTo>
                    <a:pt x="982" y="218"/>
                  </a:lnTo>
                  <a:lnTo>
                    <a:pt x="986" y="219"/>
                  </a:lnTo>
                  <a:lnTo>
                    <a:pt x="987" y="220"/>
                  </a:lnTo>
                  <a:lnTo>
                    <a:pt x="991" y="222"/>
                  </a:lnTo>
                  <a:lnTo>
                    <a:pt x="993" y="222"/>
                  </a:lnTo>
                  <a:lnTo>
                    <a:pt x="995" y="223"/>
                  </a:lnTo>
                  <a:lnTo>
                    <a:pt x="998" y="224"/>
                  </a:lnTo>
                  <a:lnTo>
                    <a:pt x="999" y="224"/>
                  </a:lnTo>
                  <a:lnTo>
                    <a:pt x="998" y="226"/>
                  </a:lnTo>
                  <a:lnTo>
                    <a:pt x="994" y="229"/>
                  </a:lnTo>
                  <a:lnTo>
                    <a:pt x="991" y="232"/>
                  </a:lnTo>
                  <a:lnTo>
                    <a:pt x="990" y="235"/>
                  </a:lnTo>
                  <a:lnTo>
                    <a:pt x="987" y="237"/>
                  </a:lnTo>
                  <a:lnTo>
                    <a:pt x="985" y="241"/>
                  </a:lnTo>
                  <a:lnTo>
                    <a:pt x="982" y="244"/>
                  </a:lnTo>
                  <a:lnTo>
                    <a:pt x="979" y="248"/>
                  </a:lnTo>
                  <a:lnTo>
                    <a:pt x="977" y="252"/>
                  </a:lnTo>
                  <a:lnTo>
                    <a:pt x="974" y="255"/>
                  </a:lnTo>
                  <a:lnTo>
                    <a:pt x="971" y="259"/>
                  </a:lnTo>
                  <a:lnTo>
                    <a:pt x="970" y="261"/>
                  </a:lnTo>
                  <a:lnTo>
                    <a:pt x="969" y="264"/>
                  </a:lnTo>
                  <a:lnTo>
                    <a:pt x="969" y="267"/>
                  </a:lnTo>
                  <a:lnTo>
                    <a:pt x="969" y="269"/>
                  </a:lnTo>
                  <a:lnTo>
                    <a:pt x="970" y="275"/>
                  </a:lnTo>
                  <a:lnTo>
                    <a:pt x="971" y="277"/>
                  </a:lnTo>
                  <a:lnTo>
                    <a:pt x="973" y="281"/>
                  </a:lnTo>
                  <a:lnTo>
                    <a:pt x="975" y="284"/>
                  </a:lnTo>
                  <a:lnTo>
                    <a:pt x="977" y="287"/>
                  </a:lnTo>
                  <a:lnTo>
                    <a:pt x="978" y="288"/>
                  </a:lnTo>
                  <a:lnTo>
                    <a:pt x="979" y="289"/>
                  </a:lnTo>
                  <a:lnTo>
                    <a:pt x="978" y="291"/>
                  </a:lnTo>
                  <a:lnTo>
                    <a:pt x="977" y="293"/>
                  </a:lnTo>
                  <a:lnTo>
                    <a:pt x="977" y="296"/>
                  </a:lnTo>
                  <a:lnTo>
                    <a:pt x="975" y="300"/>
                  </a:lnTo>
                  <a:lnTo>
                    <a:pt x="974" y="305"/>
                  </a:lnTo>
                  <a:lnTo>
                    <a:pt x="973" y="309"/>
                  </a:lnTo>
                  <a:lnTo>
                    <a:pt x="973" y="313"/>
                  </a:lnTo>
                  <a:lnTo>
                    <a:pt x="973" y="317"/>
                  </a:lnTo>
                  <a:lnTo>
                    <a:pt x="974" y="320"/>
                  </a:lnTo>
                  <a:lnTo>
                    <a:pt x="975" y="324"/>
                  </a:lnTo>
                  <a:lnTo>
                    <a:pt x="977" y="327"/>
                  </a:lnTo>
                  <a:lnTo>
                    <a:pt x="979" y="330"/>
                  </a:lnTo>
                  <a:lnTo>
                    <a:pt x="981" y="333"/>
                  </a:lnTo>
                  <a:lnTo>
                    <a:pt x="982" y="337"/>
                  </a:lnTo>
                  <a:lnTo>
                    <a:pt x="983" y="338"/>
                  </a:lnTo>
                  <a:lnTo>
                    <a:pt x="985" y="340"/>
                  </a:lnTo>
                  <a:lnTo>
                    <a:pt x="979" y="350"/>
                  </a:lnTo>
                  <a:lnTo>
                    <a:pt x="978" y="350"/>
                  </a:lnTo>
                  <a:lnTo>
                    <a:pt x="975" y="349"/>
                  </a:lnTo>
                  <a:lnTo>
                    <a:pt x="973" y="348"/>
                  </a:lnTo>
                  <a:lnTo>
                    <a:pt x="969" y="346"/>
                  </a:lnTo>
                  <a:lnTo>
                    <a:pt x="966" y="345"/>
                  </a:lnTo>
                  <a:lnTo>
                    <a:pt x="963" y="345"/>
                  </a:lnTo>
                  <a:lnTo>
                    <a:pt x="961" y="344"/>
                  </a:lnTo>
                  <a:lnTo>
                    <a:pt x="958" y="342"/>
                  </a:lnTo>
                  <a:lnTo>
                    <a:pt x="955" y="341"/>
                  </a:lnTo>
                  <a:lnTo>
                    <a:pt x="951" y="341"/>
                  </a:lnTo>
                  <a:lnTo>
                    <a:pt x="949" y="340"/>
                  </a:lnTo>
                  <a:lnTo>
                    <a:pt x="946" y="338"/>
                  </a:lnTo>
                  <a:lnTo>
                    <a:pt x="943" y="337"/>
                  </a:lnTo>
                  <a:lnTo>
                    <a:pt x="941" y="336"/>
                  </a:lnTo>
                  <a:lnTo>
                    <a:pt x="937" y="334"/>
                  </a:lnTo>
                  <a:lnTo>
                    <a:pt x="934" y="333"/>
                  </a:lnTo>
                  <a:lnTo>
                    <a:pt x="931" y="332"/>
                  </a:lnTo>
                  <a:lnTo>
                    <a:pt x="929" y="330"/>
                  </a:lnTo>
                  <a:lnTo>
                    <a:pt x="926" y="330"/>
                  </a:lnTo>
                  <a:lnTo>
                    <a:pt x="923" y="329"/>
                  </a:lnTo>
                  <a:lnTo>
                    <a:pt x="919" y="328"/>
                  </a:lnTo>
                  <a:lnTo>
                    <a:pt x="917" y="327"/>
                  </a:lnTo>
                  <a:lnTo>
                    <a:pt x="914" y="324"/>
                  </a:lnTo>
                  <a:lnTo>
                    <a:pt x="913" y="323"/>
                  </a:lnTo>
                  <a:lnTo>
                    <a:pt x="911" y="321"/>
                  </a:lnTo>
                  <a:lnTo>
                    <a:pt x="910" y="319"/>
                  </a:lnTo>
                  <a:lnTo>
                    <a:pt x="909" y="316"/>
                  </a:lnTo>
                  <a:lnTo>
                    <a:pt x="907" y="312"/>
                  </a:lnTo>
                  <a:lnTo>
                    <a:pt x="905" y="309"/>
                  </a:lnTo>
                  <a:lnTo>
                    <a:pt x="904" y="305"/>
                  </a:lnTo>
                  <a:lnTo>
                    <a:pt x="901" y="301"/>
                  </a:lnTo>
                  <a:lnTo>
                    <a:pt x="898" y="296"/>
                  </a:lnTo>
                  <a:lnTo>
                    <a:pt x="896" y="292"/>
                  </a:lnTo>
                  <a:lnTo>
                    <a:pt x="893" y="287"/>
                  </a:lnTo>
                  <a:lnTo>
                    <a:pt x="890" y="283"/>
                  </a:lnTo>
                  <a:lnTo>
                    <a:pt x="888" y="279"/>
                  </a:lnTo>
                  <a:lnTo>
                    <a:pt x="885" y="275"/>
                  </a:lnTo>
                  <a:lnTo>
                    <a:pt x="884" y="272"/>
                  </a:lnTo>
                  <a:lnTo>
                    <a:pt x="881" y="269"/>
                  </a:lnTo>
                  <a:lnTo>
                    <a:pt x="878" y="265"/>
                  </a:lnTo>
                  <a:lnTo>
                    <a:pt x="877" y="263"/>
                  </a:lnTo>
                  <a:lnTo>
                    <a:pt x="874" y="259"/>
                  </a:lnTo>
                  <a:lnTo>
                    <a:pt x="872" y="256"/>
                  </a:lnTo>
                  <a:lnTo>
                    <a:pt x="869" y="253"/>
                  </a:lnTo>
                  <a:lnTo>
                    <a:pt x="865" y="249"/>
                  </a:lnTo>
                  <a:lnTo>
                    <a:pt x="862" y="245"/>
                  </a:lnTo>
                  <a:lnTo>
                    <a:pt x="858" y="243"/>
                  </a:lnTo>
                  <a:lnTo>
                    <a:pt x="854" y="239"/>
                  </a:lnTo>
                  <a:lnTo>
                    <a:pt x="850" y="235"/>
                  </a:lnTo>
                  <a:lnTo>
                    <a:pt x="846" y="231"/>
                  </a:lnTo>
                  <a:lnTo>
                    <a:pt x="841" y="228"/>
                  </a:lnTo>
                  <a:lnTo>
                    <a:pt x="837" y="224"/>
                  </a:lnTo>
                  <a:lnTo>
                    <a:pt x="832" y="220"/>
                  </a:lnTo>
                  <a:lnTo>
                    <a:pt x="826" y="215"/>
                  </a:lnTo>
                  <a:lnTo>
                    <a:pt x="822" y="212"/>
                  </a:lnTo>
                  <a:lnTo>
                    <a:pt x="820" y="211"/>
                  </a:lnTo>
                  <a:lnTo>
                    <a:pt x="818" y="210"/>
                  </a:lnTo>
                  <a:lnTo>
                    <a:pt x="816" y="207"/>
                  </a:lnTo>
                  <a:lnTo>
                    <a:pt x="813" y="207"/>
                  </a:lnTo>
                  <a:lnTo>
                    <a:pt x="809" y="204"/>
                  </a:lnTo>
                  <a:lnTo>
                    <a:pt x="807" y="203"/>
                  </a:lnTo>
                  <a:lnTo>
                    <a:pt x="803" y="202"/>
                  </a:lnTo>
                  <a:lnTo>
                    <a:pt x="799" y="200"/>
                  </a:lnTo>
                  <a:lnTo>
                    <a:pt x="795" y="198"/>
                  </a:lnTo>
                  <a:lnTo>
                    <a:pt x="789" y="195"/>
                  </a:lnTo>
                  <a:lnTo>
                    <a:pt x="785" y="194"/>
                  </a:lnTo>
                  <a:lnTo>
                    <a:pt x="781" y="191"/>
                  </a:lnTo>
                  <a:lnTo>
                    <a:pt x="775" y="188"/>
                  </a:lnTo>
                  <a:lnTo>
                    <a:pt x="771" y="187"/>
                  </a:lnTo>
                  <a:lnTo>
                    <a:pt x="764" y="184"/>
                  </a:lnTo>
                  <a:lnTo>
                    <a:pt x="759" y="183"/>
                  </a:lnTo>
                  <a:lnTo>
                    <a:pt x="752" y="179"/>
                  </a:lnTo>
                  <a:lnTo>
                    <a:pt x="747" y="178"/>
                  </a:lnTo>
                  <a:lnTo>
                    <a:pt x="740" y="175"/>
                  </a:lnTo>
                  <a:lnTo>
                    <a:pt x="733" y="172"/>
                  </a:lnTo>
                  <a:lnTo>
                    <a:pt x="727" y="170"/>
                  </a:lnTo>
                  <a:lnTo>
                    <a:pt x="720" y="167"/>
                  </a:lnTo>
                  <a:lnTo>
                    <a:pt x="714" y="164"/>
                  </a:lnTo>
                  <a:lnTo>
                    <a:pt x="707" y="162"/>
                  </a:lnTo>
                  <a:lnTo>
                    <a:pt x="700" y="159"/>
                  </a:lnTo>
                  <a:lnTo>
                    <a:pt x="694" y="156"/>
                  </a:lnTo>
                  <a:lnTo>
                    <a:pt x="686" y="154"/>
                  </a:lnTo>
                  <a:lnTo>
                    <a:pt x="679" y="151"/>
                  </a:lnTo>
                  <a:lnTo>
                    <a:pt x="672" y="148"/>
                  </a:lnTo>
                  <a:lnTo>
                    <a:pt x="664" y="146"/>
                  </a:lnTo>
                  <a:lnTo>
                    <a:pt x="658" y="143"/>
                  </a:lnTo>
                  <a:lnTo>
                    <a:pt x="651" y="140"/>
                  </a:lnTo>
                  <a:lnTo>
                    <a:pt x="643" y="138"/>
                  </a:lnTo>
                  <a:lnTo>
                    <a:pt x="636" y="134"/>
                  </a:lnTo>
                  <a:lnTo>
                    <a:pt x="630" y="131"/>
                  </a:lnTo>
                  <a:lnTo>
                    <a:pt x="623" y="130"/>
                  </a:lnTo>
                  <a:lnTo>
                    <a:pt x="615" y="126"/>
                  </a:lnTo>
                  <a:lnTo>
                    <a:pt x="609" y="123"/>
                  </a:lnTo>
                  <a:lnTo>
                    <a:pt x="602" y="121"/>
                  </a:lnTo>
                  <a:lnTo>
                    <a:pt x="597" y="119"/>
                  </a:lnTo>
                  <a:lnTo>
                    <a:pt x="589" y="117"/>
                  </a:lnTo>
                  <a:lnTo>
                    <a:pt x="583" y="114"/>
                  </a:lnTo>
                  <a:lnTo>
                    <a:pt x="577" y="111"/>
                  </a:lnTo>
                  <a:lnTo>
                    <a:pt x="571" y="110"/>
                  </a:lnTo>
                  <a:lnTo>
                    <a:pt x="565" y="107"/>
                  </a:lnTo>
                  <a:lnTo>
                    <a:pt x="559" y="106"/>
                  </a:lnTo>
                  <a:lnTo>
                    <a:pt x="554" y="103"/>
                  </a:lnTo>
                  <a:lnTo>
                    <a:pt x="549" y="102"/>
                  </a:lnTo>
                  <a:lnTo>
                    <a:pt x="543" y="99"/>
                  </a:lnTo>
                  <a:lnTo>
                    <a:pt x="539" y="98"/>
                  </a:lnTo>
                  <a:lnTo>
                    <a:pt x="534" y="97"/>
                  </a:lnTo>
                  <a:lnTo>
                    <a:pt x="530" y="95"/>
                  </a:lnTo>
                  <a:lnTo>
                    <a:pt x="526" y="94"/>
                  </a:lnTo>
                  <a:lnTo>
                    <a:pt x="522" y="91"/>
                  </a:lnTo>
                  <a:lnTo>
                    <a:pt x="518" y="91"/>
                  </a:lnTo>
                  <a:lnTo>
                    <a:pt x="517" y="90"/>
                  </a:lnTo>
                  <a:lnTo>
                    <a:pt x="513" y="89"/>
                  </a:lnTo>
                  <a:lnTo>
                    <a:pt x="510" y="87"/>
                  </a:lnTo>
                  <a:lnTo>
                    <a:pt x="509" y="87"/>
                  </a:lnTo>
                  <a:lnTo>
                    <a:pt x="508" y="87"/>
                  </a:lnTo>
                  <a:lnTo>
                    <a:pt x="505" y="86"/>
                  </a:lnTo>
                  <a:lnTo>
                    <a:pt x="504" y="86"/>
                  </a:lnTo>
                  <a:lnTo>
                    <a:pt x="501" y="85"/>
                  </a:lnTo>
                  <a:lnTo>
                    <a:pt x="498" y="82"/>
                  </a:lnTo>
                  <a:lnTo>
                    <a:pt x="496" y="81"/>
                  </a:lnTo>
                  <a:lnTo>
                    <a:pt x="492" y="78"/>
                  </a:lnTo>
                  <a:lnTo>
                    <a:pt x="486" y="77"/>
                  </a:lnTo>
                  <a:lnTo>
                    <a:pt x="481" y="74"/>
                  </a:lnTo>
                  <a:lnTo>
                    <a:pt x="477" y="71"/>
                  </a:lnTo>
                  <a:lnTo>
                    <a:pt x="473" y="70"/>
                  </a:lnTo>
                  <a:lnTo>
                    <a:pt x="470" y="69"/>
                  </a:lnTo>
                  <a:lnTo>
                    <a:pt x="468" y="66"/>
                  </a:lnTo>
                  <a:lnTo>
                    <a:pt x="465" y="65"/>
                  </a:lnTo>
                  <a:lnTo>
                    <a:pt x="460" y="62"/>
                  </a:lnTo>
                  <a:lnTo>
                    <a:pt x="456" y="61"/>
                  </a:lnTo>
                  <a:lnTo>
                    <a:pt x="452" y="58"/>
                  </a:lnTo>
                  <a:lnTo>
                    <a:pt x="448" y="58"/>
                  </a:lnTo>
                  <a:lnTo>
                    <a:pt x="445" y="57"/>
                  </a:lnTo>
                  <a:lnTo>
                    <a:pt x="441" y="57"/>
                  </a:lnTo>
                  <a:lnTo>
                    <a:pt x="437" y="58"/>
                  </a:lnTo>
                  <a:lnTo>
                    <a:pt x="433" y="58"/>
                  </a:lnTo>
                  <a:lnTo>
                    <a:pt x="429" y="61"/>
                  </a:lnTo>
                  <a:lnTo>
                    <a:pt x="425" y="62"/>
                  </a:lnTo>
                  <a:lnTo>
                    <a:pt x="423" y="65"/>
                  </a:lnTo>
                  <a:lnTo>
                    <a:pt x="420" y="66"/>
                  </a:lnTo>
                  <a:lnTo>
                    <a:pt x="419" y="69"/>
                  </a:lnTo>
                  <a:lnTo>
                    <a:pt x="416" y="71"/>
                  </a:lnTo>
                  <a:lnTo>
                    <a:pt x="416" y="75"/>
                  </a:lnTo>
                  <a:lnTo>
                    <a:pt x="415" y="79"/>
                  </a:lnTo>
                  <a:lnTo>
                    <a:pt x="415" y="85"/>
                  </a:lnTo>
                  <a:lnTo>
                    <a:pt x="413" y="87"/>
                  </a:lnTo>
                  <a:lnTo>
                    <a:pt x="413" y="91"/>
                  </a:lnTo>
                  <a:lnTo>
                    <a:pt x="413" y="94"/>
                  </a:lnTo>
                  <a:lnTo>
                    <a:pt x="413" y="95"/>
                  </a:lnTo>
                  <a:lnTo>
                    <a:pt x="412" y="95"/>
                  </a:lnTo>
                  <a:lnTo>
                    <a:pt x="411" y="98"/>
                  </a:lnTo>
                  <a:lnTo>
                    <a:pt x="408" y="99"/>
                  </a:lnTo>
                  <a:lnTo>
                    <a:pt x="405" y="103"/>
                  </a:lnTo>
                  <a:lnTo>
                    <a:pt x="403" y="106"/>
                  </a:lnTo>
                  <a:lnTo>
                    <a:pt x="401" y="109"/>
                  </a:lnTo>
                  <a:lnTo>
                    <a:pt x="399" y="113"/>
                  </a:lnTo>
                  <a:lnTo>
                    <a:pt x="397" y="115"/>
                  </a:lnTo>
                  <a:lnTo>
                    <a:pt x="396" y="117"/>
                  </a:lnTo>
                  <a:lnTo>
                    <a:pt x="396" y="119"/>
                  </a:lnTo>
                  <a:lnTo>
                    <a:pt x="396" y="122"/>
                  </a:lnTo>
                  <a:lnTo>
                    <a:pt x="396" y="126"/>
                  </a:lnTo>
                  <a:lnTo>
                    <a:pt x="396" y="130"/>
                  </a:lnTo>
                  <a:lnTo>
                    <a:pt x="396" y="131"/>
                  </a:lnTo>
                  <a:lnTo>
                    <a:pt x="395" y="132"/>
                  </a:lnTo>
                  <a:lnTo>
                    <a:pt x="392" y="134"/>
                  </a:lnTo>
                  <a:lnTo>
                    <a:pt x="388" y="138"/>
                  </a:lnTo>
                  <a:lnTo>
                    <a:pt x="385" y="142"/>
                  </a:lnTo>
                  <a:lnTo>
                    <a:pt x="380" y="144"/>
                  </a:lnTo>
                  <a:lnTo>
                    <a:pt x="376" y="148"/>
                  </a:lnTo>
                  <a:lnTo>
                    <a:pt x="373" y="152"/>
                  </a:lnTo>
                  <a:lnTo>
                    <a:pt x="372" y="155"/>
                  </a:lnTo>
                  <a:lnTo>
                    <a:pt x="371" y="159"/>
                  </a:lnTo>
                  <a:lnTo>
                    <a:pt x="371" y="163"/>
                  </a:lnTo>
                  <a:lnTo>
                    <a:pt x="371" y="166"/>
                  </a:lnTo>
                  <a:lnTo>
                    <a:pt x="371" y="167"/>
                  </a:lnTo>
                  <a:lnTo>
                    <a:pt x="368" y="170"/>
                  </a:lnTo>
                  <a:lnTo>
                    <a:pt x="367" y="171"/>
                  </a:lnTo>
                  <a:lnTo>
                    <a:pt x="364" y="174"/>
                  </a:lnTo>
                  <a:lnTo>
                    <a:pt x="360" y="178"/>
                  </a:lnTo>
                  <a:lnTo>
                    <a:pt x="359" y="180"/>
                  </a:lnTo>
                  <a:lnTo>
                    <a:pt x="356" y="183"/>
                  </a:lnTo>
                  <a:lnTo>
                    <a:pt x="356" y="186"/>
                  </a:lnTo>
                  <a:lnTo>
                    <a:pt x="355" y="190"/>
                  </a:lnTo>
                  <a:lnTo>
                    <a:pt x="356" y="195"/>
                  </a:lnTo>
                  <a:lnTo>
                    <a:pt x="356" y="198"/>
                  </a:lnTo>
                  <a:lnTo>
                    <a:pt x="357" y="200"/>
                  </a:lnTo>
                  <a:lnTo>
                    <a:pt x="356" y="200"/>
                  </a:lnTo>
                  <a:lnTo>
                    <a:pt x="355" y="202"/>
                  </a:lnTo>
                  <a:lnTo>
                    <a:pt x="353" y="204"/>
                  </a:lnTo>
                  <a:lnTo>
                    <a:pt x="351" y="207"/>
                  </a:lnTo>
                  <a:lnTo>
                    <a:pt x="349" y="211"/>
                  </a:lnTo>
                  <a:lnTo>
                    <a:pt x="349" y="215"/>
                  </a:lnTo>
                  <a:lnTo>
                    <a:pt x="349" y="220"/>
                  </a:lnTo>
                  <a:lnTo>
                    <a:pt x="351" y="224"/>
                  </a:lnTo>
                  <a:lnTo>
                    <a:pt x="353" y="228"/>
                  </a:lnTo>
                  <a:lnTo>
                    <a:pt x="357" y="232"/>
                  </a:lnTo>
                  <a:lnTo>
                    <a:pt x="361" y="235"/>
                  </a:lnTo>
                  <a:lnTo>
                    <a:pt x="365" y="239"/>
                  </a:lnTo>
                  <a:lnTo>
                    <a:pt x="369" y="240"/>
                  </a:lnTo>
                  <a:lnTo>
                    <a:pt x="373" y="241"/>
                  </a:lnTo>
                  <a:lnTo>
                    <a:pt x="377" y="243"/>
                  </a:lnTo>
                  <a:lnTo>
                    <a:pt x="383" y="244"/>
                  </a:lnTo>
                  <a:lnTo>
                    <a:pt x="384" y="244"/>
                  </a:lnTo>
                  <a:lnTo>
                    <a:pt x="387" y="244"/>
                  </a:lnTo>
                  <a:lnTo>
                    <a:pt x="389" y="244"/>
                  </a:lnTo>
                  <a:lnTo>
                    <a:pt x="393" y="244"/>
                  </a:lnTo>
                  <a:lnTo>
                    <a:pt x="396" y="243"/>
                  </a:lnTo>
                  <a:lnTo>
                    <a:pt x="400" y="243"/>
                  </a:lnTo>
                  <a:lnTo>
                    <a:pt x="404" y="243"/>
                  </a:lnTo>
                  <a:lnTo>
                    <a:pt x="408" y="243"/>
                  </a:lnTo>
                  <a:lnTo>
                    <a:pt x="411" y="241"/>
                  </a:lnTo>
                  <a:lnTo>
                    <a:pt x="415" y="240"/>
                  </a:lnTo>
                  <a:lnTo>
                    <a:pt x="417" y="240"/>
                  </a:lnTo>
                  <a:lnTo>
                    <a:pt x="420" y="240"/>
                  </a:lnTo>
                  <a:lnTo>
                    <a:pt x="425" y="240"/>
                  </a:lnTo>
                  <a:lnTo>
                    <a:pt x="427" y="240"/>
                  </a:lnTo>
                  <a:lnTo>
                    <a:pt x="490" y="267"/>
                  </a:lnTo>
                  <a:lnTo>
                    <a:pt x="492" y="268"/>
                  </a:lnTo>
                  <a:lnTo>
                    <a:pt x="494" y="272"/>
                  </a:lnTo>
                  <a:lnTo>
                    <a:pt x="496" y="275"/>
                  </a:lnTo>
                  <a:lnTo>
                    <a:pt x="498" y="277"/>
                  </a:lnTo>
                  <a:lnTo>
                    <a:pt x="501" y="280"/>
                  </a:lnTo>
                  <a:lnTo>
                    <a:pt x="504" y="285"/>
                  </a:lnTo>
                  <a:lnTo>
                    <a:pt x="508" y="288"/>
                  </a:lnTo>
                  <a:lnTo>
                    <a:pt x="510" y="292"/>
                  </a:lnTo>
                  <a:lnTo>
                    <a:pt x="514" y="296"/>
                  </a:lnTo>
                  <a:lnTo>
                    <a:pt x="517" y="300"/>
                  </a:lnTo>
                  <a:lnTo>
                    <a:pt x="520" y="304"/>
                  </a:lnTo>
                  <a:lnTo>
                    <a:pt x="524" y="307"/>
                  </a:lnTo>
                  <a:lnTo>
                    <a:pt x="527" y="309"/>
                  </a:lnTo>
                  <a:lnTo>
                    <a:pt x="530" y="313"/>
                  </a:lnTo>
                  <a:lnTo>
                    <a:pt x="533" y="315"/>
                  </a:lnTo>
                  <a:lnTo>
                    <a:pt x="535" y="316"/>
                  </a:lnTo>
                  <a:lnTo>
                    <a:pt x="538" y="319"/>
                  </a:lnTo>
                  <a:lnTo>
                    <a:pt x="543" y="320"/>
                  </a:lnTo>
                  <a:lnTo>
                    <a:pt x="545" y="321"/>
                  </a:lnTo>
                  <a:lnTo>
                    <a:pt x="547" y="323"/>
                  </a:lnTo>
                  <a:lnTo>
                    <a:pt x="550" y="324"/>
                  </a:lnTo>
                  <a:lnTo>
                    <a:pt x="554" y="325"/>
                  </a:lnTo>
                  <a:lnTo>
                    <a:pt x="555" y="327"/>
                  </a:lnTo>
                  <a:lnTo>
                    <a:pt x="559" y="329"/>
                  </a:lnTo>
                  <a:lnTo>
                    <a:pt x="562" y="330"/>
                  </a:lnTo>
                  <a:lnTo>
                    <a:pt x="566" y="332"/>
                  </a:lnTo>
                  <a:lnTo>
                    <a:pt x="569" y="333"/>
                  </a:lnTo>
                  <a:lnTo>
                    <a:pt x="573" y="334"/>
                  </a:lnTo>
                  <a:lnTo>
                    <a:pt x="575" y="336"/>
                  </a:lnTo>
                  <a:lnTo>
                    <a:pt x="579" y="337"/>
                  </a:lnTo>
                  <a:lnTo>
                    <a:pt x="583" y="338"/>
                  </a:lnTo>
                  <a:lnTo>
                    <a:pt x="587" y="341"/>
                  </a:lnTo>
                  <a:lnTo>
                    <a:pt x="591" y="342"/>
                  </a:lnTo>
                  <a:lnTo>
                    <a:pt x="595" y="344"/>
                  </a:lnTo>
                  <a:lnTo>
                    <a:pt x="599" y="345"/>
                  </a:lnTo>
                  <a:lnTo>
                    <a:pt x="603" y="348"/>
                  </a:lnTo>
                  <a:lnTo>
                    <a:pt x="606" y="349"/>
                  </a:lnTo>
                  <a:lnTo>
                    <a:pt x="611" y="352"/>
                  </a:lnTo>
                  <a:lnTo>
                    <a:pt x="615" y="353"/>
                  </a:lnTo>
                  <a:lnTo>
                    <a:pt x="619" y="354"/>
                  </a:lnTo>
                  <a:lnTo>
                    <a:pt x="623" y="356"/>
                  </a:lnTo>
                  <a:lnTo>
                    <a:pt x="627" y="358"/>
                  </a:lnTo>
                  <a:lnTo>
                    <a:pt x="631" y="360"/>
                  </a:lnTo>
                  <a:lnTo>
                    <a:pt x="635" y="361"/>
                  </a:lnTo>
                  <a:lnTo>
                    <a:pt x="639" y="362"/>
                  </a:lnTo>
                  <a:lnTo>
                    <a:pt x="643" y="365"/>
                  </a:lnTo>
                  <a:lnTo>
                    <a:pt x="647" y="366"/>
                  </a:lnTo>
                  <a:lnTo>
                    <a:pt x="651" y="368"/>
                  </a:lnTo>
                  <a:lnTo>
                    <a:pt x="654" y="369"/>
                  </a:lnTo>
                  <a:lnTo>
                    <a:pt x="658" y="370"/>
                  </a:lnTo>
                  <a:lnTo>
                    <a:pt x="662" y="372"/>
                  </a:lnTo>
                  <a:lnTo>
                    <a:pt x="666" y="373"/>
                  </a:lnTo>
                  <a:lnTo>
                    <a:pt x="668" y="374"/>
                  </a:lnTo>
                  <a:lnTo>
                    <a:pt x="672" y="377"/>
                  </a:lnTo>
                  <a:lnTo>
                    <a:pt x="675" y="377"/>
                  </a:lnTo>
                  <a:lnTo>
                    <a:pt x="679" y="378"/>
                  </a:lnTo>
                  <a:lnTo>
                    <a:pt x="682" y="381"/>
                  </a:lnTo>
                  <a:lnTo>
                    <a:pt x="686" y="382"/>
                  </a:lnTo>
                  <a:lnTo>
                    <a:pt x="690" y="384"/>
                  </a:lnTo>
                  <a:lnTo>
                    <a:pt x="695" y="386"/>
                  </a:lnTo>
                  <a:lnTo>
                    <a:pt x="700" y="388"/>
                  </a:lnTo>
                  <a:lnTo>
                    <a:pt x="704" y="389"/>
                  </a:lnTo>
                  <a:lnTo>
                    <a:pt x="706" y="390"/>
                  </a:lnTo>
                  <a:lnTo>
                    <a:pt x="708" y="392"/>
                  </a:lnTo>
                  <a:lnTo>
                    <a:pt x="710" y="392"/>
                  </a:lnTo>
                  <a:lnTo>
                    <a:pt x="711" y="393"/>
                  </a:lnTo>
                  <a:lnTo>
                    <a:pt x="712" y="393"/>
                  </a:lnTo>
                  <a:lnTo>
                    <a:pt x="714" y="398"/>
                  </a:lnTo>
                  <a:lnTo>
                    <a:pt x="715" y="401"/>
                  </a:lnTo>
                  <a:lnTo>
                    <a:pt x="716" y="404"/>
                  </a:lnTo>
                  <a:lnTo>
                    <a:pt x="719" y="408"/>
                  </a:lnTo>
                  <a:lnTo>
                    <a:pt x="720" y="412"/>
                  </a:lnTo>
                  <a:lnTo>
                    <a:pt x="721" y="416"/>
                  </a:lnTo>
                  <a:lnTo>
                    <a:pt x="724" y="420"/>
                  </a:lnTo>
                  <a:lnTo>
                    <a:pt x="725" y="422"/>
                  </a:lnTo>
                  <a:lnTo>
                    <a:pt x="728" y="428"/>
                  </a:lnTo>
                  <a:lnTo>
                    <a:pt x="729" y="430"/>
                  </a:lnTo>
                  <a:lnTo>
                    <a:pt x="731" y="433"/>
                  </a:lnTo>
                  <a:lnTo>
                    <a:pt x="732" y="435"/>
                  </a:lnTo>
                  <a:lnTo>
                    <a:pt x="735" y="438"/>
                  </a:lnTo>
                  <a:lnTo>
                    <a:pt x="735" y="439"/>
                  </a:lnTo>
                  <a:lnTo>
                    <a:pt x="737" y="442"/>
                  </a:lnTo>
                  <a:lnTo>
                    <a:pt x="740" y="443"/>
                  </a:lnTo>
                  <a:lnTo>
                    <a:pt x="743" y="445"/>
                  </a:lnTo>
                  <a:lnTo>
                    <a:pt x="745" y="446"/>
                  </a:lnTo>
                  <a:lnTo>
                    <a:pt x="748" y="447"/>
                  </a:lnTo>
                  <a:lnTo>
                    <a:pt x="752" y="450"/>
                  </a:lnTo>
                  <a:lnTo>
                    <a:pt x="755" y="451"/>
                  </a:lnTo>
                  <a:lnTo>
                    <a:pt x="757" y="453"/>
                  </a:lnTo>
                  <a:lnTo>
                    <a:pt x="760" y="454"/>
                  </a:lnTo>
                  <a:lnTo>
                    <a:pt x="763" y="455"/>
                  </a:lnTo>
                  <a:lnTo>
                    <a:pt x="765" y="457"/>
                  </a:lnTo>
                  <a:lnTo>
                    <a:pt x="769" y="458"/>
                  </a:lnTo>
                  <a:lnTo>
                    <a:pt x="771" y="459"/>
                  </a:lnTo>
                  <a:lnTo>
                    <a:pt x="752" y="478"/>
                  </a:lnTo>
                  <a:lnTo>
                    <a:pt x="488" y="417"/>
                  </a:lnTo>
                  <a:lnTo>
                    <a:pt x="488" y="416"/>
                  </a:lnTo>
                  <a:lnTo>
                    <a:pt x="489" y="412"/>
                  </a:lnTo>
                  <a:lnTo>
                    <a:pt x="489" y="409"/>
                  </a:lnTo>
                  <a:lnTo>
                    <a:pt x="490" y="406"/>
                  </a:lnTo>
                  <a:lnTo>
                    <a:pt x="492" y="404"/>
                  </a:lnTo>
                  <a:lnTo>
                    <a:pt x="493" y="400"/>
                  </a:lnTo>
                  <a:lnTo>
                    <a:pt x="493" y="397"/>
                  </a:lnTo>
                  <a:lnTo>
                    <a:pt x="493" y="393"/>
                  </a:lnTo>
                  <a:lnTo>
                    <a:pt x="494" y="390"/>
                  </a:lnTo>
                  <a:lnTo>
                    <a:pt x="496" y="388"/>
                  </a:lnTo>
                  <a:lnTo>
                    <a:pt x="496" y="382"/>
                  </a:lnTo>
                  <a:lnTo>
                    <a:pt x="494" y="380"/>
                  </a:lnTo>
                  <a:lnTo>
                    <a:pt x="493" y="378"/>
                  </a:lnTo>
                  <a:lnTo>
                    <a:pt x="490" y="377"/>
                  </a:lnTo>
                  <a:lnTo>
                    <a:pt x="488" y="374"/>
                  </a:lnTo>
                  <a:lnTo>
                    <a:pt x="484" y="373"/>
                  </a:lnTo>
                  <a:lnTo>
                    <a:pt x="478" y="370"/>
                  </a:lnTo>
                  <a:lnTo>
                    <a:pt x="474" y="368"/>
                  </a:lnTo>
                  <a:lnTo>
                    <a:pt x="468" y="365"/>
                  </a:lnTo>
                  <a:lnTo>
                    <a:pt x="464" y="362"/>
                  </a:lnTo>
                  <a:lnTo>
                    <a:pt x="460" y="361"/>
                  </a:lnTo>
                  <a:lnTo>
                    <a:pt x="457" y="360"/>
                  </a:lnTo>
                  <a:lnTo>
                    <a:pt x="454" y="358"/>
                  </a:lnTo>
                  <a:lnTo>
                    <a:pt x="452" y="357"/>
                  </a:lnTo>
                  <a:lnTo>
                    <a:pt x="446" y="354"/>
                  </a:lnTo>
                  <a:lnTo>
                    <a:pt x="441" y="353"/>
                  </a:lnTo>
                  <a:lnTo>
                    <a:pt x="437" y="352"/>
                  </a:lnTo>
                  <a:lnTo>
                    <a:pt x="434" y="350"/>
                  </a:lnTo>
                  <a:lnTo>
                    <a:pt x="432" y="349"/>
                  </a:lnTo>
                  <a:lnTo>
                    <a:pt x="430" y="349"/>
                  </a:lnTo>
                  <a:lnTo>
                    <a:pt x="429" y="349"/>
                  </a:lnTo>
                  <a:lnTo>
                    <a:pt x="428" y="352"/>
                  </a:lnTo>
                  <a:lnTo>
                    <a:pt x="425" y="354"/>
                  </a:lnTo>
                  <a:lnTo>
                    <a:pt x="424" y="357"/>
                  </a:lnTo>
                  <a:lnTo>
                    <a:pt x="421" y="361"/>
                  </a:lnTo>
                  <a:lnTo>
                    <a:pt x="419" y="365"/>
                  </a:lnTo>
                  <a:lnTo>
                    <a:pt x="416" y="370"/>
                  </a:lnTo>
                  <a:lnTo>
                    <a:pt x="415" y="374"/>
                  </a:lnTo>
                  <a:lnTo>
                    <a:pt x="411" y="380"/>
                  </a:lnTo>
                  <a:lnTo>
                    <a:pt x="409" y="384"/>
                  </a:lnTo>
                  <a:lnTo>
                    <a:pt x="407" y="388"/>
                  </a:lnTo>
                  <a:lnTo>
                    <a:pt x="405" y="392"/>
                  </a:lnTo>
                  <a:lnTo>
                    <a:pt x="404" y="396"/>
                  </a:lnTo>
                  <a:lnTo>
                    <a:pt x="403" y="398"/>
                  </a:lnTo>
                  <a:lnTo>
                    <a:pt x="401" y="400"/>
                  </a:lnTo>
                  <a:lnTo>
                    <a:pt x="401" y="401"/>
                  </a:lnTo>
                  <a:lnTo>
                    <a:pt x="399" y="401"/>
                  </a:lnTo>
                  <a:lnTo>
                    <a:pt x="396" y="401"/>
                  </a:lnTo>
                  <a:lnTo>
                    <a:pt x="392" y="402"/>
                  </a:lnTo>
                  <a:lnTo>
                    <a:pt x="389" y="402"/>
                  </a:lnTo>
                  <a:lnTo>
                    <a:pt x="387" y="402"/>
                  </a:lnTo>
                  <a:lnTo>
                    <a:pt x="385" y="402"/>
                  </a:lnTo>
                  <a:lnTo>
                    <a:pt x="383" y="404"/>
                  </a:lnTo>
                  <a:lnTo>
                    <a:pt x="379" y="404"/>
                  </a:lnTo>
                  <a:lnTo>
                    <a:pt x="376" y="404"/>
                  </a:lnTo>
                  <a:lnTo>
                    <a:pt x="373" y="405"/>
                  </a:lnTo>
                  <a:lnTo>
                    <a:pt x="371" y="406"/>
                  </a:lnTo>
                  <a:lnTo>
                    <a:pt x="368" y="406"/>
                  </a:lnTo>
                  <a:lnTo>
                    <a:pt x="365" y="406"/>
                  </a:lnTo>
                  <a:lnTo>
                    <a:pt x="361" y="406"/>
                  </a:lnTo>
                  <a:lnTo>
                    <a:pt x="359" y="408"/>
                  </a:lnTo>
                  <a:lnTo>
                    <a:pt x="356" y="409"/>
                  </a:lnTo>
                  <a:lnTo>
                    <a:pt x="353" y="409"/>
                  </a:lnTo>
                  <a:lnTo>
                    <a:pt x="351" y="410"/>
                  </a:lnTo>
                  <a:lnTo>
                    <a:pt x="348" y="410"/>
                  </a:lnTo>
                  <a:lnTo>
                    <a:pt x="343" y="412"/>
                  </a:lnTo>
                  <a:lnTo>
                    <a:pt x="339" y="413"/>
                  </a:lnTo>
                  <a:lnTo>
                    <a:pt x="335" y="414"/>
                  </a:lnTo>
                  <a:lnTo>
                    <a:pt x="334" y="417"/>
                  </a:lnTo>
                  <a:lnTo>
                    <a:pt x="330" y="420"/>
                  </a:lnTo>
                  <a:lnTo>
                    <a:pt x="327" y="422"/>
                  </a:lnTo>
                  <a:lnTo>
                    <a:pt x="326" y="425"/>
                  </a:lnTo>
                  <a:lnTo>
                    <a:pt x="324" y="429"/>
                  </a:lnTo>
                  <a:lnTo>
                    <a:pt x="324" y="433"/>
                  </a:lnTo>
                  <a:lnTo>
                    <a:pt x="326" y="437"/>
                  </a:lnTo>
                  <a:lnTo>
                    <a:pt x="327" y="439"/>
                  </a:lnTo>
                  <a:lnTo>
                    <a:pt x="331" y="443"/>
                  </a:lnTo>
                  <a:lnTo>
                    <a:pt x="335" y="447"/>
                  </a:lnTo>
                  <a:lnTo>
                    <a:pt x="340" y="450"/>
                  </a:lnTo>
                  <a:lnTo>
                    <a:pt x="343" y="453"/>
                  </a:lnTo>
                  <a:lnTo>
                    <a:pt x="345" y="454"/>
                  </a:lnTo>
                  <a:lnTo>
                    <a:pt x="349" y="455"/>
                  </a:lnTo>
                  <a:lnTo>
                    <a:pt x="352" y="457"/>
                  </a:lnTo>
                  <a:lnTo>
                    <a:pt x="357" y="459"/>
                  </a:lnTo>
                  <a:lnTo>
                    <a:pt x="363" y="462"/>
                  </a:lnTo>
                  <a:lnTo>
                    <a:pt x="365" y="463"/>
                  </a:lnTo>
                  <a:lnTo>
                    <a:pt x="367" y="465"/>
                  </a:lnTo>
                  <a:lnTo>
                    <a:pt x="367" y="467"/>
                  </a:lnTo>
                  <a:lnTo>
                    <a:pt x="365" y="469"/>
                  </a:lnTo>
                  <a:lnTo>
                    <a:pt x="364" y="473"/>
                  </a:lnTo>
                  <a:lnTo>
                    <a:pt x="363" y="475"/>
                  </a:lnTo>
                  <a:lnTo>
                    <a:pt x="361" y="479"/>
                  </a:lnTo>
                  <a:lnTo>
                    <a:pt x="360" y="485"/>
                  </a:lnTo>
                  <a:lnTo>
                    <a:pt x="359" y="490"/>
                  </a:lnTo>
                  <a:lnTo>
                    <a:pt x="357" y="494"/>
                  </a:lnTo>
                  <a:lnTo>
                    <a:pt x="356" y="498"/>
                  </a:lnTo>
                  <a:lnTo>
                    <a:pt x="355" y="503"/>
                  </a:lnTo>
                  <a:lnTo>
                    <a:pt x="355" y="507"/>
                  </a:lnTo>
                  <a:lnTo>
                    <a:pt x="353" y="511"/>
                  </a:lnTo>
                  <a:lnTo>
                    <a:pt x="353" y="514"/>
                  </a:lnTo>
                  <a:lnTo>
                    <a:pt x="353" y="517"/>
                  </a:lnTo>
                  <a:lnTo>
                    <a:pt x="355" y="519"/>
                  </a:lnTo>
                  <a:lnTo>
                    <a:pt x="356" y="519"/>
                  </a:lnTo>
                  <a:lnTo>
                    <a:pt x="359" y="522"/>
                  </a:lnTo>
                  <a:lnTo>
                    <a:pt x="360" y="523"/>
                  </a:lnTo>
                  <a:lnTo>
                    <a:pt x="363" y="523"/>
                  </a:lnTo>
                  <a:lnTo>
                    <a:pt x="365" y="526"/>
                  </a:lnTo>
                  <a:lnTo>
                    <a:pt x="368" y="527"/>
                  </a:lnTo>
                  <a:lnTo>
                    <a:pt x="371" y="527"/>
                  </a:lnTo>
                  <a:lnTo>
                    <a:pt x="375" y="530"/>
                  </a:lnTo>
                  <a:lnTo>
                    <a:pt x="377" y="531"/>
                  </a:lnTo>
                  <a:lnTo>
                    <a:pt x="381" y="533"/>
                  </a:lnTo>
                  <a:lnTo>
                    <a:pt x="384" y="534"/>
                  </a:lnTo>
                  <a:lnTo>
                    <a:pt x="388" y="535"/>
                  </a:lnTo>
                  <a:lnTo>
                    <a:pt x="392" y="536"/>
                  </a:lnTo>
                  <a:lnTo>
                    <a:pt x="396" y="538"/>
                  </a:lnTo>
                  <a:lnTo>
                    <a:pt x="399" y="539"/>
                  </a:lnTo>
                  <a:lnTo>
                    <a:pt x="403" y="540"/>
                  </a:lnTo>
                  <a:lnTo>
                    <a:pt x="405" y="542"/>
                  </a:lnTo>
                  <a:lnTo>
                    <a:pt x="409" y="543"/>
                  </a:lnTo>
                  <a:lnTo>
                    <a:pt x="413" y="544"/>
                  </a:lnTo>
                  <a:lnTo>
                    <a:pt x="416" y="544"/>
                  </a:lnTo>
                  <a:lnTo>
                    <a:pt x="420" y="546"/>
                  </a:lnTo>
                  <a:lnTo>
                    <a:pt x="423" y="547"/>
                  </a:lnTo>
                  <a:lnTo>
                    <a:pt x="425" y="547"/>
                  </a:lnTo>
                  <a:lnTo>
                    <a:pt x="428" y="548"/>
                  </a:lnTo>
                  <a:lnTo>
                    <a:pt x="430" y="548"/>
                  </a:lnTo>
                  <a:lnTo>
                    <a:pt x="433" y="548"/>
                  </a:lnTo>
                  <a:lnTo>
                    <a:pt x="436" y="548"/>
                  </a:lnTo>
                  <a:lnTo>
                    <a:pt x="437" y="548"/>
                  </a:lnTo>
                  <a:lnTo>
                    <a:pt x="438" y="546"/>
                  </a:lnTo>
                  <a:lnTo>
                    <a:pt x="440" y="543"/>
                  </a:lnTo>
                  <a:lnTo>
                    <a:pt x="441" y="540"/>
                  </a:lnTo>
                  <a:lnTo>
                    <a:pt x="444" y="538"/>
                  </a:lnTo>
                  <a:lnTo>
                    <a:pt x="445" y="534"/>
                  </a:lnTo>
                  <a:lnTo>
                    <a:pt x="448" y="530"/>
                  </a:lnTo>
                  <a:lnTo>
                    <a:pt x="450" y="526"/>
                  </a:lnTo>
                  <a:lnTo>
                    <a:pt x="453" y="522"/>
                  </a:lnTo>
                  <a:lnTo>
                    <a:pt x="456" y="517"/>
                  </a:lnTo>
                  <a:lnTo>
                    <a:pt x="458" y="513"/>
                  </a:lnTo>
                  <a:lnTo>
                    <a:pt x="460" y="510"/>
                  </a:lnTo>
                  <a:lnTo>
                    <a:pt x="462" y="507"/>
                  </a:lnTo>
                  <a:lnTo>
                    <a:pt x="465" y="502"/>
                  </a:lnTo>
                  <a:lnTo>
                    <a:pt x="466" y="501"/>
                  </a:lnTo>
                  <a:lnTo>
                    <a:pt x="671" y="562"/>
                  </a:lnTo>
                  <a:lnTo>
                    <a:pt x="670" y="562"/>
                  </a:lnTo>
                  <a:lnTo>
                    <a:pt x="668" y="566"/>
                  </a:lnTo>
                  <a:lnTo>
                    <a:pt x="667" y="567"/>
                  </a:lnTo>
                  <a:lnTo>
                    <a:pt x="666" y="570"/>
                  </a:lnTo>
                  <a:lnTo>
                    <a:pt x="664" y="572"/>
                  </a:lnTo>
                  <a:lnTo>
                    <a:pt x="663" y="576"/>
                  </a:lnTo>
                  <a:lnTo>
                    <a:pt x="662" y="579"/>
                  </a:lnTo>
                  <a:lnTo>
                    <a:pt x="660" y="583"/>
                  </a:lnTo>
                  <a:lnTo>
                    <a:pt x="658" y="587"/>
                  </a:lnTo>
                  <a:lnTo>
                    <a:pt x="656" y="591"/>
                  </a:lnTo>
                  <a:lnTo>
                    <a:pt x="654" y="596"/>
                  </a:lnTo>
                  <a:lnTo>
                    <a:pt x="651" y="600"/>
                  </a:lnTo>
                  <a:lnTo>
                    <a:pt x="650" y="606"/>
                  </a:lnTo>
                  <a:lnTo>
                    <a:pt x="647" y="610"/>
                  </a:lnTo>
                  <a:lnTo>
                    <a:pt x="646" y="614"/>
                  </a:lnTo>
                  <a:lnTo>
                    <a:pt x="643" y="619"/>
                  </a:lnTo>
                  <a:lnTo>
                    <a:pt x="642" y="623"/>
                  </a:lnTo>
                  <a:lnTo>
                    <a:pt x="639" y="628"/>
                  </a:lnTo>
                  <a:lnTo>
                    <a:pt x="636" y="632"/>
                  </a:lnTo>
                  <a:lnTo>
                    <a:pt x="635" y="636"/>
                  </a:lnTo>
                  <a:lnTo>
                    <a:pt x="634" y="640"/>
                  </a:lnTo>
                  <a:lnTo>
                    <a:pt x="632" y="644"/>
                  </a:lnTo>
                  <a:lnTo>
                    <a:pt x="631" y="647"/>
                  </a:lnTo>
                  <a:lnTo>
                    <a:pt x="630" y="649"/>
                  </a:lnTo>
                  <a:lnTo>
                    <a:pt x="628" y="652"/>
                  </a:lnTo>
                  <a:lnTo>
                    <a:pt x="627" y="656"/>
                  </a:lnTo>
                  <a:lnTo>
                    <a:pt x="626" y="660"/>
                  </a:lnTo>
                  <a:lnTo>
                    <a:pt x="627" y="661"/>
                  </a:lnTo>
                  <a:lnTo>
                    <a:pt x="627" y="664"/>
                  </a:lnTo>
                  <a:lnTo>
                    <a:pt x="627" y="668"/>
                  </a:lnTo>
                  <a:lnTo>
                    <a:pt x="627" y="669"/>
                  </a:lnTo>
                  <a:lnTo>
                    <a:pt x="355" y="644"/>
                  </a:lnTo>
                  <a:lnTo>
                    <a:pt x="355" y="643"/>
                  </a:lnTo>
                  <a:lnTo>
                    <a:pt x="355" y="641"/>
                  </a:lnTo>
                  <a:lnTo>
                    <a:pt x="355" y="639"/>
                  </a:lnTo>
                  <a:lnTo>
                    <a:pt x="356" y="636"/>
                  </a:lnTo>
                  <a:lnTo>
                    <a:pt x="356" y="632"/>
                  </a:lnTo>
                  <a:lnTo>
                    <a:pt x="357" y="628"/>
                  </a:lnTo>
                  <a:lnTo>
                    <a:pt x="357" y="624"/>
                  </a:lnTo>
                  <a:lnTo>
                    <a:pt x="359" y="620"/>
                  </a:lnTo>
                  <a:lnTo>
                    <a:pt x="359" y="615"/>
                  </a:lnTo>
                  <a:lnTo>
                    <a:pt x="360" y="611"/>
                  </a:lnTo>
                  <a:lnTo>
                    <a:pt x="360" y="606"/>
                  </a:lnTo>
                  <a:lnTo>
                    <a:pt x="361" y="603"/>
                  </a:lnTo>
                  <a:lnTo>
                    <a:pt x="361" y="599"/>
                  </a:lnTo>
                  <a:lnTo>
                    <a:pt x="361" y="596"/>
                  </a:lnTo>
                  <a:lnTo>
                    <a:pt x="361" y="594"/>
                  </a:lnTo>
                  <a:lnTo>
                    <a:pt x="361" y="592"/>
                  </a:lnTo>
                  <a:lnTo>
                    <a:pt x="360" y="590"/>
                  </a:lnTo>
                  <a:lnTo>
                    <a:pt x="360" y="587"/>
                  </a:lnTo>
                  <a:lnTo>
                    <a:pt x="360" y="583"/>
                  </a:lnTo>
                  <a:lnTo>
                    <a:pt x="359" y="580"/>
                  </a:lnTo>
                  <a:lnTo>
                    <a:pt x="357" y="578"/>
                  </a:lnTo>
                  <a:lnTo>
                    <a:pt x="356" y="575"/>
                  </a:lnTo>
                  <a:lnTo>
                    <a:pt x="353" y="574"/>
                  </a:lnTo>
                  <a:lnTo>
                    <a:pt x="351" y="571"/>
                  </a:lnTo>
                  <a:lnTo>
                    <a:pt x="347" y="570"/>
                  </a:lnTo>
                  <a:lnTo>
                    <a:pt x="344" y="570"/>
                  </a:lnTo>
                  <a:lnTo>
                    <a:pt x="340" y="568"/>
                  </a:lnTo>
                  <a:lnTo>
                    <a:pt x="336" y="567"/>
                  </a:lnTo>
                  <a:lnTo>
                    <a:pt x="334" y="567"/>
                  </a:lnTo>
                  <a:lnTo>
                    <a:pt x="331" y="567"/>
                  </a:lnTo>
                  <a:lnTo>
                    <a:pt x="327" y="566"/>
                  </a:lnTo>
                  <a:lnTo>
                    <a:pt x="324" y="566"/>
                  </a:lnTo>
                  <a:lnTo>
                    <a:pt x="322" y="566"/>
                  </a:lnTo>
                  <a:lnTo>
                    <a:pt x="319" y="566"/>
                  </a:lnTo>
                  <a:lnTo>
                    <a:pt x="316" y="566"/>
                  </a:lnTo>
                  <a:lnTo>
                    <a:pt x="314" y="566"/>
                  </a:lnTo>
                  <a:lnTo>
                    <a:pt x="311" y="564"/>
                  </a:lnTo>
                  <a:lnTo>
                    <a:pt x="308" y="564"/>
                  </a:lnTo>
                  <a:lnTo>
                    <a:pt x="304" y="563"/>
                  </a:lnTo>
                  <a:lnTo>
                    <a:pt x="302" y="563"/>
                  </a:lnTo>
                  <a:lnTo>
                    <a:pt x="298" y="563"/>
                  </a:lnTo>
                  <a:lnTo>
                    <a:pt x="292" y="563"/>
                  </a:lnTo>
                  <a:lnTo>
                    <a:pt x="288" y="563"/>
                  </a:lnTo>
                  <a:lnTo>
                    <a:pt x="284" y="563"/>
                  </a:lnTo>
                  <a:lnTo>
                    <a:pt x="282" y="563"/>
                  </a:lnTo>
                  <a:lnTo>
                    <a:pt x="280" y="563"/>
                  </a:lnTo>
                  <a:lnTo>
                    <a:pt x="276" y="564"/>
                  </a:lnTo>
                  <a:lnTo>
                    <a:pt x="274" y="567"/>
                  </a:lnTo>
                  <a:lnTo>
                    <a:pt x="270" y="572"/>
                  </a:lnTo>
                  <a:lnTo>
                    <a:pt x="268" y="578"/>
                  </a:lnTo>
                  <a:lnTo>
                    <a:pt x="267" y="578"/>
                  </a:lnTo>
                  <a:lnTo>
                    <a:pt x="267" y="580"/>
                  </a:lnTo>
                  <a:lnTo>
                    <a:pt x="266" y="583"/>
                  </a:lnTo>
                  <a:lnTo>
                    <a:pt x="266" y="587"/>
                  </a:lnTo>
                  <a:lnTo>
                    <a:pt x="264" y="591"/>
                  </a:lnTo>
                  <a:lnTo>
                    <a:pt x="264" y="595"/>
                  </a:lnTo>
                  <a:lnTo>
                    <a:pt x="263" y="599"/>
                  </a:lnTo>
                  <a:lnTo>
                    <a:pt x="263" y="604"/>
                  </a:lnTo>
                  <a:lnTo>
                    <a:pt x="262" y="608"/>
                  </a:lnTo>
                  <a:lnTo>
                    <a:pt x="262" y="614"/>
                  </a:lnTo>
                  <a:lnTo>
                    <a:pt x="260" y="616"/>
                  </a:lnTo>
                  <a:lnTo>
                    <a:pt x="260" y="620"/>
                  </a:lnTo>
                  <a:lnTo>
                    <a:pt x="260" y="623"/>
                  </a:lnTo>
                  <a:lnTo>
                    <a:pt x="260" y="626"/>
                  </a:lnTo>
                  <a:lnTo>
                    <a:pt x="260" y="627"/>
                  </a:lnTo>
                  <a:lnTo>
                    <a:pt x="260" y="628"/>
                  </a:lnTo>
                  <a:lnTo>
                    <a:pt x="259" y="628"/>
                  </a:lnTo>
                  <a:lnTo>
                    <a:pt x="256" y="628"/>
                  </a:lnTo>
                  <a:lnTo>
                    <a:pt x="254" y="630"/>
                  </a:lnTo>
                  <a:lnTo>
                    <a:pt x="248" y="632"/>
                  </a:lnTo>
                  <a:lnTo>
                    <a:pt x="246" y="632"/>
                  </a:lnTo>
                  <a:lnTo>
                    <a:pt x="243" y="634"/>
                  </a:lnTo>
                  <a:lnTo>
                    <a:pt x="239" y="634"/>
                  </a:lnTo>
                  <a:lnTo>
                    <a:pt x="237" y="635"/>
                  </a:lnTo>
                  <a:lnTo>
                    <a:pt x="234" y="636"/>
                  </a:lnTo>
                  <a:lnTo>
                    <a:pt x="231" y="637"/>
                  </a:lnTo>
                  <a:lnTo>
                    <a:pt x="227" y="639"/>
                  </a:lnTo>
                  <a:lnTo>
                    <a:pt x="225" y="640"/>
                  </a:lnTo>
                  <a:lnTo>
                    <a:pt x="221" y="641"/>
                  </a:lnTo>
                  <a:lnTo>
                    <a:pt x="217" y="643"/>
                  </a:lnTo>
                  <a:lnTo>
                    <a:pt x="213" y="644"/>
                  </a:lnTo>
                  <a:lnTo>
                    <a:pt x="210" y="645"/>
                  </a:lnTo>
                  <a:lnTo>
                    <a:pt x="206" y="647"/>
                  </a:lnTo>
                  <a:lnTo>
                    <a:pt x="203" y="648"/>
                  </a:lnTo>
                  <a:lnTo>
                    <a:pt x="201" y="649"/>
                  </a:lnTo>
                  <a:lnTo>
                    <a:pt x="198" y="651"/>
                  </a:lnTo>
                  <a:lnTo>
                    <a:pt x="195" y="652"/>
                  </a:lnTo>
                  <a:lnTo>
                    <a:pt x="193" y="653"/>
                  </a:lnTo>
                  <a:lnTo>
                    <a:pt x="190" y="655"/>
                  </a:lnTo>
                  <a:lnTo>
                    <a:pt x="189" y="656"/>
                  </a:lnTo>
                  <a:lnTo>
                    <a:pt x="185" y="659"/>
                  </a:lnTo>
                  <a:lnTo>
                    <a:pt x="183" y="661"/>
                  </a:lnTo>
                  <a:lnTo>
                    <a:pt x="183" y="664"/>
                  </a:lnTo>
                  <a:lnTo>
                    <a:pt x="185" y="667"/>
                  </a:lnTo>
                  <a:lnTo>
                    <a:pt x="186" y="669"/>
                  </a:lnTo>
                  <a:lnTo>
                    <a:pt x="191" y="673"/>
                  </a:lnTo>
                  <a:lnTo>
                    <a:pt x="195" y="677"/>
                  </a:lnTo>
                  <a:lnTo>
                    <a:pt x="201" y="681"/>
                  </a:lnTo>
                  <a:lnTo>
                    <a:pt x="205" y="683"/>
                  </a:lnTo>
                  <a:lnTo>
                    <a:pt x="207" y="685"/>
                  </a:lnTo>
                  <a:lnTo>
                    <a:pt x="210" y="687"/>
                  </a:lnTo>
                  <a:lnTo>
                    <a:pt x="214" y="689"/>
                  </a:lnTo>
                  <a:lnTo>
                    <a:pt x="217" y="691"/>
                  </a:lnTo>
                  <a:lnTo>
                    <a:pt x="221" y="693"/>
                  </a:lnTo>
                  <a:lnTo>
                    <a:pt x="223" y="696"/>
                  </a:lnTo>
                  <a:lnTo>
                    <a:pt x="226" y="697"/>
                  </a:lnTo>
                  <a:lnTo>
                    <a:pt x="229" y="699"/>
                  </a:lnTo>
                  <a:lnTo>
                    <a:pt x="233" y="700"/>
                  </a:lnTo>
                  <a:lnTo>
                    <a:pt x="235" y="701"/>
                  </a:lnTo>
                  <a:lnTo>
                    <a:pt x="238" y="704"/>
                  </a:lnTo>
                  <a:lnTo>
                    <a:pt x="242" y="707"/>
                  </a:lnTo>
                  <a:lnTo>
                    <a:pt x="246" y="708"/>
                  </a:lnTo>
                  <a:lnTo>
                    <a:pt x="248" y="709"/>
                  </a:lnTo>
                  <a:lnTo>
                    <a:pt x="250" y="711"/>
                  </a:lnTo>
                  <a:lnTo>
                    <a:pt x="248" y="711"/>
                  </a:lnTo>
                  <a:lnTo>
                    <a:pt x="248" y="712"/>
                  </a:lnTo>
                  <a:lnTo>
                    <a:pt x="248" y="716"/>
                  </a:lnTo>
                  <a:lnTo>
                    <a:pt x="247" y="720"/>
                  </a:lnTo>
                  <a:lnTo>
                    <a:pt x="247" y="724"/>
                  </a:lnTo>
                  <a:lnTo>
                    <a:pt x="247" y="729"/>
                  </a:lnTo>
                  <a:lnTo>
                    <a:pt x="246" y="732"/>
                  </a:lnTo>
                  <a:lnTo>
                    <a:pt x="246" y="735"/>
                  </a:lnTo>
                  <a:lnTo>
                    <a:pt x="246" y="737"/>
                  </a:lnTo>
                  <a:lnTo>
                    <a:pt x="246" y="741"/>
                  </a:lnTo>
                  <a:lnTo>
                    <a:pt x="246" y="744"/>
                  </a:lnTo>
                  <a:lnTo>
                    <a:pt x="244" y="746"/>
                  </a:lnTo>
                  <a:lnTo>
                    <a:pt x="244" y="749"/>
                  </a:lnTo>
                  <a:lnTo>
                    <a:pt x="244" y="752"/>
                  </a:lnTo>
                  <a:lnTo>
                    <a:pt x="244" y="754"/>
                  </a:lnTo>
                  <a:lnTo>
                    <a:pt x="244" y="758"/>
                  </a:lnTo>
                  <a:lnTo>
                    <a:pt x="244" y="760"/>
                  </a:lnTo>
                  <a:lnTo>
                    <a:pt x="244" y="764"/>
                  </a:lnTo>
                  <a:lnTo>
                    <a:pt x="244" y="768"/>
                  </a:lnTo>
                  <a:lnTo>
                    <a:pt x="244" y="772"/>
                  </a:lnTo>
                  <a:lnTo>
                    <a:pt x="244" y="774"/>
                  </a:lnTo>
                  <a:lnTo>
                    <a:pt x="246" y="777"/>
                  </a:lnTo>
                  <a:lnTo>
                    <a:pt x="247" y="778"/>
                  </a:lnTo>
                  <a:lnTo>
                    <a:pt x="251" y="780"/>
                  </a:lnTo>
                  <a:lnTo>
                    <a:pt x="252" y="780"/>
                  </a:lnTo>
                  <a:lnTo>
                    <a:pt x="255" y="781"/>
                  </a:lnTo>
                  <a:lnTo>
                    <a:pt x="258" y="781"/>
                  </a:lnTo>
                  <a:lnTo>
                    <a:pt x="260" y="782"/>
                  </a:lnTo>
                  <a:lnTo>
                    <a:pt x="263" y="784"/>
                  </a:lnTo>
                  <a:lnTo>
                    <a:pt x="266" y="784"/>
                  </a:lnTo>
                  <a:lnTo>
                    <a:pt x="270" y="784"/>
                  </a:lnTo>
                  <a:lnTo>
                    <a:pt x="274" y="785"/>
                  </a:lnTo>
                  <a:lnTo>
                    <a:pt x="276" y="785"/>
                  </a:lnTo>
                  <a:lnTo>
                    <a:pt x="280" y="786"/>
                  </a:lnTo>
                  <a:lnTo>
                    <a:pt x="284" y="786"/>
                  </a:lnTo>
                  <a:lnTo>
                    <a:pt x="288" y="788"/>
                  </a:lnTo>
                  <a:lnTo>
                    <a:pt x="292" y="788"/>
                  </a:lnTo>
                  <a:lnTo>
                    <a:pt x="295" y="788"/>
                  </a:lnTo>
                  <a:lnTo>
                    <a:pt x="299" y="788"/>
                  </a:lnTo>
                  <a:lnTo>
                    <a:pt x="303" y="789"/>
                  </a:lnTo>
                  <a:lnTo>
                    <a:pt x="306" y="789"/>
                  </a:lnTo>
                  <a:lnTo>
                    <a:pt x="310" y="789"/>
                  </a:lnTo>
                  <a:lnTo>
                    <a:pt x="312" y="789"/>
                  </a:lnTo>
                  <a:lnTo>
                    <a:pt x="316" y="790"/>
                  </a:lnTo>
                  <a:lnTo>
                    <a:pt x="319" y="789"/>
                  </a:lnTo>
                  <a:lnTo>
                    <a:pt x="322" y="789"/>
                  </a:lnTo>
                  <a:lnTo>
                    <a:pt x="323" y="789"/>
                  </a:lnTo>
                  <a:lnTo>
                    <a:pt x="326" y="789"/>
                  </a:lnTo>
                  <a:lnTo>
                    <a:pt x="328" y="789"/>
                  </a:lnTo>
                  <a:lnTo>
                    <a:pt x="331" y="788"/>
                  </a:lnTo>
                  <a:lnTo>
                    <a:pt x="331" y="786"/>
                  </a:lnTo>
                  <a:lnTo>
                    <a:pt x="332" y="784"/>
                  </a:lnTo>
                  <a:lnTo>
                    <a:pt x="334" y="780"/>
                  </a:lnTo>
                  <a:lnTo>
                    <a:pt x="335" y="776"/>
                  </a:lnTo>
                  <a:lnTo>
                    <a:pt x="335" y="770"/>
                  </a:lnTo>
                  <a:lnTo>
                    <a:pt x="336" y="766"/>
                  </a:lnTo>
                  <a:lnTo>
                    <a:pt x="336" y="761"/>
                  </a:lnTo>
                  <a:lnTo>
                    <a:pt x="339" y="756"/>
                  </a:lnTo>
                  <a:lnTo>
                    <a:pt x="339" y="750"/>
                  </a:lnTo>
                  <a:lnTo>
                    <a:pt x="340" y="745"/>
                  </a:lnTo>
                  <a:lnTo>
                    <a:pt x="340" y="741"/>
                  </a:lnTo>
                  <a:lnTo>
                    <a:pt x="341" y="737"/>
                  </a:lnTo>
                  <a:lnTo>
                    <a:pt x="341" y="733"/>
                  </a:lnTo>
                  <a:lnTo>
                    <a:pt x="343" y="731"/>
                  </a:lnTo>
                  <a:lnTo>
                    <a:pt x="343" y="728"/>
                  </a:lnTo>
                  <a:lnTo>
                    <a:pt x="594" y="749"/>
                  </a:lnTo>
                  <a:lnTo>
                    <a:pt x="594" y="753"/>
                  </a:lnTo>
                  <a:lnTo>
                    <a:pt x="593" y="754"/>
                  </a:lnTo>
                  <a:lnTo>
                    <a:pt x="593" y="757"/>
                  </a:lnTo>
                  <a:lnTo>
                    <a:pt x="593" y="760"/>
                  </a:lnTo>
                  <a:lnTo>
                    <a:pt x="593" y="765"/>
                  </a:lnTo>
                  <a:lnTo>
                    <a:pt x="593" y="768"/>
                  </a:lnTo>
                  <a:lnTo>
                    <a:pt x="593" y="773"/>
                  </a:lnTo>
                  <a:lnTo>
                    <a:pt x="593" y="776"/>
                  </a:lnTo>
                  <a:lnTo>
                    <a:pt x="593" y="778"/>
                  </a:lnTo>
                  <a:lnTo>
                    <a:pt x="594" y="781"/>
                  </a:lnTo>
                  <a:lnTo>
                    <a:pt x="594" y="784"/>
                  </a:lnTo>
                  <a:lnTo>
                    <a:pt x="594" y="786"/>
                  </a:lnTo>
                  <a:lnTo>
                    <a:pt x="595" y="790"/>
                  </a:lnTo>
                  <a:lnTo>
                    <a:pt x="595" y="793"/>
                  </a:lnTo>
                  <a:lnTo>
                    <a:pt x="598" y="796"/>
                  </a:lnTo>
                  <a:lnTo>
                    <a:pt x="598" y="800"/>
                  </a:lnTo>
                  <a:lnTo>
                    <a:pt x="599" y="804"/>
                  </a:lnTo>
                  <a:lnTo>
                    <a:pt x="601" y="806"/>
                  </a:lnTo>
                  <a:lnTo>
                    <a:pt x="603" y="812"/>
                  </a:lnTo>
                  <a:lnTo>
                    <a:pt x="605" y="814"/>
                  </a:lnTo>
                  <a:lnTo>
                    <a:pt x="606" y="820"/>
                  </a:lnTo>
                  <a:lnTo>
                    <a:pt x="609" y="824"/>
                  </a:lnTo>
                  <a:lnTo>
                    <a:pt x="613" y="828"/>
                  </a:lnTo>
                  <a:lnTo>
                    <a:pt x="615" y="832"/>
                  </a:lnTo>
                  <a:lnTo>
                    <a:pt x="619" y="837"/>
                  </a:lnTo>
                  <a:lnTo>
                    <a:pt x="623" y="841"/>
                  </a:lnTo>
                  <a:lnTo>
                    <a:pt x="627" y="846"/>
                  </a:lnTo>
                  <a:lnTo>
                    <a:pt x="631" y="850"/>
                  </a:lnTo>
                  <a:lnTo>
                    <a:pt x="636" y="854"/>
                  </a:lnTo>
                  <a:lnTo>
                    <a:pt x="640" y="858"/>
                  </a:lnTo>
                  <a:lnTo>
                    <a:pt x="646" y="863"/>
                  </a:lnTo>
                  <a:lnTo>
                    <a:pt x="650" y="867"/>
                  </a:lnTo>
                  <a:lnTo>
                    <a:pt x="656" y="871"/>
                  </a:lnTo>
                  <a:lnTo>
                    <a:pt x="660" y="875"/>
                  </a:lnTo>
                  <a:lnTo>
                    <a:pt x="666" y="879"/>
                  </a:lnTo>
                  <a:lnTo>
                    <a:pt x="670" y="882"/>
                  </a:lnTo>
                  <a:lnTo>
                    <a:pt x="675" y="886"/>
                  </a:lnTo>
                  <a:lnTo>
                    <a:pt x="679" y="889"/>
                  </a:lnTo>
                  <a:lnTo>
                    <a:pt x="684" y="893"/>
                  </a:lnTo>
                  <a:lnTo>
                    <a:pt x="688" y="895"/>
                  </a:lnTo>
                  <a:lnTo>
                    <a:pt x="694" y="899"/>
                  </a:lnTo>
                  <a:lnTo>
                    <a:pt x="698" y="901"/>
                  </a:lnTo>
                  <a:lnTo>
                    <a:pt x="702" y="905"/>
                  </a:lnTo>
                  <a:lnTo>
                    <a:pt x="704" y="906"/>
                  </a:lnTo>
                  <a:lnTo>
                    <a:pt x="707" y="909"/>
                  </a:lnTo>
                  <a:lnTo>
                    <a:pt x="710" y="910"/>
                  </a:lnTo>
                  <a:lnTo>
                    <a:pt x="712" y="911"/>
                  </a:lnTo>
                  <a:lnTo>
                    <a:pt x="715" y="914"/>
                  </a:lnTo>
                  <a:lnTo>
                    <a:pt x="716" y="914"/>
                  </a:lnTo>
                  <a:lnTo>
                    <a:pt x="716" y="915"/>
                  </a:lnTo>
                  <a:lnTo>
                    <a:pt x="715" y="917"/>
                  </a:lnTo>
                  <a:lnTo>
                    <a:pt x="714" y="919"/>
                  </a:lnTo>
                  <a:lnTo>
                    <a:pt x="712" y="923"/>
                  </a:lnTo>
                  <a:lnTo>
                    <a:pt x="711" y="926"/>
                  </a:lnTo>
                  <a:lnTo>
                    <a:pt x="710" y="930"/>
                  </a:lnTo>
                  <a:lnTo>
                    <a:pt x="708" y="934"/>
                  </a:lnTo>
                  <a:lnTo>
                    <a:pt x="708" y="937"/>
                  </a:lnTo>
                  <a:lnTo>
                    <a:pt x="708" y="941"/>
                  </a:lnTo>
                  <a:lnTo>
                    <a:pt x="710" y="946"/>
                  </a:lnTo>
                  <a:lnTo>
                    <a:pt x="710" y="948"/>
                  </a:lnTo>
                  <a:lnTo>
                    <a:pt x="711" y="950"/>
                  </a:lnTo>
                  <a:lnTo>
                    <a:pt x="710" y="950"/>
                  </a:lnTo>
                  <a:lnTo>
                    <a:pt x="707" y="951"/>
                  </a:lnTo>
                  <a:lnTo>
                    <a:pt x="704" y="951"/>
                  </a:lnTo>
                  <a:lnTo>
                    <a:pt x="703" y="951"/>
                  </a:lnTo>
                  <a:lnTo>
                    <a:pt x="700" y="951"/>
                  </a:lnTo>
                  <a:lnTo>
                    <a:pt x="698" y="952"/>
                  </a:lnTo>
                  <a:lnTo>
                    <a:pt x="694" y="954"/>
                  </a:lnTo>
                  <a:lnTo>
                    <a:pt x="690" y="954"/>
                  </a:lnTo>
                  <a:lnTo>
                    <a:pt x="687" y="955"/>
                  </a:lnTo>
                  <a:lnTo>
                    <a:pt x="683" y="956"/>
                  </a:lnTo>
                  <a:lnTo>
                    <a:pt x="679" y="958"/>
                  </a:lnTo>
                  <a:lnTo>
                    <a:pt x="675" y="958"/>
                  </a:lnTo>
                  <a:lnTo>
                    <a:pt x="670" y="959"/>
                  </a:lnTo>
                  <a:lnTo>
                    <a:pt x="667" y="962"/>
                  </a:lnTo>
                  <a:lnTo>
                    <a:pt x="662" y="962"/>
                  </a:lnTo>
                  <a:lnTo>
                    <a:pt x="658" y="963"/>
                  </a:lnTo>
                  <a:lnTo>
                    <a:pt x="652" y="966"/>
                  </a:lnTo>
                  <a:lnTo>
                    <a:pt x="648" y="967"/>
                  </a:lnTo>
                  <a:lnTo>
                    <a:pt x="644" y="968"/>
                  </a:lnTo>
                  <a:lnTo>
                    <a:pt x="639" y="970"/>
                  </a:lnTo>
                  <a:lnTo>
                    <a:pt x="635" y="972"/>
                  </a:lnTo>
                  <a:lnTo>
                    <a:pt x="632" y="974"/>
                  </a:lnTo>
                  <a:lnTo>
                    <a:pt x="628" y="976"/>
                  </a:lnTo>
                  <a:lnTo>
                    <a:pt x="624" y="979"/>
                  </a:lnTo>
                  <a:lnTo>
                    <a:pt x="622" y="980"/>
                  </a:lnTo>
                  <a:lnTo>
                    <a:pt x="618" y="982"/>
                  </a:lnTo>
                  <a:lnTo>
                    <a:pt x="614" y="987"/>
                  </a:lnTo>
                  <a:lnTo>
                    <a:pt x="610" y="992"/>
                  </a:lnTo>
                  <a:lnTo>
                    <a:pt x="606" y="996"/>
                  </a:lnTo>
                  <a:lnTo>
                    <a:pt x="605" y="1002"/>
                  </a:lnTo>
                  <a:lnTo>
                    <a:pt x="603" y="1006"/>
                  </a:lnTo>
                  <a:lnTo>
                    <a:pt x="602" y="1012"/>
                  </a:lnTo>
                  <a:lnTo>
                    <a:pt x="602" y="1016"/>
                  </a:lnTo>
                  <a:lnTo>
                    <a:pt x="602" y="1022"/>
                  </a:lnTo>
                  <a:lnTo>
                    <a:pt x="602" y="1027"/>
                  </a:lnTo>
                  <a:lnTo>
                    <a:pt x="603" y="1032"/>
                  </a:lnTo>
                  <a:lnTo>
                    <a:pt x="603" y="1036"/>
                  </a:lnTo>
                  <a:lnTo>
                    <a:pt x="603" y="1042"/>
                  </a:lnTo>
                  <a:lnTo>
                    <a:pt x="605" y="1044"/>
                  </a:lnTo>
                  <a:lnTo>
                    <a:pt x="606" y="1048"/>
                  </a:lnTo>
                  <a:lnTo>
                    <a:pt x="606" y="1051"/>
                  </a:lnTo>
                  <a:lnTo>
                    <a:pt x="607" y="1052"/>
                  </a:lnTo>
                  <a:lnTo>
                    <a:pt x="609" y="1053"/>
                  </a:lnTo>
                  <a:lnTo>
                    <a:pt x="609" y="1055"/>
                  </a:lnTo>
                  <a:lnTo>
                    <a:pt x="606" y="1056"/>
                  </a:lnTo>
                  <a:lnTo>
                    <a:pt x="602" y="1060"/>
                  </a:lnTo>
                  <a:lnTo>
                    <a:pt x="599" y="1061"/>
                  </a:lnTo>
                  <a:lnTo>
                    <a:pt x="595" y="1065"/>
                  </a:lnTo>
                  <a:lnTo>
                    <a:pt x="593" y="1068"/>
                  </a:lnTo>
                  <a:lnTo>
                    <a:pt x="589" y="1072"/>
                  </a:lnTo>
                  <a:lnTo>
                    <a:pt x="585" y="1076"/>
                  </a:lnTo>
                  <a:lnTo>
                    <a:pt x="581" y="1080"/>
                  </a:lnTo>
                  <a:lnTo>
                    <a:pt x="577" y="1084"/>
                  </a:lnTo>
                  <a:lnTo>
                    <a:pt x="574" y="1089"/>
                  </a:lnTo>
                  <a:lnTo>
                    <a:pt x="570" y="1093"/>
                  </a:lnTo>
                  <a:lnTo>
                    <a:pt x="567" y="1097"/>
                  </a:lnTo>
                  <a:lnTo>
                    <a:pt x="565" y="1100"/>
                  </a:lnTo>
                  <a:lnTo>
                    <a:pt x="565" y="1104"/>
                  </a:lnTo>
                  <a:lnTo>
                    <a:pt x="562" y="1104"/>
                  </a:lnTo>
                  <a:lnTo>
                    <a:pt x="559" y="1103"/>
                  </a:lnTo>
                  <a:lnTo>
                    <a:pt x="557" y="1100"/>
                  </a:lnTo>
                  <a:lnTo>
                    <a:pt x="554" y="1099"/>
                  </a:lnTo>
                  <a:lnTo>
                    <a:pt x="551" y="1097"/>
                  </a:lnTo>
                  <a:lnTo>
                    <a:pt x="547" y="1096"/>
                  </a:lnTo>
                  <a:lnTo>
                    <a:pt x="543" y="1093"/>
                  </a:lnTo>
                  <a:lnTo>
                    <a:pt x="539" y="1091"/>
                  </a:lnTo>
                  <a:lnTo>
                    <a:pt x="534" y="1088"/>
                  </a:lnTo>
                  <a:lnTo>
                    <a:pt x="530" y="1085"/>
                  </a:lnTo>
                  <a:lnTo>
                    <a:pt x="525" y="1083"/>
                  </a:lnTo>
                  <a:lnTo>
                    <a:pt x="518" y="1079"/>
                  </a:lnTo>
                  <a:lnTo>
                    <a:pt x="513" y="1076"/>
                  </a:lnTo>
                  <a:lnTo>
                    <a:pt x="506" y="1072"/>
                  </a:lnTo>
                  <a:lnTo>
                    <a:pt x="500" y="1068"/>
                  </a:lnTo>
                  <a:lnTo>
                    <a:pt x="493" y="1064"/>
                  </a:lnTo>
                  <a:lnTo>
                    <a:pt x="486" y="1060"/>
                  </a:lnTo>
                  <a:lnTo>
                    <a:pt x="478" y="1057"/>
                  </a:lnTo>
                  <a:lnTo>
                    <a:pt x="470" y="1052"/>
                  </a:lnTo>
                  <a:lnTo>
                    <a:pt x="464" y="1048"/>
                  </a:lnTo>
                  <a:lnTo>
                    <a:pt x="456" y="1044"/>
                  </a:lnTo>
                  <a:lnTo>
                    <a:pt x="448" y="1040"/>
                  </a:lnTo>
                  <a:lnTo>
                    <a:pt x="440" y="1036"/>
                  </a:lnTo>
                  <a:lnTo>
                    <a:pt x="432" y="1031"/>
                  </a:lnTo>
                  <a:lnTo>
                    <a:pt x="423" y="1027"/>
                  </a:lnTo>
                  <a:lnTo>
                    <a:pt x="415" y="1023"/>
                  </a:lnTo>
                  <a:lnTo>
                    <a:pt x="407" y="1018"/>
                  </a:lnTo>
                  <a:lnTo>
                    <a:pt x="397" y="1012"/>
                  </a:lnTo>
                  <a:lnTo>
                    <a:pt x="389" y="1008"/>
                  </a:lnTo>
                  <a:lnTo>
                    <a:pt x="381" y="1003"/>
                  </a:lnTo>
                  <a:lnTo>
                    <a:pt x="372" y="999"/>
                  </a:lnTo>
                  <a:lnTo>
                    <a:pt x="364" y="994"/>
                  </a:lnTo>
                  <a:lnTo>
                    <a:pt x="355" y="988"/>
                  </a:lnTo>
                  <a:lnTo>
                    <a:pt x="347" y="984"/>
                  </a:lnTo>
                  <a:lnTo>
                    <a:pt x="337" y="979"/>
                  </a:lnTo>
                  <a:lnTo>
                    <a:pt x="330" y="975"/>
                  </a:lnTo>
                  <a:lnTo>
                    <a:pt x="320" y="970"/>
                  </a:lnTo>
                  <a:lnTo>
                    <a:pt x="314" y="966"/>
                  </a:lnTo>
                  <a:lnTo>
                    <a:pt x="304" y="962"/>
                  </a:lnTo>
                  <a:lnTo>
                    <a:pt x="296" y="958"/>
                  </a:lnTo>
                  <a:lnTo>
                    <a:pt x="288" y="952"/>
                  </a:lnTo>
                  <a:lnTo>
                    <a:pt x="282" y="948"/>
                  </a:lnTo>
                  <a:lnTo>
                    <a:pt x="275" y="944"/>
                  </a:lnTo>
                  <a:lnTo>
                    <a:pt x="267" y="941"/>
                  </a:lnTo>
                  <a:lnTo>
                    <a:pt x="259" y="937"/>
                  </a:lnTo>
                  <a:lnTo>
                    <a:pt x="254" y="934"/>
                  </a:lnTo>
                  <a:lnTo>
                    <a:pt x="247" y="930"/>
                  </a:lnTo>
                  <a:lnTo>
                    <a:pt x="240" y="926"/>
                  </a:lnTo>
                  <a:lnTo>
                    <a:pt x="235" y="923"/>
                  </a:lnTo>
                  <a:lnTo>
                    <a:pt x="230" y="921"/>
                  </a:lnTo>
                  <a:lnTo>
                    <a:pt x="225" y="918"/>
                  </a:lnTo>
                  <a:lnTo>
                    <a:pt x="219" y="914"/>
                  </a:lnTo>
                  <a:lnTo>
                    <a:pt x="214" y="911"/>
                  </a:lnTo>
                  <a:lnTo>
                    <a:pt x="211" y="910"/>
                  </a:lnTo>
                  <a:lnTo>
                    <a:pt x="206" y="907"/>
                  </a:lnTo>
                  <a:lnTo>
                    <a:pt x="203" y="906"/>
                  </a:lnTo>
                  <a:lnTo>
                    <a:pt x="201" y="905"/>
                  </a:lnTo>
                  <a:lnTo>
                    <a:pt x="198" y="903"/>
                  </a:lnTo>
                  <a:lnTo>
                    <a:pt x="194" y="902"/>
                  </a:lnTo>
                  <a:lnTo>
                    <a:pt x="193" y="902"/>
                  </a:lnTo>
                  <a:lnTo>
                    <a:pt x="191" y="902"/>
                  </a:lnTo>
                  <a:lnTo>
                    <a:pt x="189" y="902"/>
                  </a:lnTo>
                  <a:lnTo>
                    <a:pt x="186" y="902"/>
                  </a:lnTo>
                  <a:lnTo>
                    <a:pt x="183" y="903"/>
                  </a:lnTo>
                  <a:lnTo>
                    <a:pt x="178" y="903"/>
                  </a:lnTo>
                  <a:lnTo>
                    <a:pt x="174" y="903"/>
                  </a:lnTo>
                  <a:lnTo>
                    <a:pt x="170" y="905"/>
                  </a:lnTo>
                  <a:lnTo>
                    <a:pt x="166" y="905"/>
                  </a:lnTo>
                  <a:lnTo>
                    <a:pt x="162" y="905"/>
                  </a:lnTo>
                  <a:lnTo>
                    <a:pt x="158" y="906"/>
                  </a:lnTo>
                  <a:lnTo>
                    <a:pt x="154" y="906"/>
                  </a:lnTo>
                  <a:lnTo>
                    <a:pt x="151" y="907"/>
                  </a:lnTo>
                  <a:lnTo>
                    <a:pt x="146" y="909"/>
                  </a:lnTo>
                  <a:lnTo>
                    <a:pt x="145" y="909"/>
                  </a:lnTo>
                  <a:lnTo>
                    <a:pt x="57" y="866"/>
                  </a:lnTo>
                  <a:lnTo>
                    <a:pt x="56" y="865"/>
                  </a:lnTo>
                  <a:lnTo>
                    <a:pt x="52" y="863"/>
                  </a:lnTo>
                  <a:lnTo>
                    <a:pt x="49" y="863"/>
                  </a:lnTo>
                  <a:lnTo>
                    <a:pt x="45" y="863"/>
                  </a:lnTo>
                  <a:lnTo>
                    <a:pt x="41" y="863"/>
                  </a:lnTo>
                  <a:lnTo>
                    <a:pt x="39" y="866"/>
                  </a:lnTo>
                  <a:lnTo>
                    <a:pt x="35" y="867"/>
                  </a:lnTo>
                  <a:lnTo>
                    <a:pt x="33" y="869"/>
                  </a:lnTo>
                  <a:lnTo>
                    <a:pt x="29" y="873"/>
                  </a:lnTo>
                  <a:lnTo>
                    <a:pt x="27" y="878"/>
                  </a:lnTo>
                  <a:lnTo>
                    <a:pt x="24" y="879"/>
                  </a:lnTo>
                  <a:lnTo>
                    <a:pt x="23" y="882"/>
                  </a:lnTo>
                  <a:lnTo>
                    <a:pt x="21" y="886"/>
                  </a:lnTo>
                  <a:lnTo>
                    <a:pt x="20" y="889"/>
                  </a:lnTo>
                  <a:lnTo>
                    <a:pt x="17" y="891"/>
                  </a:lnTo>
                  <a:lnTo>
                    <a:pt x="16" y="894"/>
                  </a:lnTo>
                  <a:lnTo>
                    <a:pt x="15" y="898"/>
                  </a:lnTo>
                  <a:lnTo>
                    <a:pt x="13" y="901"/>
                  </a:lnTo>
                  <a:lnTo>
                    <a:pt x="11" y="905"/>
                  </a:lnTo>
                  <a:lnTo>
                    <a:pt x="9" y="907"/>
                  </a:lnTo>
                  <a:lnTo>
                    <a:pt x="8" y="910"/>
                  </a:lnTo>
                  <a:lnTo>
                    <a:pt x="5" y="914"/>
                  </a:lnTo>
                  <a:lnTo>
                    <a:pt x="4" y="917"/>
                  </a:lnTo>
                  <a:lnTo>
                    <a:pt x="3" y="919"/>
                  </a:lnTo>
                  <a:lnTo>
                    <a:pt x="1" y="923"/>
                  </a:lnTo>
                  <a:lnTo>
                    <a:pt x="1" y="926"/>
                  </a:lnTo>
                  <a:lnTo>
                    <a:pt x="0" y="931"/>
                  </a:lnTo>
                  <a:lnTo>
                    <a:pt x="0" y="937"/>
                  </a:lnTo>
                  <a:lnTo>
                    <a:pt x="0" y="941"/>
                  </a:lnTo>
                  <a:lnTo>
                    <a:pt x="0" y="943"/>
                  </a:lnTo>
                  <a:lnTo>
                    <a:pt x="0" y="947"/>
                  </a:lnTo>
                  <a:lnTo>
                    <a:pt x="0" y="951"/>
                  </a:lnTo>
                  <a:lnTo>
                    <a:pt x="0" y="954"/>
                  </a:lnTo>
                  <a:lnTo>
                    <a:pt x="1" y="958"/>
                  </a:lnTo>
                  <a:lnTo>
                    <a:pt x="3" y="960"/>
                  </a:lnTo>
                  <a:lnTo>
                    <a:pt x="5" y="963"/>
                  </a:lnTo>
                  <a:lnTo>
                    <a:pt x="8" y="966"/>
                  </a:lnTo>
                  <a:lnTo>
                    <a:pt x="12" y="970"/>
                  </a:lnTo>
                  <a:lnTo>
                    <a:pt x="13" y="970"/>
                  </a:lnTo>
                  <a:lnTo>
                    <a:pt x="16" y="972"/>
                  </a:lnTo>
                  <a:lnTo>
                    <a:pt x="20" y="974"/>
                  </a:lnTo>
                  <a:lnTo>
                    <a:pt x="25" y="976"/>
                  </a:lnTo>
                  <a:lnTo>
                    <a:pt x="32" y="980"/>
                  </a:lnTo>
                  <a:lnTo>
                    <a:pt x="41" y="984"/>
                  </a:lnTo>
                  <a:lnTo>
                    <a:pt x="50" y="990"/>
                  </a:lnTo>
                  <a:lnTo>
                    <a:pt x="61" y="995"/>
                  </a:lnTo>
                  <a:lnTo>
                    <a:pt x="73" y="1002"/>
                  </a:lnTo>
                  <a:lnTo>
                    <a:pt x="86" y="1008"/>
                  </a:lnTo>
                  <a:lnTo>
                    <a:pt x="101" y="1015"/>
                  </a:lnTo>
                  <a:lnTo>
                    <a:pt x="117" y="1023"/>
                  </a:lnTo>
                  <a:lnTo>
                    <a:pt x="133" y="1031"/>
                  </a:lnTo>
                  <a:lnTo>
                    <a:pt x="150" y="1040"/>
                  </a:lnTo>
                  <a:lnTo>
                    <a:pt x="169" y="1049"/>
                  </a:lnTo>
                  <a:lnTo>
                    <a:pt x="189" y="1059"/>
                  </a:lnTo>
                  <a:lnTo>
                    <a:pt x="207" y="1068"/>
                  </a:lnTo>
                  <a:lnTo>
                    <a:pt x="229" y="1079"/>
                  </a:lnTo>
                  <a:lnTo>
                    <a:pt x="250" y="1089"/>
                  </a:lnTo>
                  <a:lnTo>
                    <a:pt x="272" y="1100"/>
                  </a:lnTo>
                  <a:lnTo>
                    <a:pt x="294" y="1112"/>
                  </a:lnTo>
                  <a:lnTo>
                    <a:pt x="318" y="1123"/>
                  </a:lnTo>
                  <a:lnTo>
                    <a:pt x="341" y="1136"/>
                  </a:lnTo>
                  <a:lnTo>
                    <a:pt x="365" y="1148"/>
                  </a:lnTo>
                  <a:lnTo>
                    <a:pt x="389" y="1160"/>
                  </a:lnTo>
                  <a:lnTo>
                    <a:pt x="415" y="1172"/>
                  </a:lnTo>
                  <a:lnTo>
                    <a:pt x="440" y="1184"/>
                  </a:lnTo>
                  <a:lnTo>
                    <a:pt x="465" y="1197"/>
                  </a:lnTo>
                  <a:lnTo>
                    <a:pt x="492" y="1209"/>
                  </a:lnTo>
                  <a:lnTo>
                    <a:pt x="517" y="1222"/>
                  </a:lnTo>
                  <a:lnTo>
                    <a:pt x="542" y="1236"/>
                  </a:lnTo>
                  <a:lnTo>
                    <a:pt x="569" y="1249"/>
                  </a:lnTo>
                  <a:lnTo>
                    <a:pt x="594" y="1261"/>
                  </a:lnTo>
                  <a:lnTo>
                    <a:pt x="619" y="1274"/>
                  </a:lnTo>
                  <a:lnTo>
                    <a:pt x="646" y="1286"/>
                  </a:lnTo>
                  <a:lnTo>
                    <a:pt x="671" y="1299"/>
                  </a:lnTo>
                  <a:lnTo>
                    <a:pt x="696" y="1311"/>
                  </a:lnTo>
                  <a:lnTo>
                    <a:pt x="721" y="1325"/>
                  </a:lnTo>
                  <a:lnTo>
                    <a:pt x="745" y="1337"/>
                  </a:lnTo>
                  <a:lnTo>
                    <a:pt x="771" y="1349"/>
                  </a:lnTo>
                  <a:lnTo>
                    <a:pt x="795" y="1360"/>
                  </a:lnTo>
                  <a:lnTo>
                    <a:pt x="817" y="1372"/>
                  </a:lnTo>
                  <a:lnTo>
                    <a:pt x="840" y="1383"/>
                  </a:lnTo>
                  <a:lnTo>
                    <a:pt x="864" y="1395"/>
                  </a:lnTo>
                  <a:lnTo>
                    <a:pt x="885" y="1406"/>
                  </a:lnTo>
                  <a:lnTo>
                    <a:pt x="906" y="1416"/>
                  </a:lnTo>
                  <a:lnTo>
                    <a:pt x="927" y="1426"/>
                  </a:lnTo>
                  <a:lnTo>
                    <a:pt x="947" y="1436"/>
                  </a:lnTo>
                  <a:lnTo>
                    <a:pt x="965" y="1446"/>
                  </a:lnTo>
                  <a:lnTo>
                    <a:pt x="983" y="1453"/>
                  </a:lnTo>
                  <a:lnTo>
                    <a:pt x="1001" y="1463"/>
                  </a:lnTo>
                  <a:lnTo>
                    <a:pt x="1016" y="1471"/>
                  </a:lnTo>
                  <a:lnTo>
                    <a:pt x="1031" y="1477"/>
                  </a:lnTo>
                  <a:lnTo>
                    <a:pt x="1046" y="1485"/>
                  </a:lnTo>
                  <a:lnTo>
                    <a:pt x="1059" y="1492"/>
                  </a:lnTo>
                  <a:lnTo>
                    <a:pt x="1071" y="1497"/>
                  </a:lnTo>
                  <a:lnTo>
                    <a:pt x="1082" y="1503"/>
                  </a:lnTo>
                  <a:lnTo>
                    <a:pt x="1091" y="1508"/>
                  </a:lnTo>
                  <a:lnTo>
                    <a:pt x="1099" y="1512"/>
                  </a:lnTo>
                  <a:lnTo>
                    <a:pt x="1105" y="1515"/>
                  </a:lnTo>
                  <a:lnTo>
                    <a:pt x="1111" y="1517"/>
                  </a:lnTo>
                  <a:lnTo>
                    <a:pt x="1115" y="1520"/>
                  </a:lnTo>
                  <a:lnTo>
                    <a:pt x="1117" y="1521"/>
                  </a:lnTo>
                  <a:lnTo>
                    <a:pt x="1119" y="1521"/>
                  </a:lnTo>
                  <a:lnTo>
                    <a:pt x="1121" y="1523"/>
                  </a:lnTo>
                  <a:lnTo>
                    <a:pt x="1125" y="1524"/>
                  </a:lnTo>
                  <a:lnTo>
                    <a:pt x="1129" y="1525"/>
                  </a:lnTo>
                  <a:lnTo>
                    <a:pt x="1132" y="1525"/>
                  </a:lnTo>
                  <a:lnTo>
                    <a:pt x="1136" y="1527"/>
                  </a:lnTo>
                  <a:lnTo>
                    <a:pt x="1139" y="1528"/>
                  </a:lnTo>
                  <a:lnTo>
                    <a:pt x="1143" y="1529"/>
                  </a:lnTo>
                  <a:lnTo>
                    <a:pt x="1147" y="1531"/>
                  </a:lnTo>
                  <a:lnTo>
                    <a:pt x="1152" y="1532"/>
                  </a:lnTo>
                  <a:lnTo>
                    <a:pt x="1156" y="1532"/>
                  </a:lnTo>
                  <a:lnTo>
                    <a:pt x="1161" y="1533"/>
                  </a:lnTo>
                  <a:lnTo>
                    <a:pt x="1165" y="1535"/>
                  </a:lnTo>
                  <a:lnTo>
                    <a:pt x="1171" y="1536"/>
                  </a:lnTo>
                  <a:lnTo>
                    <a:pt x="1176" y="1537"/>
                  </a:lnTo>
                  <a:lnTo>
                    <a:pt x="1181" y="1539"/>
                  </a:lnTo>
                  <a:lnTo>
                    <a:pt x="1184" y="1539"/>
                  </a:lnTo>
                  <a:lnTo>
                    <a:pt x="1187" y="1539"/>
                  </a:lnTo>
                  <a:lnTo>
                    <a:pt x="1189" y="1539"/>
                  </a:lnTo>
                  <a:lnTo>
                    <a:pt x="1192" y="1540"/>
                  </a:lnTo>
                  <a:lnTo>
                    <a:pt x="1196" y="1540"/>
                  </a:lnTo>
                  <a:lnTo>
                    <a:pt x="1198" y="1541"/>
                  </a:lnTo>
                  <a:lnTo>
                    <a:pt x="1201" y="1541"/>
                  </a:lnTo>
                  <a:lnTo>
                    <a:pt x="1204" y="1543"/>
                  </a:lnTo>
                  <a:lnTo>
                    <a:pt x="1208" y="1543"/>
                  </a:lnTo>
                  <a:lnTo>
                    <a:pt x="1210" y="1543"/>
                  </a:lnTo>
                  <a:lnTo>
                    <a:pt x="1213" y="1543"/>
                  </a:lnTo>
                  <a:lnTo>
                    <a:pt x="1217" y="1543"/>
                  </a:lnTo>
                  <a:lnTo>
                    <a:pt x="1220" y="1543"/>
                  </a:lnTo>
                  <a:lnTo>
                    <a:pt x="1222" y="1544"/>
                  </a:lnTo>
                  <a:lnTo>
                    <a:pt x="1225" y="1544"/>
                  </a:lnTo>
                  <a:lnTo>
                    <a:pt x="1229" y="1544"/>
                  </a:lnTo>
                  <a:lnTo>
                    <a:pt x="1232" y="1544"/>
                  </a:lnTo>
                  <a:lnTo>
                    <a:pt x="1236" y="1544"/>
                  </a:lnTo>
                  <a:lnTo>
                    <a:pt x="1238" y="1544"/>
                  </a:lnTo>
                  <a:lnTo>
                    <a:pt x="1242" y="1545"/>
                  </a:lnTo>
                  <a:lnTo>
                    <a:pt x="1245" y="1545"/>
                  </a:lnTo>
                  <a:lnTo>
                    <a:pt x="1248" y="1545"/>
                  </a:lnTo>
                  <a:lnTo>
                    <a:pt x="1252" y="1545"/>
                  </a:lnTo>
                  <a:lnTo>
                    <a:pt x="1254" y="1545"/>
                  </a:lnTo>
                  <a:lnTo>
                    <a:pt x="1256" y="1545"/>
                  </a:lnTo>
                  <a:lnTo>
                    <a:pt x="1258" y="1547"/>
                  </a:lnTo>
                  <a:lnTo>
                    <a:pt x="1261" y="1547"/>
                  </a:lnTo>
                  <a:lnTo>
                    <a:pt x="1264" y="1548"/>
                  </a:lnTo>
                  <a:lnTo>
                    <a:pt x="1266" y="1549"/>
                  </a:lnTo>
                  <a:lnTo>
                    <a:pt x="1270" y="1551"/>
                  </a:lnTo>
                  <a:lnTo>
                    <a:pt x="1273" y="1552"/>
                  </a:lnTo>
                  <a:lnTo>
                    <a:pt x="1277" y="1553"/>
                  </a:lnTo>
                  <a:lnTo>
                    <a:pt x="1282" y="1554"/>
                  </a:lnTo>
                  <a:lnTo>
                    <a:pt x="1288" y="1557"/>
                  </a:lnTo>
                  <a:lnTo>
                    <a:pt x="1291" y="1558"/>
                  </a:lnTo>
                  <a:lnTo>
                    <a:pt x="1298" y="1560"/>
                  </a:lnTo>
                  <a:lnTo>
                    <a:pt x="1301" y="1561"/>
                  </a:lnTo>
                  <a:lnTo>
                    <a:pt x="1303" y="1561"/>
                  </a:lnTo>
                  <a:lnTo>
                    <a:pt x="1306" y="1562"/>
                  </a:lnTo>
                  <a:lnTo>
                    <a:pt x="1309" y="1564"/>
                  </a:lnTo>
                  <a:lnTo>
                    <a:pt x="1311" y="1564"/>
                  </a:lnTo>
                  <a:lnTo>
                    <a:pt x="1314" y="1565"/>
                  </a:lnTo>
                  <a:lnTo>
                    <a:pt x="1318" y="1565"/>
                  </a:lnTo>
                  <a:lnTo>
                    <a:pt x="1321" y="1566"/>
                  </a:lnTo>
                  <a:lnTo>
                    <a:pt x="1323" y="1568"/>
                  </a:lnTo>
                  <a:lnTo>
                    <a:pt x="1327" y="1568"/>
                  </a:lnTo>
                  <a:lnTo>
                    <a:pt x="1330" y="1569"/>
                  </a:lnTo>
                  <a:lnTo>
                    <a:pt x="1334" y="1569"/>
                  </a:lnTo>
                  <a:lnTo>
                    <a:pt x="1337" y="1570"/>
                  </a:lnTo>
                  <a:lnTo>
                    <a:pt x="1339" y="1570"/>
                  </a:lnTo>
                  <a:lnTo>
                    <a:pt x="1342" y="1572"/>
                  </a:lnTo>
                  <a:lnTo>
                    <a:pt x="1346" y="1572"/>
                  </a:lnTo>
                  <a:lnTo>
                    <a:pt x="1349" y="1573"/>
                  </a:lnTo>
                  <a:lnTo>
                    <a:pt x="1353" y="1573"/>
                  </a:lnTo>
                  <a:lnTo>
                    <a:pt x="1357" y="1573"/>
                  </a:lnTo>
                  <a:lnTo>
                    <a:pt x="1359" y="1574"/>
                  </a:lnTo>
                  <a:lnTo>
                    <a:pt x="1362" y="1574"/>
                  </a:lnTo>
                  <a:lnTo>
                    <a:pt x="1366" y="1576"/>
                  </a:lnTo>
                  <a:lnTo>
                    <a:pt x="1369" y="1576"/>
                  </a:lnTo>
                  <a:lnTo>
                    <a:pt x="1373" y="1576"/>
                  </a:lnTo>
                  <a:lnTo>
                    <a:pt x="1375" y="1577"/>
                  </a:lnTo>
                  <a:lnTo>
                    <a:pt x="1379" y="1577"/>
                  </a:lnTo>
                  <a:lnTo>
                    <a:pt x="1382" y="1577"/>
                  </a:lnTo>
                  <a:lnTo>
                    <a:pt x="1386" y="1578"/>
                  </a:lnTo>
                  <a:lnTo>
                    <a:pt x="1388" y="1578"/>
                  </a:lnTo>
                  <a:lnTo>
                    <a:pt x="1392" y="1578"/>
                  </a:lnTo>
                  <a:lnTo>
                    <a:pt x="1395" y="1578"/>
                  </a:lnTo>
                  <a:lnTo>
                    <a:pt x="1398" y="1578"/>
                  </a:lnTo>
                  <a:lnTo>
                    <a:pt x="1400" y="1578"/>
                  </a:lnTo>
                  <a:lnTo>
                    <a:pt x="1404" y="1578"/>
                  </a:lnTo>
                  <a:lnTo>
                    <a:pt x="1407" y="1578"/>
                  </a:lnTo>
                  <a:lnTo>
                    <a:pt x="1411" y="1578"/>
                  </a:lnTo>
                  <a:lnTo>
                    <a:pt x="1415" y="1577"/>
                  </a:lnTo>
                  <a:lnTo>
                    <a:pt x="1420" y="1577"/>
                  </a:lnTo>
                  <a:lnTo>
                    <a:pt x="1426" y="1576"/>
                  </a:lnTo>
                  <a:lnTo>
                    <a:pt x="1431" y="1573"/>
                  </a:lnTo>
                  <a:lnTo>
                    <a:pt x="1436" y="1572"/>
                  </a:lnTo>
                  <a:lnTo>
                    <a:pt x="1440" y="1569"/>
                  </a:lnTo>
                  <a:lnTo>
                    <a:pt x="1446" y="1566"/>
                  </a:lnTo>
                  <a:lnTo>
                    <a:pt x="1450" y="1564"/>
                  </a:lnTo>
                  <a:lnTo>
                    <a:pt x="1454" y="1561"/>
                  </a:lnTo>
                  <a:lnTo>
                    <a:pt x="1458" y="1557"/>
                  </a:lnTo>
                  <a:lnTo>
                    <a:pt x="1460" y="1554"/>
                  </a:lnTo>
                  <a:lnTo>
                    <a:pt x="1464" y="1551"/>
                  </a:lnTo>
                  <a:lnTo>
                    <a:pt x="1468" y="1547"/>
                  </a:lnTo>
                  <a:lnTo>
                    <a:pt x="1471" y="1544"/>
                  </a:lnTo>
                  <a:lnTo>
                    <a:pt x="1474" y="1540"/>
                  </a:lnTo>
                  <a:lnTo>
                    <a:pt x="1478" y="1536"/>
                  </a:lnTo>
                  <a:lnTo>
                    <a:pt x="1479" y="1532"/>
                  </a:lnTo>
                  <a:lnTo>
                    <a:pt x="1481" y="1528"/>
                  </a:lnTo>
                  <a:lnTo>
                    <a:pt x="1484" y="1524"/>
                  </a:lnTo>
                  <a:lnTo>
                    <a:pt x="1485" y="1520"/>
                  </a:lnTo>
                  <a:lnTo>
                    <a:pt x="1488" y="1516"/>
                  </a:lnTo>
                  <a:lnTo>
                    <a:pt x="1489" y="1513"/>
                  </a:lnTo>
                  <a:lnTo>
                    <a:pt x="1491" y="1508"/>
                  </a:lnTo>
                  <a:lnTo>
                    <a:pt x="1493" y="1505"/>
                  </a:lnTo>
                  <a:lnTo>
                    <a:pt x="1495" y="1501"/>
                  </a:lnTo>
                  <a:lnTo>
                    <a:pt x="1496" y="1497"/>
                  </a:lnTo>
                  <a:lnTo>
                    <a:pt x="1496" y="1495"/>
                  </a:lnTo>
                  <a:lnTo>
                    <a:pt x="1497" y="1492"/>
                  </a:lnTo>
                  <a:lnTo>
                    <a:pt x="1499" y="1489"/>
                  </a:lnTo>
                  <a:lnTo>
                    <a:pt x="1500" y="1485"/>
                  </a:lnTo>
                  <a:lnTo>
                    <a:pt x="1500" y="1483"/>
                  </a:lnTo>
                  <a:lnTo>
                    <a:pt x="1501" y="1481"/>
                  </a:lnTo>
                  <a:lnTo>
                    <a:pt x="1501" y="1479"/>
                  </a:lnTo>
                  <a:lnTo>
                    <a:pt x="1501" y="1477"/>
                  </a:lnTo>
                  <a:lnTo>
                    <a:pt x="1501" y="1475"/>
                  </a:lnTo>
                  <a:lnTo>
                    <a:pt x="1501" y="1472"/>
                  </a:lnTo>
                  <a:lnTo>
                    <a:pt x="1501" y="1469"/>
                  </a:lnTo>
                  <a:lnTo>
                    <a:pt x="1500" y="1467"/>
                  </a:lnTo>
                  <a:lnTo>
                    <a:pt x="1500" y="1463"/>
                  </a:lnTo>
                  <a:lnTo>
                    <a:pt x="1499" y="1460"/>
                  </a:lnTo>
                  <a:lnTo>
                    <a:pt x="1497" y="1457"/>
                  </a:lnTo>
                  <a:lnTo>
                    <a:pt x="1496" y="1453"/>
                  </a:lnTo>
                  <a:lnTo>
                    <a:pt x="1495" y="1451"/>
                  </a:lnTo>
                  <a:lnTo>
                    <a:pt x="1493" y="1448"/>
                  </a:lnTo>
                  <a:lnTo>
                    <a:pt x="1491" y="1444"/>
                  </a:lnTo>
                  <a:lnTo>
                    <a:pt x="1489" y="1442"/>
                  </a:lnTo>
                  <a:lnTo>
                    <a:pt x="1488" y="1439"/>
                  </a:lnTo>
                  <a:lnTo>
                    <a:pt x="1485" y="1435"/>
                  </a:lnTo>
                  <a:lnTo>
                    <a:pt x="1484" y="1432"/>
                  </a:lnTo>
                  <a:lnTo>
                    <a:pt x="1481" y="1428"/>
                  </a:lnTo>
                  <a:lnTo>
                    <a:pt x="1479" y="1426"/>
                  </a:lnTo>
                  <a:lnTo>
                    <a:pt x="1478" y="1423"/>
                  </a:lnTo>
                  <a:lnTo>
                    <a:pt x="1474" y="1418"/>
                  </a:lnTo>
                  <a:lnTo>
                    <a:pt x="1470" y="1412"/>
                  </a:lnTo>
                  <a:lnTo>
                    <a:pt x="1466" y="1408"/>
                  </a:lnTo>
                  <a:lnTo>
                    <a:pt x="1463" y="1404"/>
                  </a:lnTo>
                  <a:lnTo>
                    <a:pt x="1460" y="1402"/>
                  </a:lnTo>
                  <a:lnTo>
                    <a:pt x="1459" y="1402"/>
                  </a:lnTo>
                  <a:lnTo>
                    <a:pt x="1455" y="1399"/>
                  </a:lnTo>
                  <a:lnTo>
                    <a:pt x="1451" y="1402"/>
                  </a:lnTo>
                  <a:lnTo>
                    <a:pt x="1447" y="1404"/>
                  </a:lnTo>
                  <a:lnTo>
                    <a:pt x="1443" y="1408"/>
                  </a:lnTo>
                  <a:lnTo>
                    <a:pt x="1439" y="1411"/>
                  </a:lnTo>
                  <a:lnTo>
                    <a:pt x="1436" y="1415"/>
                  </a:lnTo>
                  <a:lnTo>
                    <a:pt x="1434" y="1418"/>
                  </a:lnTo>
                  <a:lnTo>
                    <a:pt x="1434" y="1419"/>
                  </a:lnTo>
                  <a:lnTo>
                    <a:pt x="1434" y="1418"/>
                  </a:lnTo>
                  <a:lnTo>
                    <a:pt x="1432" y="1416"/>
                  </a:lnTo>
                  <a:lnTo>
                    <a:pt x="1431" y="1414"/>
                  </a:lnTo>
                  <a:lnTo>
                    <a:pt x="1430" y="1411"/>
                  </a:lnTo>
                  <a:lnTo>
                    <a:pt x="1427" y="1406"/>
                  </a:lnTo>
                  <a:lnTo>
                    <a:pt x="1423" y="1402"/>
                  </a:lnTo>
                  <a:lnTo>
                    <a:pt x="1420" y="1396"/>
                  </a:lnTo>
                  <a:lnTo>
                    <a:pt x="1416" y="1392"/>
                  </a:lnTo>
                  <a:lnTo>
                    <a:pt x="1411" y="1387"/>
                  </a:lnTo>
                  <a:lnTo>
                    <a:pt x="1406" y="1382"/>
                  </a:lnTo>
                  <a:lnTo>
                    <a:pt x="1403" y="1379"/>
                  </a:lnTo>
                  <a:lnTo>
                    <a:pt x="1400" y="1378"/>
                  </a:lnTo>
                  <a:lnTo>
                    <a:pt x="1398" y="1375"/>
                  </a:lnTo>
                  <a:lnTo>
                    <a:pt x="1395" y="1374"/>
                  </a:lnTo>
                  <a:lnTo>
                    <a:pt x="1391" y="1371"/>
                  </a:lnTo>
                  <a:lnTo>
                    <a:pt x="1387" y="1370"/>
                  </a:lnTo>
                  <a:lnTo>
                    <a:pt x="1385" y="1368"/>
                  </a:lnTo>
                  <a:lnTo>
                    <a:pt x="1381" y="1366"/>
                  </a:lnTo>
                  <a:lnTo>
                    <a:pt x="1377" y="1364"/>
                  </a:lnTo>
                  <a:lnTo>
                    <a:pt x="1373" y="1364"/>
                  </a:lnTo>
                  <a:lnTo>
                    <a:pt x="1369" y="1364"/>
                  </a:lnTo>
                  <a:lnTo>
                    <a:pt x="1365" y="1364"/>
                  </a:lnTo>
                  <a:lnTo>
                    <a:pt x="1362" y="1363"/>
                  </a:lnTo>
                  <a:lnTo>
                    <a:pt x="1359" y="1363"/>
                  </a:lnTo>
                  <a:lnTo>
                    <a:pt x="1357" y="1363"/>
                  </a:lnTo>
                  <a:lnTo>
                    <a:pt x="1354" y="1366"/>
                  </a:lnTo>
                  <a:lnTo>
                    <a:pt x="1353" y="1368"/>
                  </a:lnTo>
                  <a:lnTo>
                    <a:pt x="1353" y="1372"/>
                  </a:lnTo>
                  <a:lnTo>
                    <a:pt x="1351" y="1374"/>
                  </a:lnTo>
                  <a:lnTo>
                    <a:pt x="1351" y="1376"/>
                  </a:lnTo>
                  <a:lnTo>
                    <a:pt x="1350" y="1380"/>
                  </a:lnTo>
                  <a:lnTo>
                    <a:pt x="1350" y="1384"/>
                  </a:lnTo>
                  <a:lnTo>
                    <a:pt x="1349" y="1390"/>
                  </a:lnTo>
                  <a:lnTo>
                    <a:pt x="1349" y="1394"/>
                  </a:lnTo>
                  <a:lnTo>
                    <a:pt x="1347" y="1399"/>
                  </a:lnTo>
                  <a:lnTo>
                    <a:pt x="1347" y="1404"/>
                  </a:lnTo>
                  <a:lnTo>
                    <a:pt x="1346" y="1408"/>
                  </a:lnTo>
                  <a:lnTo>
                    <a:pt x="1345" y="1414"/>
                  </a:lnTo>
                  <a:lnTo>
                    <a:pt x="1345" y="1418"/>
                  </a:lnTo>
                  <a:lnTo>
                    <a:pt x="1343" y="1423"/>
                  </a:lnTo>
                  <a:lnTo>
                    <a:pt x="1342" y="1427"/>
                  </a:lnTo>
                  <a:lnTo>
                    <a:pt x="1339" y="1431"/>
                  </a:lnTo>
                  <a:lnTo>
                    <a:pt x="1338" y="1434"/>
                  </a:lnTo>
                  <a:lnTo>
                    <a:pt x="1337" y="1436"/>
                  </a:lnTo>
                  <a:lnTo>
                    <a:pt x="1334" y="1438"/>
                  </a:lnTo>
                  <a:lnTo>
                    <a:pt x="1331" y="1439"/>
                  </a:lnTo>
                  <a:lnTo>
                    <a:pt x="1329" y="1440"/>
                  </a:lnTo>
                  <a:lnTo>
                    <a:pt x="1326" y="1442"/>
                  </a:lnTo>
                  <a:lnTo>
                    <a:pt x="1322" y="1443"/>
                  </a:lnTo>
                  <a:lnTo>
                    <a:pt x="1319" y="1444"/>
                  </a:lnTo>
                  <a:lnTo>
                    <a:pt x="1315" y="1444"/>
                  </a:lnTo>
                  <a:lnTo>
                    <a:pt x="1311" y="1446"/>
                  </a:lnTo>
                  <a:lnTo>
                    <a:pt x="1307" y="1446"/>
                  </a:lnTo>
                  <a:lnTo>
                    <a:pt x="1303" y="1446"/>
                  </a:lnTo>
                  <a:lnTo>
                    <a:pt x="1301" y="1447"/>
                  </a:lnTo>
                  <a:lnTo>
                    <a:pt x="1297" y="1447"/>
                  </a:lnTo>
                  <a:lnTo>
                    <a:pt x="1294" y="1447"/>
                  </a:lnTo>
                  <a:lnTo>
                    <a:pt x="1290" y="1447"/>
                  </a:lnTo>
                  <a:lnTo>
                    <a:pt x="1288" y="1447"/>
                  </a:lnTo>
                  <a:lnTo>
                    <a:pt x="1286" y="1447"/>
                  </a:lnTo>
                  <a:lnTo>
                    <a:pt x="1284" y="1446"/>
                  </a:lnTo>
                  <a:lnTo>
                    <a:pt x="1280" y="1446"/>
                  </a:lnTo>
                  <a:lnTo>
                    <a:pt x="1276" y="1443"/>
                  </a:lnTo>
                  <a:lnTo>
                    <a:pt x="1270" y="1442"/>
                  </a:lnTo>
                  <a:lnTo>
                    <a:pt x="1268" y="1440"/>
                  </a:lnTo>
                  <a:lnTo>
                    <a:pt x="1265" y="1439"/>
                  </a:lnTo>
                  <a:lnTo>
                    <a:pt x="1261" y="1438"/>
                  </a:lnTo>
                  <a:lnTo>
                    <a:pt x="1258" y="1436"/>
                  </a:lnTo>
                  <a:lnTo>
                    <a:pt x="1254" y="1434"/>
                  </a:lnTo>
                  <a:lnTo>
                    <a:pt x="1250" y="1432"/>
                  </a:lnTo>
                  <a:lnTo>
                    <a:pt x="1245" y="1431"/>
                  </a:lnTo>
                  <a:lnTo>
                    <a:pt x="1242" y="1430"/>
                  </a:lnTo>
                  <a:lnTo>
                    <a:pt x="1237" y="1427"/>
                  </a:lnTo>
                  <a:lnTo>
                    <a:pt x="1232" y="1426"/>
                  </a:lnTo>
                  <a:lnTo>
                    <a:pt x="1228" y="1423"/>
                  </a:lnTo>
                  <a:lnTo>
                    <a:pt x="1222" y="1422"/>
                  </a:lnTo>
                  <a:lnTo>
                    <a:pt x="1217" y="1419"/>
                  </a:lnTo>
                  <a:lnTo>
                    <a:pt x="1212" y="1416"/>
                  </a:lnTo>
                  <a:lnTo>
                    <a:pt x="1208" y="1415"/>
                  </a:lnTo>
                  <a:lnTo>
                    <a:pt x="1202" y="1412"/>
                  </a:lnTo>
                  <a:lnTo>
                    <a:pt x="1197" y="1410"/>
                  </a:lnTo>
                  <a:lnTo>
                    <a:pt x="1192" y="1408"/>
                  </a:lnTo>
                  <a:lnTo>
                    <a:pt x="1185" y="1406"/>
                  </a:lnTo>
                  <a:lnTo>
                    <a:pt x="1180" y="1403"/>
                  </a:lnTo>
                  <a:lnTo>
                    <a:pt x="1175" y="1400"/>
                  </a:lnTo>
                  <a:lnTo>
                    <a:pt x="1169" y="1399"/>
                  </a:lnTo>
                  <a:lnTo>
                    <a:pt x="1164" y="1396"/>
                  </a:lnTo>
                  <a:lnTo>
                    <a:pt x="1159" y="1394"/>
                  </a:lnTo>
                  <a:lnTo>
                    <a:pt x="1152" y="1391"/>
                  </a:lnTo>
                  <a:lnTo>
                    <a:pt x="1147" y="1390"/>
                  </a:lnTo>
                  <a:lnTo>
                    <a:pt x="1141" y="1387"/>
                  </a:lnTo>
                  <a:lnTo>
                    <a:pt x="1136" y="1384"/>
                  </a:lnTo>
                  <a:lnTo>
                    <a:pt x="1131" y="1382"/>
                  </a:lnTo>
                  <a:lnTo>
                    <a:pt x="1125" y="1380"/>
                  </a:lnTo>
                  <a:lnTo>
                    <a:pt x="1120" y="1378"/>
                  </a:lnTo>
                  <a:lnTo>
                    <a:pt x="1115" y="1375"/>
                  </a:lnTo>
                  <a:lnTo>
                    <a:pt x="1109" y="1372"/>
                  </a:lnTo>
                  <a:lnTo>
                    <a:pt x="1104" y="1371"/>
                  </a:lnTo>
                  <a:lnTo>
                    <a:pt x="1099" y="1368"/>
                  </a:lnTo>
                  <a:lnTo>
                    <a:pt x="1095" y="1366"/>
                  </a:lnTo>
                  <a:lnTo>
                    <a:pt x="1090" y="1364"/>
                  </a:lnTo>
                  <a:lnTo>
                    <a:pt x="1086" y="1362"/>
                  </a:lnTo>
                  <a:lnTo>
                    <a:pt x="1082" y="1360"/>
                  </a:lnTo>
                  <a:lnTo>
                    <a:pt x="1078" y="1359"/>
                  </a:lnTo>
                  <a:lnTo>
                    <a:pt x="1072" y="1358"/>
                  </a:lnTo>
                  <a:lnTo>
                    <a:pt x="1070" y="1355"/>
                  </a:lnTo>
                  <a:lnTo>
                    <a:pt x="1066" y="1354"/>
                  </a:lnTo>
                  <a:lnTo>
                    <a:pt x="1062" y="1352"/>
                  </a:lnTo>
                  <a:lnTo>
                    <a:pt x="1059" y="1351"/>
                  </a:lnTo>
                  <a:lnTo>
                    <a:pt x="1056" y="1350"/>
                  </a:lnTo>
                  <a:lnTo>
                    <a:pt x="1052" y="1349"/>
                  </a:lnTo>
                  <a:lnTo>
                    <a:pt x="1051" y="1349"/>
                  </a:lnTo>
                  <a:lnTo>
                    <a:pt x="1046" y="1346"/>
                  </a:lnTo>
                  <a:lnTo>
                    <a:pt x="1044" y="1345"/>
                  </a:lnTo>
                  <a:lnTo>
                    <a:pt x="1042" y="1345"/>
                  </a:lnTo>
                  <a:lnTo>
                    <a:pt x="1040" y="1343"/>
                  </a:lnTo>
                  <a:lnTo>
                    <a:pt x="1040" y="1341"/>
                  </a:lnTo>
                  <a:lnTo>
                    <a:pt x="1039" y="1338"/>
                  </a:lnTo>
                  <a:lnTo>
                    <a:pt x="1039" y="1335"/>
                  </a:lnTo>
                  <a:lnTo>
                    <a:pt x="1039" y="1333"/>
                  </a:lnTo>
                  <a:lnTo>
                    <a:pt x="1039" y="1330"/>
                  </a:lnTo>
                  <a:lnTo>
                    <a:pt x="1038" y="1326"/>
                  </a:lnTo>
                  <a:lnTo>
                    <a:pt x="1036" y="1323"/>
                  </a:lnTo>
                  <a:lnTo>
                    <a:pt x="1035" y="1319"/>
                  </a:lnTo>
                  <a:lnTo>
                    <a:pt x="1035" y="1315"/>
                  </a:lnTo>
                  <a:lnTo>
                    <a:pt x="1034" y="1311"/>
                  </a:lnTo>
                  <a:lnTo>
                    <a:pt x="1032" y="1307"/>
                  </a:lnTo>
                  <a:lnTo>
                    <a:pt x="1031" y="1303"/>
                  </a:lnTo>
                  <a:lnTo>
                    <a:pt x="1031" y="1299"/>
                  </a:lnTo>
                  <a:lnTo>
                    <a:pt x="1028" y="1294"/>
                  </a:lnTo>
                  <a:lnTo>
                    <a:pt x="1027" y="1290"/>
                  </a:lnTo>
                  <a:lnTo>
                    <a:pt x="1024" y="1285"/>
                  </a:lnTo>
                  <a:lnTo>
                    <a:pt x="1023" y="1281"/>
                  </a:lnTo>
                  <a:lnTo>
                    <a:pt x="1020" y="1275"/>
                  </a:lnTo>
                  <a:lnTo>
                    <a:pt x="1019" y="1271"/>
                  </a:lnTo>
                  <a:lnTo>
                    <a:pt x="1016" y="1267"/>
                  </a:lnTo>
                  <a:lnTo>
                    <a:pt x="1014" y="1263"/>
                  </a:lnTo>
                  <a:lnTo>
                    <a:pt x="1011" y="1258"/>
                  </a:lnTo>
                  <a:lnTo>
                    <a:pt x="1008" y="1254"/>
                  </a:lnTo>
                  <a:lnTo>
                    <a:pt x="1006" y="1250"/>
                  </a:lnTo>
                  <a:lnTo>
                    <a:pt x="1003" y="1248"/>
                  </a:lnTo>
                  <a:lnTo>
                    <a:pt x="1001" y="1244"/>
                  </a:lnTo>
                  <a:lnTo>
                    <a:pt x="997" y="1241"/>
                  </a:lnTo>
                  <a:lnTo>
                    <a:pt x="994" y="1238"/>
                  </a:lnTo>
                  <a:lnTo>
                    <a:pt x="990" y="1237"/>
                  </a:lnTo>
                  <a:lnTo>
                    <a:pt x="990" y="1236"/>
                  </a:lnTo>
                  <a:lnTo>
                    <a:pt x="991" y="1236"/>
                  </a:lnTo>
                  <a:lnTo>
                    <a:pt x="994" y="1236"/>
                  </a:lnTo>
                  <a:lnTo>
                    <a:pt x="998" y="1236"/>
                  </a:lnTo>
                  <a:lnTo>
                    <a:pt x="1002" y="1234"/>
                  </a:lnTo>
                  <a:lnTo>
                    <a:pt x="1007" y="1232"/>
                  </a:lnTo>
                  <a:lnTo>
                    <a:pt x="1010" y="1230"/>
                  </a:lnTo>
                  <a:lnTo>
                    <a:pt x="1012" y="1229"/>
                  </a:lnTo>
                  <a:lnTo>
                    <a:pt x="1015" y="1226"/>
                  </a:lnTo>
                  <a:lnTo>
                    <a:pt x="1019" y="1225"/>
                  </a:lnTo>
                  <a:lnTo>
                    <a:pt x="1020" y="1224"/>
                  </a:lnTo>
                  <a:lnTo>
                    <a:pt x="1023" y="1221"/>
                  </a:lnTo>
                  <a:lnTo>
                    <a:pt x="1026" y="1217"/>
                  </a:lnTo>
                  <a:lnTo>
                    <a:pt x="1030" y="1214"/>
                  </a:lnTo>
                  <a:lnTo>
                    <a:pt x="1032" y="1210"/>
                  </a:lnTo>
                  <a:lnTo>
                    <a:pt x="1038" y="1206"/>
                  </a:lnTo>
                  <a:lnTo>
                    <a:pt x="1042" y="1201"/>
                  </a:lnTo>
                  <a:lnTo>
                    <a:pt x="1046" y="1196"/>
                  </a:lnTo>
                  <a:lnTo>
                    <a:pt x="1048" y="1192"/>
                  </a:lnTo>
                  <a:lnTo>
                    <a:pt x="1051" y="1189"/>
                  </a:lnTo>
                  <a:lnTo>
                    <a:pt x="1054" y="1186"/>
                  </a:lnTo>
                  <a:lnTo>
                    <a:pt x="1056" y="1184"/>
                  </a:lnTo>
                  <a:lnTo>
                    <a:pt x="1059" y="1180"/>
                  </a:lnTo>
                  <a:lnTo>
                    <a:pt x="1062" y="1177"/>
                  </a:lnTo>
                  <a:lnTo>
                    <a:pt x="1064" y="1173"/>
                  </a:lnTo>
                  <a:lnTo>
                    <a:pt x="1067" y="1170"/>
                  </a:lnTo>
                  <a:lnTo>
                    <a:pt x="1070" y="1166"/>
                  </a:lnTo>
                  <a:lnTo>
                    <a:pt x="1072" y="1162"/>
                  </a:lnTo>
                  <a:lnTo>
                    <a:pt x="1075" y="1158"/>
                  </a:lnTo>
                  <a:lnTo>
                    <a:pt x="1079" y="1154"/>
                  </a:lnTo>
                  <a:lnTo>
                    <a:pt x="1082" y="1150"/>
                  </a:lnTo>
                  <a:lnTo>
                    <a:pt x="1084" y="1148"/>
                  </a:lnTo>
                  <a:lnTo>
                    <a:pt x="1087" y="1144"/>
                  </a:lnTo>
                  <a:lnTo>
                    <a:pt x="1091" y="1140"/>
                  </a:lnTo>
                  <a:lnTo>
                    <a:pt x="1094" y="1136"/>
                  </a:lnTo>
                  <a:lnTo>
                    <a:pt x="1096" y="1132"/>
                  </a:lnTo>
                  <a:lnTo>
                    <a:pt x="1099" y="1128"/>
                  </a:lnTo>
                  <a:lnTo>
                    <a:pt x="1101" y="1124"/>
                  </a:lnTo>
                  <a:lnTo>
                    <a:pt x="1104" y="1120"/>
                  </a:lnTo>
                  <a:lnTo>
                    <a:pt x="1107" y="1116"/>
                  </a:lnTo>
                  <a:lnTo>
                    <a:pt x="1111" y="1112"/>
                  </a:lnTo>
                  <a:lnTo>
                    <a:pt x="1113" y="1108"/>
                  </a:lnTo>
                  <a:lnTo>
                    <a:pt x="1116" y="1104"/>
                  </a:lnTo>
                  <a:lnTo>
                    <a:pt x="1119" y="1100"/>
                  </a:lnTo>
                  <a:lnTo>
                    <a:pt x="1121" y="1096"/>
                  </a:lnTo>
                  <a:lnTo>
                    <a:pt x="1124" y="1092"/>
                  </a:lnTo>
                  <a:lnTo>
                    <a:pt x="1127" y="1088"/>
                  </a:lnTo>
                  <a:lnTo>
                    <a:pt x="1129" y="1085"/>
                  </a:lnTo>
                  <a:lnTo>
                    <a:pt x="1132" y="1081"/>
                  </a:lnTo>
                  <a:lnTo>
                    <a:pt x="1135" y="1077"/>
                  </a:lnTo>
                  <a:lnTo>
                    <a:pt x="1137" y="1073"/>
                  </a:lnTo>
                  <a:lnTo>
                    <a:pt x="1140" y="1069"/>
                  </a:lnTo>
                  <a:lnTo>
                    <a:pt x="1141" y="1065"/>
                  </a:lnTo>
                  <a:lnTo>
                    <a:pt x="1144" y="1061"/>
                  </a:lnTo>
                  <a:lnTo>
                    <a:pt x="1145" y="1057"/>
                  </a:lnTo>
                  <a:lnTo>
                    <a:pt x="1148" y="1055"/>
                  </a:lnTo>
                  <a:lnTo>
                    <a:pt x="1149" y="1052"/>
                  </a:lnTo>
                  <a:lnTo>
                    <a:pt x="1152" y="1048"/>
                  </a:lnTo>
                  <a:lnTo>
                    <a:pt x="1153" y="1045"/>
                  </a:lnTo>
                  <a:lnTo>
                    <a:pt x="1155" y="1042"/>
                  </a:lnTo>
                  <a:lnTo>
                    <a:pt x="1156" y="1039"/>
                  </a:lnTo>
                  <a:lnTo>
                    <a:pt x="1159" y="1036"/>
                  </a:lnTo>
                  <a:lnTo>
                    <a:pt x="1159" y="1034"/>
                  </a:lnTo>
                  <a:lnTo>
                    <a:pt x="1160" y="1030"/>
                  </a:lnTo>
                  <a:lnTo>
                    <a:pt x="1161" y="1027"/>
                  </a:lnTo>
                  <a:lnTo>
                    <a:pt x="1163" y="1026"/>
                  </a:lnTo>
                  <a:lnTo>
                    <a:pt x="1164" y="1020"/>
                  </a:lnTo>
                  <a:lnTo>
                    <a:pt x="1165" y="1015"/>
                  </a:lnTo>
                  <a:lnTo>
                    <a:pt x="1167" y="1010"/>
                  </a:lnTo>
                  <a:lnTo>
                    <a:pt x="1168" y="1004"/>
                  </a:lnTo>
                  <a:lnTo>
                    <a:pt x="1168" y="999"/>
                  </a:lnTo>
                  <a:lnTo>
                    <a:pt x="1169" y="995"/>
                  </a:lnTo>
                  <a:lnTo>
                    <a:pt x="1169" y="990"/>
                  </a:lnTo>
                  <a:lnTo>
                    <a:pt x="1169" y="984"/>
                  </a:lnTo>
                  <a:lnTo>
                    <a:pt x="1169" y="980"/>
                  </a:lnTo>
                  <a:lnTo>
                    <a:pt x="1169" y="975"/>
                  </a:lnTo>
                  <a:lnTo>
                    <a:pt x="1169" y="971"/>
                  </a:lnTo>
                  <a:lnTo>
                    <a:pt x="1169" y="966"/>
                  </a:lnTo>
                  <a:lnTo>
                    <a:pt x="1168" y="962"/>
                  </a:lnTo>
                  <a:lnTo>
                    <a:pt x="1168" y="958"/>
                  </a:lnTo>
                  <a:lnTo>
                    <a:pt x="1167" y="954"/>
                  </a:lnTo>
                  <a:lnTo>
                    <a:pt x="1167" y="950"/>
                  </a:lnTo>
                  <a:lnTo>
                    <a:pt x="1167" y="946"/>
                  </a:lnTo>
                  <a:lnTo>
                    <a:pt x="1165" y="942"/>
                  </a:lnTo>
                  <a:lnTo>
                    <a:pt x="1164" y="938"/>
                  </a:lnTo>
                  <a:lnTo>
                    <a:pt x="1164" y="935"/>
                  </a:lnTo>
                  <a:lnTo>
                    <a:pt x="1163" y="933"/>
                  </a:lnTo>
                  <a:lnTo>
                    <a:pt x="1163" y="930"/>
                  </a:lnTo>
                  <a:lnTo>
                    <a:pt x="1161" y="927"/>
                  </a:lnTo>
                  <a:lnTo>
                    <a:pt x="1160" y="925"/>
                  </a:lnTo>
                  <a:lnTo>
                    <a:pt x="1159" y="921"/>
                  </a:lnTo>
                  <a:lnTo>
                    <a:pt x="1159" y="918"/>
                  </a:lnTo>
                  <a:lnTo>
                    <a:pt x="1157" y="915"/>
                  </a:lnTo>
                  <a:lnTo>
                    <a:pt x="1159" y="915"/>
                  </a:lnTo>
                  <a:lnTo>
                    <a:pt x="1160" y="915"/>
                  </a:lnTo>
                  <a:lnTo>
                    <a:pt x="1163" y="915"/>
                  </a:lnTo>
                  <a:lnTo>
                    <a:pt x="1168" y="915"/>
                  </a:lnTo>
                  <a:lnTo>
                    <a:pt x="1171" y="915"/>
                  </a:lnTo>
                  <a:lnTo>
                    <a:pt x="1173" y="914"/>
                  </a:lnTo>
                  <a:lnTo>
                    <a:pt x="1176" y="914"/>
                  </a:lnTo>
                  <a:lnTo>
                    <a:pt x="1179" y="914"/>
                  </a:lnTo>
                  <a:lnTo>
                    <a:pt x="1183" y="914"/>
                  </a:lnTo>
                  <a:lnTo>
                    <a:pt x="1187" y="913"/>
                  </a:lnTo>
                  <a:lnTo>
                    <a:pt x="1189" y="913"/>
                  </a:lnTo>
                  <a:lnTo>
                    <a:pt x="1194" y="913"/>
                  </a:lnTo>
                  <a:lnTo>
                    <a:pt x="1197" y="911"/>
                  </a:lnTo>
                  <a:lnTo>
                    <a:pt x="1201" y="910"/>
                  </a:lnTo>
                  <a:lnTo>
                    <a:pt x="1204" y="909"/>
                  </a:lnTo>
                  <a:lnTo>
                    <a:pt x="1209" y="909"/>
                  </a:lnTo>
                  <a:lnTo>
                    <a:pt x="1212" y="907"/>
                  </a:lnTo>
                  <a:lnTo>
                    <a:pt x="1216" y="907"/>
                  </a:lnTo>
                  <a:lnTo>
                    <a:pt x="1218" y="905"/>
                  </a:lnTo>
                  <a:lnTo>
                    <a:pt x="1222" y="905"/>
                  </a:lnTo>
                  <a:lnTo>
                    <a:pt x="1226" y="902"/>
                  </a:lnTo>
                  <a:lnTo>
                    <a:pt x="1229" y="901"/>
                  </a:lnTo>
                  <a:lnTo>
                    <a:pt x="1232" y="899"/>
                  </a:lnTo>
                  <a:lnTo>
                    <a:pt x="1236" y="897"/>
                  </a:lnTo>
                  <a:lnTo>
                    <a:pt x="1241" y="893"/>
                  </a:lnTo>
                  <a:lnTo>
                    <a:pt x="1245" y="889"/>
                  </a:lnTo>
                  <a:lnTo>
                    <a:pt x="1246" y="889"/>
                  </a:lnTo>
                  <a:lnTo>
                    <a:pt x="1250" y="890"/>
                  </a:lnTo>
                  <a:lnTo>
                    <a:pt x="1252" y="890"/>
                  </a:lnTo>
                  <a:lnTo>
                    <a:pt x="1254" y="891"/>
                  </a:lnTo>
                  <a:lnTo>
                    <a:pt x="1258" y="893"/>
                  </a:lnTo>
                  <a:lnTo>
                    <a:pt x="1262" y="894"/>
                  </a:lnTo>
                  <a:lnTo>
                    <a:pt x="1266" y="894"/>
                  </a:lnTo>
                  <a:lnTo>
                    <a:pt x="1270" y="895"/>
                  </a:lnTo>
                  <a:lnTo>
                    <a:pt x="1276" y="897"/>
                  </a:lnTo>
                  <a:lnTo>
                    <a:pt x="1281" y="898"/>
                  </a:lnTo>
                  <a:lnTo>
                    <a:pt x="1284" y="898"/>
                  </a:lnTo>
                  <a:lnTo>
                    <a:pt x="1288" y="898"/>
                  </a:lnTo>
                  <a:lnTo>
                    <a:pt x="1290" y="899"/>
                  </a:lnTo>
                  <a:lnTo>
                    <a:pt x="1293" y="899"/>
                  </a:lnTo>
                  <a:lnTo>
                    <a:pt x="1295" y="899"/>
                  </a:lnTo>
                  <a:lnTo>
                    <a:pt x="1299" y="899"/>
                  </a:lnTo>
                  <a:lnTo>
                    <a:pt x="1302" y="901"/>
                  </a:lnTo>
                  <a:lnTo>
                    <a:pt x="1306" y="901"/>
                  </a:lnTo>
                  <a:lnTo>
                    <a:pt x="1309" y="901"/>
                  </a:lnTo>
                  <a:lnTo>
                    <a:pt x="1311" y="901"/>
                  </a:lnTo>
                  <a:lnTo>
                    <a:pt x="1314" y="901"/>
                  </a:lnTo>
                  <a:lnTo>
                    <a:pt x="1318" y="901"/>
                  </a:lnTo>
                  <a:lnTo>
                    <a:pt x="1321" y="901"/>
                  </a:lnTo>
                  <a:lnTo>
                    <a:pt x="1325" y="901"/>
                  </a:lnTo>
                  <a:lnTo>
                    <a:pt x="1327" y="899"/>
                  </a:lnTo>
                  <a:lnTo>
                    <a:pt x="1331" y="899"/>
                  </a:lnTo>
                  <a:lnTo>
                    <a:pt x="1334" y="899"/>
                  </a:lnTo>
                  <a:lnTo>
                    <a:pt x="1338" y="899"/>
                  </a:lnTo>
                  <a:lnTo>
                    <a:pt x="1341" y="898"/>
                  </a:lnTo>
                  <a:lnTo>
                    <a:pt x="1345" y="898"/>
                  </a:lnTo>
                  <a:lnTo>
                    <a:pt x="1347" y="897"/>
                  </a:lnTo>
                  <a:lnTo>
                    <a:pt x="1351" y="895"/>
                  </a:lnTo>
                  <a:lnTo>
                    <a:pt x="1354" y="894"/>
                  </a:lnTo>
                  <a:lnTo>
                    <a:pt x="1358" y="894"/>
                  </a:lnTo>
                  <a:lnTo>
                    <a:pt x="1361" y="893"/>
                  </a:lnTo>
                  <a:lnTo>
                    <a:pt x="1365" y="891"/>
                  </a:lnTo>
                  <a:lnTo>
                    <a:pt x="1367" y="890"/>
                  </a:lnTo>
                  <a:lnTo>
                    <a:pt x="1370" y="889"/>
                  </a:lnTo>
                  <a:lnTo>
                    <a:pt x="1373" y="886"/>
                  </a:lnTo>
                  <a:lnTo>
                    <a:pt x="1377" y="885"/>
                  </a:lnTo>
                  <a:lnTo>
                    <a:pt x="1379" y="882"/>
                  </a:lnTo>
                  <a:lnTo>
                    <a:pt x="1383" y="881"/>
                  </a:lnTo>
                  <a:lnTo>
                    <a:pt x="1386" y="878"/>
                  </a:lnTo>
                  <a:lnTo>
                    <a:pt x="1388" y="875"/>
                  </a:lnTo>
                  <a:lnTo>
                    <a:pt x="1391" y="874"/>
                  </a:lnTo>
                  <a:lnTo>
                    <a:pt x="1394" y="871"/>
                  </a:lnTo>
                  <a:lnTo>
                    <a:pt x="1396" y="867"/>
                  </a:lnTo>
                  <a:lnTo>
                    <a:pt x="1399" y="865"/>
                  </a:lnTo>
                  <a:lnTo>
                    <a:pt x="1402" y="862"/>
                  </a:lnTo>
                  <a:lnTo>
                    <a:pt x="1404" y="858"/>
                  </a:lnTo>
                  <a:lnTo>
                    <a:pt x="1407" y="855"/>
                  </a:lnTo>
                  <a:lnTo>
                    <a:pt x="1408" y="851"/>
                  </a:lnTo>
                  <a:lnTo>
                    <a:pt x="1411" y="847"/>
                  </a:lnTo>
                  <a:lnTo>
                    <a:pt x="1414" y="845"/>
                  </a:lnTo>
                  <a:lnTo>
                    <a:pt x="1415" y="841"/>
                  </a:lnTo>
                  <a:lnTo>
                    <a:pt x="1416" y="838"/>
                  </a:lnTo>
                  <a:lnTo>
                    <a:pt x="1419" y="834"/>
                  </a:lnTo>
                  <a:lnTo>
                    <a:pt x="1420" y="832"/>
                  </a:lnTo>
                  <a:lnTo>
                    <a:pt x="1422" y="828"/>
                  </a:lnTo>
                  <a:lnTo>
                    <a:pt x="1423" y="825"/>
                  </a:lnTo>
                  <a:lnTo>
                    <a:pt x="1426" y="822"/>
                  </a:lnTo>
                  <a:lnTo>
                    <a:pt x="1427" y="820"/>
                  </a:lnTo>
                  <a:lnTo>
                    <a:pt x="1427" y="816"/>
                  </a:lnTo>
                  <a:lnTo>
                    <a:pt x="1428" y="813"/>
                  </a:lnTo>
                  <a:lnTo>
                    <a:pt x="1430" y="810"/>
                  </a:lnTo>
                  <a:lnTo>
                    <a:pt x="1431" y="806"/>
                  </a:lnTo>
                  <a:lnTo>
                    <a:pt x="1431" y="804"/>
                  </a:lnTo>
                  <a:lnTo>
                    <a:pt x="1432" y="801"/>
                  </a:lnTo>
                  <a:lnTo>
                    <a:pt x="1434" y="798"/>
                  </a:lnTo>
                  <a:lnTo>
                    <a:pt x="1434" y="794"/>
                  </a:lnTo>
                  <a:lnTo>
                    <a:pt x="1435" y="789"/>
                  </a:lnTo>
                  <a:lnTo>
                    <a:pt x="1436" y="784"/>
                  </a:lnTo>
                  <a:lnTo>
                    <a:pt x="1436" y="778"/>
                  </a:lnTo>
                  <a:lnTo>
                    <a:pt x="1438" y="773"/>
                  </a:lnTo>
                  <a:lnTo>
                    <a:pt x="1438" y="769"/>
                  </a:lnTo>
                  <a:lnTo>
                    <a:pt x="1438" y="764"/>
                  </a:lnTo>
                  <a:lnTo>
                    <a:pt x="1438" y="758"/>
                  </a:lnTo>
                  <a:lnTo>
                    <a:pt x="1436" y="754"/>
                  </a:lnTo>
                  <a:lnTo>
                    <a:pt x="1436" y="749"/>
                  </a:lnTo>
                  <a:lnTo>
                    <a:pt x="1436" y="746"/>
                  </a:lnTo>
                  <a:lnTo>
                    <a:pt x="1435" y="741"/>
                  </a:lnTo>
                  <a:lnTo>
                    <a:pt x="1434" y="738"/>
                  </a:lnTo>
                  <a:lnTo>
                    <a:pt x="1432" y="735"/>
                  </a:lnTo>
                  <a:lnTo>
                    <a:pt x="1432" y="732"/>
                  </a:lnTo>
                  <a:lnTo>
                    <a:pt x="1431" y="728"/>
                  </a:lnTo>
                  <a:lnTo>
                    <a:pt x="1430" y="725"/>
                  </a:lnTo>
                  <a:lnTo>
                    <a:pt x="1428" y="723"/>
                  </a:lnTo>
                  <a:lnTo>
                    <a:pt x="1427" y="720"/>
                  </a:lnTo>
                  <a:lnTo>
                    <a:pt x="1424" y="715"/>
                  </a:lnTo>
                  <a:lnTo>
                    <a:pt x="1423" y="712"/>
                  </a:lnTo>
                  <a:lnTo>
                    <a:pt x="1419" y="708"/>
                  </a:lnTo>
                  <a:lnTo>
                    <a:pt x="1415" y="705"/>
                  </a:lnTo>
                  <a:lnTo>
                    <a:pt x="1411" y="703"/>
                  </a:lnTo>
                  <a:lnTo>
                    <a:pt x="1407" y="701"/>
                  </a:lnTo>
                  <a:lnTo>
                    <a:pt x="1402" y="700"/>
                  </a:lnTo>
                  <a:lnTo>
                    <a:pt x="1396" y="697"/>
                  </a:lnTo>
                  <a:lnTo>
                    <a:pt x="1392" y="697"/>
                  </a:lnTo>
                  <a:lnTo>
                    <a:pt x="1387" y="696"/>
                  </a:lnTo>
                  <a:lnTo>
                    <a:pt x="1382" y="696"/>
                  </a:lnTo>
                  <a:lnTo>
                    <a:pt x="1378" y="695"/>
                  </a:lnTo>
                  <a:lnTo>
                    <a:pt x="1373" y="695"/>
                  </a:lnTo>
                  <a:lnTo>
                    <a:pt x="1370" y="695"/>
                  </a:lnTo>
                  <a:lnTo>
                    <a:pt x="1367" y="695"/>
                  </a:lnTo>
                  <a:lnTo>
                    <a:pt x="1365" y="695"/>
                  </a:lnTo>
                  <a:lnTo>
                    <a:pt x="1363" y="695"/>
                  </a:lnTo>
                  <a:lnTo>
                    <a:pt x="1362" y="693"/>
                  </a:lnTo>
                  <a:lnTo>
                    <a:pt x="1358" y="691"/>
                  </a:lnTo>
                  <a:lnTo>
                    <a:pt x="1357" y="689"/>
                  </a:lnTo>
                  <a:lnTo>
                    <a:pt x="1354" y="687"/>
                  </a:lnTo>
                  <a:lnTo>
                    <a:pt x="1350" y="685"/>
                  </a:lnTo>
                  <a:lnTo>
                    <a:pt x="1347" y="683"/>
                  </a:lnTo>
                  <a:lnTo>
                    <a:pt x="1345" y="680"/>
                  </a:lnTo>
                  <a:lnTo>
                    <a:pt x="1341" y="677"/>
                  </a:lnTo>
                  <a:lnTo>
                    <a:pt x="1337" y="675"/>
                  </a:lnTo>
                  <a:lnTo>
                    <a:pt x="1334" y="672"/>
                  </a:lnTo>
                  <a:lnTo>
                    <a:pt x="1330" y="669"/>
                  </a:lnTo>
                  <a:lnTo>
                    <a:pt x="1326" y="668"/>
                  </a:lnTo>
                  <a:lnTo>
                    <a:pt x="1323" y="667"/>
                  </a:lnTo>
                  <a:lnTo>
                    <a:pt x="1321" y="664"/>
                  </a:lnTo>
                  <a:lnTo>
                    <a:pt x="1317" y="663"/>
                  </a:lnTo>
                  <a:lnTo>
                    <a:pt x="1313" y="661"/>
                  </a:lnTo>
                  <a:lnTo>
                    <a:pt x="1306" y="661"/>
                  </a:lnTo>
                  <a:lnTo>
                    <a:pt x="1302" y="663"/>
                  </a:lnTo>
                  <a:lnTo>
                    <a:pt x="1298" y="663"/>
                  </a:lnTo>
                  <a:lnTo>
                    <a:pt x="1295" y="663"/>
                  </a:lnTo>
                  <a:lnTo>
                    <a:pt x="1291" y="664"/>
                  </a:lnTo>
                  <a:lnTo>
                    <a:pt x="1289" y="664"/>
                  </a:lnTo>
                  <a:lnTo>
                    <a:pt x="1286" y="665"/>
                  </a:lnTo>
                  <a:lnTo>
                    <a:pt x="1282" y="667"/>
                  </a:lnTo>
                  <a:lnTo>
                    <a:pt x="1280" y="667"/>
                  </a:lnTo>
                  <a:lnTo>
                    <a:pt x="1277" y="668"/>
                  </a:lnTo>
                  <a:lnTo>
                    <a:pt x="1273" y="668"/>
                  </a:lnTo>
                  <a:lnTo>
                    <a:pt x="1270" y="669"/>
                  </a:lnTo>
                  <a:lnTo>
                    <a:pt x="1266" y="669"/>
                  </a:lnTo>
                  <a:lnTo>
                    <a:pt x="1265" y="671"/>
                  </a:lnTo>
                  <a:lnTo>
                    <a:pt x="1261" y="672"/>
                  </a:lnTo>
                  <a:lnTo>
                    <a:pt x="1258" y="672"/>
                  </a:lnTo>
                  <a:lnTo>
                    <a:pt x="1256" y="673"/>
                  </a:lnTo>
                  <a:lnTo>
                    <a:pt x="1254" y="675"/>
                  </a:lnTo>
                  <a:lnTo>
                    <a:pt x="1250" y="676"/>
                  </a:lnTo>
                  <a:lnTo>
                    <a:pt x="1248" y="677"/>
                  </a:lnTo>
                  <a:lnTo>
                    <a:pt x="1245" y="677"/>
                  </a:lnTo>
                  <a:lnTo>
                    <a:pt x="1245" y="679"/>
                  </a:lnTo>
                  <a:lnTo>
                    <a:pt x="1233" y="676"/>
                  </a:lnTo>
                  <a:lnTo>
                    <a:pt x="1229" y="649"/>
                  </a:lnTo>
                  <a:lnTo>
                    <a:pt x="1230" y="648"/>
                  </a:lnTo>
                  <a:lnTo>
                    <a:pt x="1233" y="645"/>
                  </a:lnTo>
                  <a:lnTo>
                    <a:pt x="1237" y="644"/>
                  </a:lnTo>
                  <a:lnTo>
                    <a:pt x="1241" y="641"/>
                  </a:lnTo>
                  <a:lnTo>
                    <a:pt x="1245" y="639"/>
                  </a:lnTo>
                  <a:lnTo>
                    <a:pt x="1248" y="637"/>
                  </a:lnTo>
                  <a:lnTo>
                    <a:pt x="1250" y="636"/>
                  </a:lnTo>
                  <a:lnTo>
                    <a:pt x="1254" y="635"/>
                  </a:lnTo>
                  <a:lnTo>
                    <a:pt x="1257" y="632"/>
                  </a:lnTo>
                  <a:lnTo>
                    <a:pt x="1262" y="628"/>
                  </a:lnTo>
                  <a:lnTo>
                    <a:pt x="1268" y="626"/>
                  </a:lnTo>
                  <a:lnTo>
                    <a:pt x="1273" y="622"/>
                  </a:lnTo>
                  <a:lnTo>
                    <a:pt x="1278" y="618"/>
                  </a:lnTo>
                  <a:lnTo>
                    <a:pt x="1282" y="614"/>
                  </a:lnTo>
                  <a:lnTo>
                    <a:pt x="1286" y="611"/>
                  </a:lnTo>
                  <a:lnTo>
                    <a:pt x="1290" y="607"/>
                  </a:lnTo>
                  <a:lnTo>
                    <a:pt x="1293" y="606"/>
                  </a:lnTo>
                  <a:lnTo>
                    <a:pt x="1294" y="602"/>
                  </a:lnTo>
                  <a:lnTo>
                    <a:pt x="1295" y="599"/>
                  </a:lnTo>
                  <a:lnTo>
                    <a:pt x="1295" y="595"/>
                  </a:lnTo>
                  <a:lnTo>
                    <a:pt x="1297" y="592"/>
                  </a:lnTo>
                  <a:lnTo>
                    <a:pt x="1298" y="590"/>
                  </a:lnTo>
                  <a:lnTo>
                    <a:pt x="1298" y="587"/>
                  </a:lnTo>
                  <a:lnTo>
                    <a:pt x="1298" y="583"/>
                  </a:lnTo>
                  <a:lnTo>
                    <a:pt x="1299" y="580"/>
                  </a:lnTo>
                  <a:lnTo>
                    <a:pt x="1299" y="576"/>
                  </a:lnTo>
                  <a:lnTo>
                    <a:pt x="1299" y="571"/>
                  </a:lnTo>
                  <a:lnTo>
                    <a:pt x="1299" y="570"/>
                  </a:lnTo>
                  <a:lnTo>
                    <a:pt x="1299" y="568"/>
                  </a:lnTo>
                  <a:lnTo>
                    <a:pt x="1301" y="568"/>
                  </a:lnTo>
                  <a:lnTo>
                    <a:pt x="1303" y="567"/>
                  </a:lnTo>
                  <a:lnTo>
                    <a:pt x="1305" y="567"/>
                  </a:lnTo>
                  <a:lnTo>
                    <a:pt x="1309" y="566"/>
                  </a:lnTo>
                  <a:lnTo>
                    <a:pt x="1311" y="566"/>
                  </a:lnTo>
                  <a:lnTo>
                    <a:pt x="1315" y="566"/>
                  </a:lnTo>
                  <a:lnTo>
                    <a:pt x="1319" y="563"/>
                  </a:lnTo>
                  <a:lnTo>
                    <a:pt x="1323" y="563"/>
                  </a:lnTo>
                  <a:lnTo>
                    <a:pt x="1327" y="562"/>
                  </a:lnTo>
                  <a:lnTo>
                    <a:pt x="1334" y="560"/>
                  </a:lnTo>
                  <a:lnTo>
                    <a:pt x="1338" y="558"/>
                  </a:lnTo>
                  <a:lnTo>
                    <a:pt x="1343" y="556"/>
                  </a:lnTo>
                  <a:lnTo>
                    <a:pt x="1346" y="555"/>
                  </a:lnTo>
                  <a:lnTo>
                    <a:pt x="1350" y="555"/>
                  </a:lnTo>
                  <a:lnTo>
                    <a:pt x="1353" y="554"/>
                  </a:lnTo>
                  <a:lnTo>
                    <a:pt x="1355" y="552"/>
                  </a:lnTo>
                  <a:lnTo>
                    <a:pt x="1358" y="551"/>
                  </a:lnTo>
                  <a:lnTo>
                    <a:pt x="1361" y="551"/>
                  </a:lnTo>
                  <a:lnTo>
                    <a:pt x="1365" y="548"/>
                  </a:lnTo>
                  <a:lnTo>
                    <a:pt x="1367" y="548"/>
                  </a:lnTo>
                  <a:lnTo>
                    <a:pt x="1370" y="546"/>
                  </a:lnTo>
                  <a:lnTo>
                    <a:pt x="1373" y="544"/>
                  </a:lnTo>
                  <a:lnTo>
                    <a:pt x="1377" y="543"/>
                  </a:lnTo>
                  <a:lnTo>
                    <a:pt x="1379" y="542"/>
                  </a:lnTo>
                  <a:lnTo>
                    <a:pt x="1383" y="540"/>
                  </a:lnTo>
                  <a:lnTo>
                    <a:pt x="1386" y="538"/>
                  </a:lnTo>
                  <a:lnTo>
                    <a:pt x="1388" y="536"/>
                  </a:lnTo>
                  <a:lnTo>
                    <a:pt x="1392" y="535"/>
                  </a:lnTo>
                  <a:lnTo>
                    <a:pt x="1395" y="534"/>
                  </a:lnTo>
                  <a:lnTo>
                    <a:pt x="1398" y="533"/>
                  </a:lnTo>
                  <a:lnTo>
                    <a:pt x="1402" y="530"/>
                  </a:lnTo>
                  <a:lnTo>
                    <a:pt x="1404" y="529"/>
                  </a:lnTo>
                  <a:lnTo>
                    <a:pt x="1407" y="526"/>
                  </a:lnTo>
                  <a:lnTo>
                    <a:pt x="1411" y="523"/>
                  </a:lnTo>
                  <a:lnTo>
                    <a:pt x="1414" y="522"/>
                  </a:lnTo>
                  <a:lnTo>
                    <a:pt x="1416" y="519"/>
                  </a:lnTo>
                  <a:lnTo>
                    <a:pt x="1419" y="517"/>
                  </a:lnTo>
                  <a:lnTo>
                    <a:pt x="1422" y="515"/>
                  </a:lnTo>
                  <a:lnTo>
                    <a:pt x="1426" y="513"/>
                  </a:lnTo>
                  <a:lnTo>
                    <a:pt x="1428" y="511"/>
                  </a:lnTo>
                  <a:lnTo>
                    <a:pt x="1434" y="505"/>
                  </a:lnTo>
                  <a:lnTo>
                    <a:pt x="1439" y="501"/>
                  </a:lnTo>
                  <a:lnTo>
                    <a:pt x="1444" y="494"/>
                  </a:lnTo>
                  <a:lnTo>
                    <a:pt x="1450" y="490"/>
                  </a:lnTo>
                  <a:lnTo>
                    <a:pt x="1451" y="486"/>
                  </a:lnTo>
                  <a:lnTo>
                    <a:pt x="1452" y="483"/>
                  </a:lnTo>
                  <a:lnTo>
                    <a:pt x="1455" y="479"/>
                  </a:lnTo>
                  <a:lnTo>
                    <a:pt x="1456" y="477"/>
                  </a:lnTo>
                  <a:lnTo>
                    <a:pt x="1459" y="473"/>
                  </a:lnTo>
                  <a:lnTo>
                    <a:pt x="1460" y="470"/>
                  </a:lnTo>
                  <a:lnTo>
                    <a:pt x="1462" y="467"/>
                  </a:lnTo>
                  <a:lnTo>
                    <a:pt x="1463" y="465"/>
                  </a:lnTo>
                  <a:lnTo>
                    <a:pt x="1464" y="461"/>
                  </a:lnTo>
                  <a:lnTo>
                    <a:pt x="1466" y="458"/>
                  </a:lnTo>
                  <a:lnTo>
                    <a:pt x="1467" y="454"/>
                  </a:lnTo>
                  <a:lnTo>
                    <a:pt x="1468" y="451"/>
                  </a:lnTo>
                  <a:lnTo>
                    <a:pt x="1470" y="447"/>
                  </a:lnTo>
                  <a:lnTo>
                    <a:pt x="1470" y="445"/>
                  </a:lnTo>
                  <a:lnTo>
                    <a:pt x="1471" y="442"/>
                  </a:lnTo>
                  <a:lnTo>
                    <a:pt x="1472" y="439"/>
                  </a:lnTo>
                  <a:lnTo>
                    <a:pt x="1472" y="435"/>
                  </a:lnTo>
                  <a:lnTo>
                    <a:pt x="1474" y="433"/>
                  </a:lnTo>
                  <a:lnTo>
                    <a:pt x="1474" y="429"/>
                  </a:lnTo>
                  <a:lnTo>
                    <a:pt x="1475" y="426"/>
                  </a:lnTo>
                  <a:lnTo>
                    <a:pt x="1475" y="424"/>
                  </a:lnTo>
                  <a:lnTo>
                    <a:pt x="1475" y="421"/>
                  </a:lnTo>
                  <a:lnTo>
                    <a:pt x="1475" y="417"/>
                  </a:lnTo>
                  <a:lnTo>
                    <a:pt x="1476" y="414"/>
                  </a:lnTo>
                  <a:lnTo>
                    <a:pt x="1476" y="412"/>
                  </a:lnTo>
                  <a:lnTo>
                    <a:pt x="1476" y="409"/>
                  </a:lnTo>
                  <a:lnTo>
                    <a:pt x="1476" y="406"/>
                  </a:lnTo>
                  <a:lnTo>
                    <a:pt x="1478" y="404"/>
                  </a:lnTo>
                  <a:lnTo>
                    <a:pt x="1478" y="398"/>
                  </a:lnTo>
                  <a:lnTo>
                    <a:pt x="1478" y="393"/>
                  </a:lnTo>
                  <a:lnTo>
                    <a:pt x="1478" y="388"/>
                  </a:lnTo>
                  <a:lnTo>
                    <a:pt x="1478" y="382"/>
                  </a:lnTo>
                  <a:lnTo>
                    <a:pt x="1476" y="377"/>
                  </a:lnTo>
                  <a:lnTo>
                    <a:pt x="1476" y="373"/>
                  </a:lnTo>
                  <a:lnTo>
                    <a:pt x="1475" y="368"/>
                  </a:lnTo>
                  <a:lnTo>
                    <a:pt x="1475" y="365"/>
                  </a:lnTo>
                  <a:lnTo>
                    <a:pt x="1475" y="361"/>
                  </a:lnTo>
                  <a:lnTo>
                    <a:pt x="1475" y="358"/>
                  </a:lnTo>
                  <a:lnTo>
                    <a:pt x="1474" y="354"/>
                  </a:lnTo>
                  <a:lnTo>
                    <a:pt x="1474" y="352"/>
                  </a:lnTo>
                  <a:lnTo>
                    <a:pt x="1472" y="349"/>
                  </a:lnTo>
                  <a:lnTo>
                    <a:pt x="1472" y="348"/>
                  </a:lnTo>
                  <a:lnTo>
                    <a:pt x="1471" y="345"/>
                  </a:lnTo>
                  <a:lnTo>
                    <a:pt x="1471" y="344"/>
                  </a:lnTo>
                  <a:lnTo>
                    <a:pt x="1472" y="344"/>
                  </a:lnTo>
                  <a:lnTo>
                    <a:pt x="1474" y="341"/>
                  </a:lnTo>
                  <a:lnTo>
                    <a:pt x="1475" y="338"/>
                  </a:lnTo>
                  <a:lnTo>
                    <a:pt x="1476" y="334"/>
                  </a:lnTo>
                  <a:lnTo>
                    <a:pt x="1479" y="330"/>
                  </a:lnTo>
                  <a:lnTo>
                    <a:pt x="1480" y="327"/>
                  </a:lnTo>
                  <a:lnTo>
                    <a:pt x="1483" y="323"/>
                  </a:lnTo>
                  <a:lnTo>
                    <a:pt x="1484" y="317"/>
                  </a:lnTo>
                  <a:lnTo>
                    <a:pt x="1487" y="313"/>
                  </a:lnTo>
                  <a:lnTo>
                    <a:pt x="1488" y="308"/>
                  </a:lnTo>
                  <a:lnTo>
                    <a:pt x="1491" y="304"/>
                  </a:lnTo>
                  <a:lnTo>
                    <a:pt x="1492" y="299"/>
                  </a:lnTo>
                  <a:lnTo>
                    <a:pt x="1492" y="295"/>
                  </a:lnTo>
                  <a:lnTo>
                    <a:pt x="1493" y="291"/>
                  </a:lnTo>
                  <a:lnTo>
                    <a:pt x="1493" y="288"/>
                  </a:lnTo>
                  <a:lnTo>
                    <a:pt x="1493" y="285"/>
                  </a:lnTo>
                  <a:lnTo>
                    <a:pt x="1492" y="283"/>
                  </a:lnTo>
                  <a:lnTo>
                    <a:pt x="1491" y="280"/>
                  </a:lnTo>
                  <a:lnTo>
                    <a:pt x="1489" y="277"/>
                  </a:lnTo>
                  <a:lnTo>
                    <a:pt x="1488" y="275"/>
                  </a:lnTo>
                  <a:lnTo>
                    <a:pt x="1487" y="272"/>
                  </a:lnTo>
                  <a:lnTo>
                    <a:pt x="1484" y="269"/>
                  </a:lnTo>
                  <a:lnTo>
                    <a:pt x="1483" y="267"/>
                  </a:lnTo>
                  <a:lnTo>
                    <a:pt x="1479" y="263"/>
                  </a:lnTo>
                  <a:lnTo>
                    <a:pt x="1476" y="260"/>
                  </a:lnTo>
                  <a:lnTo>
                    <a:pt x="1474" y="257"/>
                  </a:lnTo>
                  <a:lnTo>
                    <a:pt x="1472" y="257"/>
                  </a:lnTo>
                  <a:lnTo>
                    <a:pt x="1472" y="255"/>
                  </a:lnTo>
                  <a:lnTo>
                    <a:pt x="1472" y="251"/>
                  </a:lnTo>
                  <a:lnTo>
                    <a:pt x="1472" y="247"/>
                  </a:lnTo>
                  <a:lnTo>
                    <a:pt x="1472" y="244"/>
                  </a:lnTo>
                  <a:lnTo>
                    <a:pt x="1472" y="241"/>
                  </a:lnTo>
                  <a:lnTo>
                    <a:pt x="1471" y="239"/>
                  </a:lnTo>
                  <a:lnTo>
                    <a:pt x="1471" y="236"/>
                  </a:lnTo>
                  <a:lnTo>
                    <a:pt x="1471" y="232"/>
                  </a:lnTo>
                  <a:lnTo>
                    <a:pt x="1471" y="229"/>
                  </a:lnTo>
                  <a:lnTo>
                    <a:pt x="1471" y="226"/>
                  </a:lnTo>
                  <a:lnTo>
                    <a:pt x="1471" y="223"/>
                  </a:lnTo>
                  <a:lnTo>
                    <a:pt x="1470" y="219"/>
                  </a:lnTo>
                  <a:lnTo>
                    <a:pt x="1470" y="215"/>
                  </a:lnTo>
                  <a:lnTo>
                    <a:pt x="1468" y="211"/>
                  </a:lnTo>
                  <a:lnTo>
                    <a:pt x="1467" y="208"/>
                  </a:lnTo>
                  <a:lnTo>
                    <a:pt x="1467" y="204"/>
                  </a:lnTo>
                  <a:lnTo>
                    <a:pt x="1466" y="200"/>
                  </a:lnTo>
                  <a:lnTo>
                    <a:pt x="1464" y="196"/>
                  </a:lnTo>
                  <a:lnTo>
                    <a:pt x="1464" y="194"/>
                  </a:lnTo>
                  <a:lnTo>
                    <a:pt x="1463" y="190"/>
                  </a:lnTo>
                  <a:lnTo>
                    <a:pt x="1462" y="186"/>
                  </a:lnTo>
                  <a:lnTo>
                    <a:pt x="1460" y="183"/>
                  </a:lnTo>
                  <a:lnTo>
                    <a:pt x="1459" y="179"/>
                  </a:lnTo>
                  <a:lnTo>
                    <a:pt x="1456" y="176"/>
                  </a:lnTo>
                  <a:lnTo>
                    <a:pt x="1455" y="174"/>
                  </a:lnTo>
                  <a:lnTo>
                    <a:pt x="1454" y="171"/>
                  </a:lnTo>
                  <a:lnTo>
                    <a:pt x="1452" y="170"/>
                  </a:lnTo>
                  <a:lnTo>
                    <a:pt x="1450" y="166"/>
                  </a:lnTo>
                  <a:lnTo>
                    <a:pt x="1447" y="164"/>
                  </a:lnTo>
                  <a:lnTo>
                    <a:pt x="1444" y="162"/>
                  </a:lnTo>
                  <a:lnTo>
                    <a:pt x="1442" y="159"/>
                  </a:lnTo>
                  <a:lnTo>
                    <a:pt x="1439" y="158"/>
                  </a:lnTo>
                  <a:lnTo>
                    <a:pt x="1436" y="155"/>
                  </a:lnTo>
                  <a:lnTo>
                    <a:pt x="1434" y="154"/>
                  </a:lnTo>
                  <a:lnTo>
                    <a:pt x="1431" y="152"/>
                  </a:lnTo>
                  <a:lnTo>
                    <a:pt x="1427" y="150"/>
                  </a:lnTo>
                  <a:lnTo>
                    <a:pt x="1424" y="148"/>
                  </a:lnTo>
                  <a:lnTo>
                    <a:pt x="1420" y="147"/>
                  </a:lnTo>
                  <a:lnTo>
                    <a:pt x="1418" y="146"/>
                  </a:lnTo>
                  <a:lnTo>
                    <a:pt x="1414" y="144"/>
                  </a:lnTo>
                  <a:lnTo>
                    <a:pt x="1411" y="143"/>
                  </a:lnTo>
                  <a:lnTo>
                    <a:pt x="1408" y="142"/>
                  </a:lnTo>
                  <a:lnTo>
                    <a:pt x="1404" y="142"/>
                  </a:lnTo>
                  <a:lnTo>
                    <a:pt x="1402" y="140"/>
                  </a:lnTo>
                  <a:lnTo>
                    <a:pt x="1398" y="139"/>
                  </a:lnTo>
                  <a:lnTo>
                    <a:pt x="1395" y="138"/>
                  </a:lnTo>
                  <a:lnTo>
                    <a:pt x="1392" y="138"/>
                  </a:lnTo>
                  <a:lnTo>
                    <a:pt x="1387" y="135"/>
                  </a:lnTo>
                  <a:lnTo>
                    <a:pt x="1383" y="135"/>
                  </a:lnTo>
                  <a:lnTo>
                    <a:pt x="1379" y="134"/>
                  </a:lnTo>
                  <a:lnTo>
                    <a:pt x="1377" y="134"/>
                  </a:lnTo>
                  <a:lnTo>
                    <a:pt x="1374" y="134"/>
                  </a:lnTo>
                  <a:lnTo>
                    <a:pt x="1374" y="131"/>
                  </a:lnTo>
                  <a:lnTo>
                    <a:pt x="1373" y="130"/>
                  </a:lnTo>
                  <a:lnTo>
                    <a:pt x="1370" y="126"/>
                  </a:lnTo>
                  <a:lnTo>
                    <a:pt x="1367" y="121"/>
                  </a:lnTo>
                  <a:lnTo>
                    <a:pt x="1366" y="117"/>
                  </a:lnTo>
                  <a:lnTo>
                    <a:pt x="1365" y="114"/>
                  </a:lnTo>
                  <a:lnTo>
                    <a:pt x="1362" y="110"/>
                  </a:lnTo>
                  <a:lnTo>
                    <a:pt x="1359" y="107"/>
                  </a:lnTo>
                  <a:lnTo>
                    <a:pt x="1357" y="105"/>
                  </a:lnTo>
                  <a:lnTo>
                    <a:pt x="1354" y="101"/>
                  </a:lnTo>
                  <a:lnTo>
                    <a:pt x="1351" y="98"/>
                  </a:lnTo>
                  <a:lnTo>
                    <a:pt x="1349" y="95"/>
                  </a:lnTo>
                  <a:lnTo>
                    <a:pt x="1345" y="93"/>
                  </a:lnTo>
                  <a:lnTo>
                    <a:pt x="1341" y="90"/>
                  </a:lnTo>
                  <a:lnTo>
                    <a:pt x="1338" y="89"/>
                  </a:lnTo>
                  <a:lnTo>
                    <a:pt x="1335" y="87"/>
                  </a:lnTo>
                  <a:lnTo>
                    <a:pt x="1331" y="86"/>
                  </a:lnTo>
                  <a:lnTo>
                    <a:pt x="1329" y="86"/>
                  </a:lnTo>
                  <a:lnTo>
                    <a:pt x="1326" y="85"/>
                  </a:lnTo>
                  <a:lnTo>
                    <a:pt x="1323" y="83"/>
                  </a:lnTo>
                  <a:lnTo>
                    <a:pt x="1319" y="83"/>
                  </a:lnTo>
                  <a:lnTo>
                    <a:pt x="1317" y="82"/>
                  </a:lnTo>
                  <a:lnTo>
                    <a:pt x="1313" y="81"/>
                  </a:lnTo>
                  <a:lnTo>
                    <a:pt x="1309" y="81"/>
                  </a:lnTo>
                  <a:lnTo>
                    <a:pt x="1306" y="79"/>
                  </a:lnTo>
                  <a:lnTo>
                    <a:pt x="1303" y="79"/>
                  </a:lnTo>
                  <a:lnTo>
                    <a:pt x="1299" y="79"/>
                  </a:lnTo>
                  <a:lnTo>
                    <a:pt x="1295" y="78"/>
                  </a:lnTo>
                  <a:lnTo>
                    <a:pt x="1293" y="78"/>
                  </a:lnTo>
                  <a:lnTo>
                    <a:pt x="1290" y="78"/>
                  </a:lnTo>
                  <a:lnTo>
                    <a:pt x="1288" y="77"/>
                  </a:lnTo>
                  <a:lnTo>
                    <a:pt x="1284" y="77"/>
                  </a:lnTo>
                  <a:lnTo>
                    <a:pt x="1281" y="77"/>
                  </a:lnTo>
                  <a:lnTo>
                    <a:pt x="1280" y="77"/>
                  </a:lnTo>
                  <a:lnTo>
                    <a:pt x="1276" y="77"/>
                  </a:lnTo>
                  <a:lnTo>
                    <a:pt x="1273" y="77"/>
                  </a:lnTo>
                  <a:lnTo>
                    <a:pt x="1270" y="77"/>
                  </a:lnTo>
                  <a:lnTo>
                    <a:pt x="1269" y="75"/>
                  </a:lnTo>
                  <a:lnTo>
                    <a:pt x="1266" y="74"/>
                  </a:lnTo>
                  <a:lnTo>
                    <a:pt x="1262" y="73"/>
                  </a:lnTo>
                  <a:lnTo>
                    <a:pt x="1258" y="71"/>
                  </a:lnTo>
                  <a:lnTo>
                    <a:pt x="1256" y="69"/>
                  </a:lnTo>
                  <a:lnTo>
                    <a:pt x="1253" y="67"/>
                  </a:lnTo>
                  <a:lnTo>
                    <a:pt x="1249" y="66"/>
                  </a:lnTo>
                  <a:lnTo>
                    <a:pt x="1246" y="65"/>
                  </a:lnTo>
                  <a:lnTo>
                    <a:pt x="1242" y="63"/>
                  </a:lnTo>
                  <a:lnTo>
                    <a:pt x="1238" y="62"/>
                  </a:lnTo>
                  <a:lnTo>
                    <a:pt x="1234" y="61"/>
                  </a:lnTo>
                  <a:lnTo>
                    <a:pt x="1232" y="59"/>
                  </a:lnTo>
                  <a:lnTo>
                    <a:pt x="1226" y="58"/>
                  </a:lnTo>
                  <a:lnTo>
                    <a:pt x="1222" y="55"/>
                  </a:lnTo>
                  <a:lnTo>
                    <a:pt x="1217" y="54"/>
                  </a:lnTo>
                  <a:lnTo>
                    <a:pt x="1213" y="53"/>
                  </a:lnTo>
                  <a:lnTo>
                    <a:pt x="1209" y="51"/>
                  </a:lnTo>
                  <a:lnTo>
                    <a:pt x="1204" y="50"/>
                  </a:lnTo>
                  <a:lnTo>
                    <a:pt x="1200" y="49"/>
                  </a:lnTo>
                  <a:lnTo>
                    <a:pt x="1194" y="47"/>
                  </a:lnTo>
                  <a:lnTo>
                    <a:pt x="1189" y="46"/>
                  </a:lnTo>
                  <a:lnTo>
                    <a:pt x="1185" y="46"/>
                  </a:lnTo>
                  <a:lnTo>
                    <a:pt x="1180" y="45"/>
                  </a:lnTo>
                  <a:lnTo>
                    <a:pt x="1176" y="43"/>
                  </a:lnTo>
                  <a:lnTo>
                    <a:pt x="1171" y="43"/>
                  </a:lnTo>
                  <a:lnTo>
                    <a:pt x="1167" y="43"/>
                  </a:lnTo>
                  <a:lnTo>
                    <a:pt x="1161" y="43"/>
                  </a:lnTo>
                  <a:lnTo>
                    <a:pt x="1157" y="43"/>
                  </a:lnTo>
                  <a:lnTo>
                    <a:pt x="1153" y="43"/>
                  </a:lnTo>
                  <a:lnTo>
                    <a:pt x="1148" y="43"/>
                  </a:lnTo>
                  <a:lnTo>
                    <a:pt x="1144" y="43"/>
                  </a:lnTo>
                  <a:lnTo>
                    <a:pt x="1140" y="43"/>
                  </a:lnTo>
                  <a:lnTo>
                    <a:pt x="1136" y="45"/>
                  </a:lnTo>
                  <a:lnTo>
                    <a:pt x="1131" y="46"/>
                  </a:lnTo>
                  <a:lnTo>
                    <a:pt x="1127" y="46"/>
                  </a:lnTo>
                  <a:lnTo>
                    <a:pt x="1124" y="47"/>
                  </a:lnTo>
                  <a:lnTo>
                    <a:pt x="1119" y="49"/>
                  </a:lnTo>
                  <a:lnTo>
                    <a:pt x="1115" y="50"/>
                  </a:lnTo>
                  <a:lnTo>
                    <a:pt x="1111" y="51"/>
                  </a:lnTo>
                  <a:lnTo>
                    <a:pt x="1108" y="53"/>
                  </a:lnTo>
                  <a:lnTo>
                    <a:pt x="1104" y="54"/>
                  </a:lnTo>
                  <a:lnTo>
                    <a:pt x="1100" y="55"/>
                  </a:lnTo>
                  <a:lnTo>
                    <a:pt x="1098" y="57"/>
                  </a:lnTo>
                  <a:lnTo>
                    <a:pt x="1094" y="58"/>
                  </a:lnTo>
                  <a:lnTo>
                    <a:pt x="1091" y="59"/>
                  </a:lnTo>
                  <a:lnTo>
                    <a:pt x="1087" y="61"/>
                  </a:lnTo>
                  <a:lnTo>
                    <a:pt x="1084" y="62"/>
                  </a:lnTo>
                  <a:lnTo>
                    <a:pt x="1082" y="63"/>
                  </a:lnTo>
                  <a:lnTo>
                    <a:pt x="1076" y="65"/>
                  </a:lnTo>
                  <a:lnTo>
                    <a:pt x="1072" y="67"/>
                  </a:lnTo>
                  <a:lnTo>
                    <a:pt x="1068" y="69"/>
                  </a:lnTo>
                  <a:lnTo>
                    <a:pt x="1067" y="71"/>
                  </a:lnTo>
                  <a:lnTo>
                    <a:pt x="1064" y="71"/>
                  </a:lnTo>
                  <a:lnTo>
                    <a:pt x="1064" y="73"/>
                  </a:lnTo>
                  <a:lnTo>
                    <a:pt x="1064" y="71"/>
                  </a:lnTo>
                  <a:lnTo>
                    <a:pt x="1062" y="71"/>
                  </a:lnTo>
                  <a:lnTo>
                    <a:pt x="1059" y="70"/>
                  </a:lnTo>
                  <a:lnTo>
                    <a:pt x="1056" y="70"/>
                  </a:lnTo>
                  <a:lnTo>
                    <a:pt x="1051" y="69"/>
                  </a:lnTo>
                  <a:lnTo>
                    <a:pt x="1047" y="67"/>
                  </a:lnTo>
                  <a:lnTo>
                    <a:pt x="1042" y="66"/>
                  </a:lnTo>
                  <a:lnTo>
                    <a:pt x="1036" y="66"/>
                  </a:lnTo>
                  <a:lnTo>
                    <a:pt x="1034" y="65"/>
                  </a:lnTo>
                  <a:lnTo>
                    <a:pt x="1030" y="65"/>
                  </a:lnTo>
                  <a:lnTo>
                    <a:pt x="1027" y="65"/>
                  </a:lnTo>
                  <a:lnTo>
                    <a:pt x="1024" y="63"/>
                  </a:lnTo>
                  <a:lnTo>
                    <a:pt x="1020" y="63"/>
                  </a:lnTo>
                  <a:lnTo>
                    <a:pt x="1018" y="62"/>
                  </a:lnTo>
                  <a:lnTo>
                    <a:pt x="1015" y="62"/>
                  </a:lnTo>
                  <a:lnTo>
                    <a:pt x="1012" y="62"/>
                  </a:lnTo>
                  <a:lnTo>
                    <a:pt x="1010" y="62"/>
                  </a:lnTo>
                  <a:lnTo>
                    <a:pt x="1006" y="62"/>
                  </a:lnTo>
                  <a:lnTo>
                    <a:pt x="1003" y="61"/>
                  </a:lnTo>
                  <a:lnTo>
                    <a:pt x="1002" y="61"/>
                  </a:lnTo>
                  <a:lnTo>
                    <a:pt x="997" y="61"/>
                  </a:lnTo>
                  <a:lnTo>
                    <a:pt x="993" y="62"/>
                  </a:lnTo>
                  <a:lnTo>
                    <a:pt x="989" y="62"/>
                  </a:lnTo>
                  <a:lnTo>
                    <a:pt x="985" y="63"/>
                  </a:lnTo>
                  <a:lnTo>
                    <a:pt x="979" y="65"/>
                  </a:lnTo>
                  <a:lnTo>
                    <a:pt x="975" y="66"/>
                  </a:lnTo>
                  <a:lnTo>
                    <a:pt x="971" y="66"/>
                  </a:lnTo>
                  <a:lnTo>
                    <a:pt x="967" y="67"/>
                  </a:lnTo>
                  <a:lnTo>
                    <a:pt x="963" y="69"/>
                  </a:lnTo>
                  <a:lnTo>
                    <a:pt x="959" y="70"/>
                  </a:lnTo>
                  <a:lnTo>
                    <a:pt x="955" y="70"/>
                  </a:lnTo>
                  <a:lnTo>
                    <a:pt x="953" y="71"/>
                  </a:lnTo>
                  <a:lnTo>
                    <a:pt x="950" y="73"/>
                  </a:lnTo>
                  <a:lnTo>
                    <a:pt x="947" y="73"/>
                  </a:lnTo>
                  <a:lnTo>
                    <a:pt x="943" y="74"/>
                  </a:lnTo>
                  <a:lnTo>
                    <a:pt x="943" y="75"/>
                  </a:lnTo>
                  <a:lnTo>
                    <a:pt x="942" y="74"/>
                  </a:lnTo>
                  <a:lnTo>
                    <a:pt x="942" y="71"/>
                  </a:lnTo>
                  <a:lnTo>
                    <a:pt x="939" y="69"/>
                  </a:lnTo>
                  <a:lnTo>
                    <a:pt x="937" y="66"/>
                  </a:lnTo>
                  <a:lnTo>
                    <a:pt x="934" y="62"/>
                  </a:lnTo>
                  <a:lnTo>
                    <a:pt x="930" y="58"/>
                  </a:lnTo>
                  <a:lnTo>
                    <a:pt x="926" y="54"/>
                  </a:lnTo>
                  <a:lnTo>
                    <a:pt x="921" y="53"/>
                  </a:lnTo>
                  <a:lnTo>
                    <a:pt x="917" y="51"/>
                  </a:lnTo>
                  <a:lnTo>
                    <a:pt x="913" y="51"/>
                  </a:lnTo>
                  <a:lnTo>
                    <a:pt x="909" y="50"/>
                  </a:lnTo>
                  <a:lnTo>
                    <a:pt x="904" y="50"/>
                  </a:lnTo>
                  <a:lnTo>
                    <a:pt x="898" y="50"/>
                  </a:lnTo>
                  <a:lnTo>
                    <a:pt x="893" y="49"/>
                  </a:lnTo>
                  <a:lnTo>
                    <a:pt x="888" y="49"/>
                  </a:lnTo>
                  <a:lnTo>
                    <a:pt x="882" y="49"/>
                  </a:lnTo>
                  <a:lnTo>
                    <a:pt x="877" y="49"/>
                  </a:lnTo>
                  <a:lnTo>
                    <a:pt x="873" y="49"/>
                  </a:lnTo>
                  <a:lnTo>
                    <a:pt x="868" y="49"/>
                  </a:lnTo>
                  <a:lnTo>
                    <a:pt x="864" y="49"/>
                  </a:lnTo>
                  <a:lnTo>
                    <a:pt x="861" y="49"/>
                  </a:lnTo>
                  <a:lnTo>
                    <a:pt x="858" y="49"/>
                  </a:lnTo>
                  <a:lnTo>
                    <a:pt x="857" y="49"/>
                  </a:lnTo>
                  <a:lnTo>
                    <a:pt x="857" y="46"/>
                  </a:lnTo>
                  <a:lnTo>
                    <a:pt x="857" y="42"/>
                  </a:lnTo>
                  <a:lnTo>
                    <a:pt x="857" y="39"/>
                  </a:lnTo>
                  <a:lnTo>
                    <a:pt x="857" y="37"/>
                  </a:lnTo>
                  <a:lnTo>
                    <a:pt x="857" y="33"/>
                  </a:lnTo>
                  <a:lnTo>
                    <a:pt x="857" y="30"/>
                  </a:lnTo>
                  <a:lnTo>
                    <a:pt x="856" y="26"/>
                  </a:lnTo>
                  <a:lnTo>
                    <a:pt x="856" y="22"/>
                  </a:lnTo>
                  <a:lnTo>
                    <a:pt x="854" y="18"/>
                  </a:lnTo>
                  <a:lnTo>
                    <a:pt x="853" y="14"/>
                  </a:lnTo>
                  <a:lnTo>
                    <a:pt x="850" y="12"/>
                  </a:lnTo>
                  <a:lnTo>
                    <a:pt x="848" y="8"/>
                  </a:lnTo>
                  <a:lnTo>
                    <a:pt x="845" y="6"/>
                  </a:lnTo>
                  <a:lnTo>
                    <a:pt x="841" y="4"/>
                  </a:lnTo>
                  <a:lnTo>
                    <a:pt x="837" y="2"/>
                  </a:lnTo>
                  <a:lnTo>
                    <a:pt x="832" y="1"/>
                  </a:lnTo>
                  <a:lnTo>
                    <a:pt x="828" y="0"/>
                  </a:lnTo>
                  <a:lnTo>
                    <a:pt x="822" y="1"/>
                  </a:lnTo>
                  <a:lnTo>
                    <a:pt x="818" y="1"/>
                  </a:lnTo>
                  <a:lnTo>
                    <a:pt x="814" y="1"/>
                  </a:lnTo>
                  <a:lnTo>
                    <a:pt x="809" y="4"/>
                  </a:lnTo>
                  <a:lnTo>
                    <a:pt x="807" y="5"/>
                  </a:lnTo>
                  <a:lnTo>
                    <a:pt x="801" y="6"/>
                  </a:lnTo>
                  <a:lnTo>
                    <a:pt x="799" y="8"/>
                  </a:lnTo>
                  <a:lnTo>
                    <a:pt x="796" y="9"/>
                  </a:lnTo>
                  <a:lnTo>
                    <a:pt x="793" y="10"/>
                  </a:lnTo>
                  <a:lnTo>
                    <a:pt x="789" y="13"/>
                  </a:lnTo>
                  <a:lnTo>
                    <a:pt x="789" y="14"/>
                  </a:lnTo>
                  <a:close/>
                </a:path>
              </a:pathLst>
            </a:custGeom>
            <a:solidFill>
              <a:srgbClr val="F2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64" name="Freeform 15">
              <a:extLst>
                <a:ext uri="{FF2B5EF4-FFF2-40B4-BE49-F238E27FC236}">
                  <a16:creationId xmlns:a16="http://schemas.microsoft.com/office/drawing/2014/main" id="{6D122CAE-1F70-4319-AB5B-EFE7BD4E5279}"/>
                </a:ext>
              </a:extLst>
            </p:cNvPr>
            <p:cNvSpPr>
              <a:spLocks/>
            </p:cNvSpPr>
            <p:nvPr/>
          </p:nvSpPr>
          <p:spPr bwMode="auto">
            <a:xfrm>
              <a:off x="544" y="2052"/>
              <a:ext cx="695" cy="319"/>
            </a:xfrm>
            <a:custGeom>
              <a:avLst/>
              <a:gdLst>
                <a:gd name="T0" fmla="*/ 0 w 1388"/>
                <a:gd name="T1" fmla="*/ 1 h 639"/>
                <a:gd name="T2" fmla="*/ 1 w 1388"/>
                <a:gd name="T3" fmla="*/ 0 h 639"/>
                <a:gd name="T4" fmla="*/ 28 w 1388"/>
                <a:gd name="T5" fmla="*/ 13 h 639"/>
                <a:gd name="T6" fmla="*/ 39 w 1388"/>
                <a:gd name="T7" fmla="*/ 18 h 639"/>
                <a:gd name="T8" fmla="*/ 41 w 1388"/>
                <a:gd name="T9" fmla="*/ 18 h 639"/>
                <a:gd name="T10" fmla="*/ 42 w 1388"/>
                <a:gd name="T11" fmla="*/ 17 h 639"/>
                <a:gd name="T12" fmla="*/ 43 w 1388"/>
                <a:gd name="T13" fmla="*/ 15 h 639"/>
                <a:gd name="T14" fmla="*/ 44 w 1388"/>
                <a:gd name="T15" fmla="*/ 16 h 639"/>
                <a:gd name="T16" fmla="*/ 44 w 1388"/>
                <a:gd name="T17" fmla="*/ 17 h 639"/>
                <a:gd name="T18" fmla="*/ 43 w 1388"/>
                <a:gd name="T19" fmla="*/ 18 h 639"/>
                <a:gd name="T20" fmla="*/ 41 w 1388"/>
                <a:gd name="T21" fmla="*/ 19 h 639"/>
                <a:gd name="T22" fmla="*/ 39 w 1388"/>
                <a:gd name="T23" fmla="*/ 19 h 639"/>
                <a:gd name="T24" fmla="*/ 35 w 1388"/>
                <a:gd name="T25" fmla="*/ 18 h 639"/>
                <a:gd name="T26" fmla="*/ 0 w 1388"/>
                <a:gd name="T27" fmla="*/ 1 h 639"/>
                <a:gd name="T28" fmla="*/ 0 w 1388"/>
                <a:gd name="T29" fmla="*/ 1 h 63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388" h="639">
                  <a:moveTo>
                    <a:pt x="0" y="51"/>
                  </a:moveTo>
                  <a:lnTo>
                    <a:pt x="26" y="0"/>
                  </a:lnTo>
                  <a:lnTo>
                    <a:pt x="869" y="424"/>
                  </a:lnTo>
                  <a:lnTo>
                    <a:pt x="1226" y="577"/>
                  </a:lnTo>
                  <a:lnTo>
                    <a:pt x="1308" y="582"/>
                  </a:lnTo>
                  <a:lnTo>
                    <a:pt x="1340" y="556"/>
                  </a:lnTo>
                  <a:lnTo>
                    <a:pt x="1356" y="497"/>
                  </a:lnTo>
                  <a:lnTo>
                    <a:pt x="1385" y="521"/>
                  </a:lnTo>
                  <a:lnTo>
                    <a:pt x="1388" y="558"/>
                  </a:lnTo>
                  <a:lnTo>
                    <a:pt x="1368" y="593"/>
                  </a:lnTo>
                  <a:lnTo>
                    <a:pt x="1306" y="639"/>
                  </a:lnTo>
                  <a:lnTo>
                    <a:pt x="1226" y="631"/>
                  </a:lnTo>
                  <a:lnTo>
                    <a:pt x="1096" y="599"/>
                  </a:lnTo>
                  <a:lnTo>
                    <a:pt x="0" y="51"/>
                  </a:lnTo>
                  <a:close/>
                </a:path>
              </a:pathLst>
            </a:custGeom>
            <a:solidFill>
              <a:srgbClr val="E6E6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65" name="Freeform 16">
              <a:extLst>
                <a:ext uri="{FF2B5EF4-FFF2-40B4-BE49-F238E27FC236}">
                  <a16:creationId xmlns:a16="http://schemas.microsoft.com/office/drawing/2014/main" id="{D7ADB43F-CF8E-4C71-9AEE-4CC10358B5F5}"/>
                </a:ext>
              </a:extLst>
            </p:cNvPr>
            <p:cNvSpPr>
              <a:spLocks/>
            </p:cNvSpPr>
            <p:nvPr/>
          </p:nvSpPr>
          <p:spPr bwMode="auto">
            <a:xfrm>
              <a:off x="819" y="2131"/>
              <a:ext cx="219" cy="153"/>
            </a:xfrm>
            <a:custGeom>
              <a:avLst/>
              <a:gdLst>
                <a:gd name="T0" fmla="*/ 0 w 437"/>
                <a:gd name="T1" fmla="*/ 4 h 306"/>
                <a:gd name="T2" fmla="*/ 1 w 437"/>
                <a:gd name="T3" fmla="*/ 2 h 306"/>
                <a:gd name="T4" fmla="*/ 3 w 437"/>
                <a:gd name="T5" fmla="*/ 0 h 306"/>
                <a:gd name="T6" fmla="*/ 10 w 437"/>
                <a:gd name="T7" fmla="*/ 4 h 306"/>
                <a:gd name="T8" fmla="*/ 13 w 437"/>
                <a:gd name="T9" fmla="*/ 7 h 306"/>
                <a:gd name="T10" fmla="*/ 14 w 437"/>
                <a:gd name="T11" fmla="*/ 10 h 306"/>
                <a:gd name="T12" fmla="*/ 14 w 437"/>
                <a:gd name="T13" fmla="*/ 10 h 306"/>
                <a:gd name="T14" fmla="*/ 0 w 437"/>
                <a:gd name="T15" fmla="*/ 4 h 306"/>
                <a:gd name="T16" fmla="*/ 0 w 437"/>
                <a:gd name="T17" fmla="*/ 4 h 30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37" h="306">
                  <a:moveTo>
                    <a:pt x="0" y="108"/>
                  </a:moveTo>
                  <a:lnTo>
                    <a:pt x="21" y="62"/>
                  </a:lnTo>
                  <a:lnTo>
                    <a:pt x="93" y="0"/>
                  </a:lnTo>
                  <a:lnTo>
                    <a:pt x="319" y="124"/>
                  </a:lnTo>
                  <a:lnTo>
                    <a:pt x="404" y="212"/>
                  </a:lnTo>
                  <a:lnTo>
                    <a:pt x="437" y="290"/>
                  </a:lnTo>
                  <a:lnTo>
                    <a:pt x="425" y="306"/>
                  </a:lnTo>
                  <a:lnTo>
                    <a:pt x="0" y="108"/>
                  </a:lnTo>
                  <a:close/>
                </a:path>
              </a:pathLst>
            </a:custGeom>
            <a:solidFill>
              <a:srgbClr val="FF99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66" name="Freeform 17">
              <a:extLst>
                <a:ext uri="{FF2B5EF4-FFF2-40B4-BE49-F238E27FC236}">
                  <a16:creationId xmlns:a16="http://schemas.microsoft.com/office/drawing/2014/main" id="{445D75A7-47F1-4CD3-B5DA-741A5C7FA322}"/>
                </a:ext>
              </a:extLst>
            </p:cNvPr>
            <p:cNvSpPr>
              <a:spLocks/>
            </p:cNvSpPr>
            <p:nvPr/>
          </p:nvSpPr>
          <p:spPr bwMode="auto">
            <a:xfrm>
              <a:off x="849" y="1945"/>
              <a:ext cx="247" cy="268"/>
            </a:xfrm>
            <a:custGeom>
              <a:avLst/>
              <a:gdLst>
                <a:gd name="T0" fmla="*/ 3 w 493"/>
                <a:gd name="T1" fmla="*/ 0 h 536"/>
                <a:gd name="T2" fmla="*/ 0 w 493"/>
                <a:gd name="T3" fmla="*/ 3 h 536"/>
                <a:gd name="T4" fmla="*/ 1 w 493"/>
                <a:gd name="T5" fmla="*/ 5 h 536"/>
                <a:gd name="T6" fmla="*/ 5 w 493"/>
                <a:gd name="T7" fmla="*/ 8 h 536"/>
                <a:gd name="T8" fmla="*/ 4 w 493"/>
                <a:gd name="T9" fmla="*/ 9 h 536"/>
                <a:gd name="T10" fmla="*/ 4 w 493"/>
                <a:gd name="T11" fmla="*/ 9 h 536"/>
                <a:gd name="T12" fmla="*/ 1 w 493"/>
                <a:gd name="T13" fmla="*/ 11 h 536"/>
                <a:gd name="T14" fmla="*/ 1 w 493"/>
                <a:gd name="T15" fmla="*/ 12 h 536"/>
                <a:gd name="T16" fmla="*/ 2 w 493"/>
                <a:gd name="T17" fmla="*/ 13 h 536"/>
                <a:gd name="T18" fmla="*/ 7 w 493"/>
                <a:gd name="T19" fmla="*/ 16 h 536"/>
                <a:gd name="T20" fmla="*/ 8 w 493"/>
                <a:gd name="T21" fmla="*/ 16 h 536"/>
                <a:gd name="T22" fmla="*/ 10 w 493"/>
                <a:gd name="T23" fmla="*/ 17 h 536"/>
                <a:gd name="T24" fmla="*/ 12 w 493"/>
                <a:gd name="T25" fmla="*/ 17 h 536"/>
                <a:gd name="T26" fmla="*/ 16 w 493"/>
                <a:gd name="T27" fmla="*/ 11 h 536"/>
                <a:gd name="T28" fmla="*/ 15 w 493"/>
                <a:gd name="T29" fmla="*/ 6 h 536"/>
                <a:gd name="T30" fmla="*/ 3 w 493"/>
                <a:gd name="T31" fmla="*/ 0 h 536"/>
                <a:gd name="T32" fmla="*/ 3 w 493"/>
                <a:gd name="T33" fmla="*/ 0 h 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93" h="536">
                  <a:moveTo>
                    <a:pt x="74" y="0"/>
                  </a:moveTo>
                  <a:lnTo>
                    <a:pt x="0" y="81"/>
                  </a:lnTo>
                  <a:lnTo>
                    <a:pt x="24" y="144"/>
                  </a:lnTo>
                  <a:lnTo>
                    <a:pt x="136" y="245"/>
                  </a:lnTo>
                  <a:lnTo>
                    <a:pt x="112" y="257"/>
                  </a:lnTo>
                  <a:lnTo>
                    <a:pt x="113" y="278"/>
                  </a:lnTo>
                  <a:lnTo>
                    <a:pt x="3" y="337"/>
                  </a:lnTo>
                  <a:lnTo>
                    <a:pt x="8" y="372"/>
                  </a:lnTo>
                  <a:lnTo>
                    <a:pt x="43" y="400"/>
                  </a:lnTo>
                  <a:lnTo>
                    <a:pt x="208" y="495"/>
                  </a:lnTo>
                  <a:lnTo>
                    <a:pt x="229" y="491"/>
                  </a:lnTo>
                  <a:lnTo>
                    <a:pt x="318" y="536"/>
                  </a:lnTo>
                  <a:lnTo>
                    <a:pt x="363" y="513"/>
                  </a:lnTo>
                  <a:lnTo>
                    <a:pt x="493" y="350"/>
                  </a:lnTo>
                  <a:lnTo>
                    <a:pt x="479" y="178"/>
                  </a:lnTo>
                  <a:lnTo>
                    <a:pt x="74" y="0"/>
                  </a:lnTo>
                  <a:close/>
                </a:path>
              </a:pathLst>
            </a:custGeom>
            <a:solidFill>
              <a:srgbClr val="BA87E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67" name="Freeform 18">
              <a:extLst>
                <a:ext uri="{FF2B5EF4-FFF2-40B4-BE49-F238E27FC236}">
                  <a16:creationId xmlns:a16="http://schemas.microsoft.com/office/drawing/2014/main" id="{137012F1-20C0-4ECB-8CDC-219AF0B9DADB}"/>
                </a:ext>
              </a:extLst>
            </p:cNvPr>
            <p:cNvSpPr>
              <a:spLocks/>
            </p:cNvSpPr>
            <p:nvPr/>
          </p:nvSpPr>
          <p:spPr bwMode="auto">
            <a:xfrm>
              <a:off x="708" y="1818"/>
              <a:ext cx="206" cy="61"/>
            </a:xfrm>
            <a:custGeom>
              <a:avLst/>
              <a:gdLst>
                <a:gd name="T0" fmla="*/ 0 w 412"/>
                <a:gd name="T1" fmla="*/ 0 h 124"/>
                <a:gd name="T2" fmla="*/ 2 w 412"/>
                <a:gd name="T3" fmla="*/ 1 h 124"/>
                <a:gd name="T4" fmla="*/ 12 w 412"/>
                <a:gd name="T5" fmla="*/ 3 h 124"/>
                <a:gd name="T6" fmla="*/ 13 w 412"/>
                <a:gd name="T7" fmla="*/ 2 h 124"/>
                <a:gd name="T8" fmla="*/ 2 w 412"/>
                <a:gd name="T9" fmla="*/ 0 h 124"/>
                <a:gd name="T10" fmla="*/ 0 w 412"/>
                <a:gd name="T11" fmla="*/ 0 h 124"/>
                <a:gd name="T12" fmla="*/ 0 w 412"/>
                <a:gd name="T13" fmla="*/ 0 h 12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12" h="124">
                  <a:moveTo>
                    <a:pt x="0" y="10"/>
                  </a:moveTo>
                  <a:lnTo>
                    <a:pt x="45" y="36"/>
                  </a:lnTo>
                  <a:lnTo>
                    <a:pt x="381" y="124"/>
                  </a:lnTo>
                  <a:lnTo>
                    <a:pt x="412" y="93"/>
                  </a:lnTo>
                  <a:lnTo>
                    <a:pt x="36" y="0"/>
                  </a:lnTo>
                  <a:lnTo>
                    <a:pt x="0" y="10"/>
                  </a:lnTo>
                  <a:close/>
                </a:path>
              </a:pathLst>
            </a:custGeom>
            <a:solidFill>
              <a:srgbClr val="E6E6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68" name="Freeform 19">
              <a:extLst>
                <a:ext uri="{FF2B5EF4-FFF2-40B4-BE49-F238E27FC236}">
                  <a16:creationId xmlns:a16="http://schemas.microsoft.com/office/drawing/2014/main" id="{5064A9E0-D2A6-47A6-82E4-DD87551C7CBC}"/>
                </a:ext>
              </a:extLst>
            </p:cNvPr>
            <p:cNvSpPr>
              <a:spLocks/>
            </p:cNvSpPr>
            <p:nvPr/>
          </p:nvSpPr>
          <p:spPr bwMode="auto">
            <a:xfrm>
              <a:off x="861" y="1802"/>
              <a:ext cx="301" cy="244"/>
            </a:xfrm>
            <a:custGeom>
              <a:avLst/>
              <a:gdLst>
                <a:gd name="T0" fmla="*/ 0 w 602"/>
                <a:gd name="T1" fmla="*/ 9 h 486"/>
                <a:gd name="T2" fmla="*/ 2 w 602"/>
                <a:gd name="T3" fmla="*/ 10 h 486"/>
                <a:gd name="T4" fmla="*/ 8 w 602"/>
                <a:gd name="T5" fmla="*/ 13 h 486"/>
                <a:gd name="T6" fmla="*/ 11 w 602"/>
                <a:gd name="T7" fmla="*/ 15 h 486"/>
                <a:gd name="T8" fmla="*/ 15 w 602"/>
                <a:gd name="T9" fmla="*/ 16 h 486"/>
                <a:gd name="T10" fmla="*/ 17 w 602"/>
                <a:gd name="T11" fmla="*/ 16 h 486"/>
                <a:gd name="T12" fmla="*/ 19 w 602"/>
                <a:gd name="T13" fmla="*/ 14 h 486"/>
                <a:gd name="T14" fmla="*/ 19 w 602"/>
                <a:gd name="T15" fmla="*/ 11 h 486"/>
                <a:gd name="T16" fmla="*/ 17 w 602"/>
                <a:gd name="T17" fmla="*/ 10 h 486"/>
                <a:gd name="T18" fmla="*/ 17 w 602"/>
                <a:gd name="T19" fmla="*/ 7 h 486"/>
                <a:gd name="T20" fmla="*/ 11 w 602"/>
                <a:gd name="T21" fmla="*/ 0 h 486"/>
                <a:gd name="T22" fmla="*/ 5 w 602"/>
                <a:gd name="T23" fmla="*/ 4 h 486"/>
                <a:gd name="T24" fmla="*/ 2 w 602"/>
                <a:gd name="T25" fmla="*/ 6 h 486"/>
                <a:gd name="T26" fmla="*/ 0 w 602"/>
                <a:gd name="T27" fmla="*/ 9 h 486"/>
                <a:gd name="T28" fmla="*/ 0 w 602"/>
                <a:gd name="T29" fmla="*/ 9 h 48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02" h="486">
                  <a:moveTo>
                    <a:pt x="0" y="263"/>
                  </a:moveTo>
                  <a:lnTo>
                    <a:pt x="42" y="309"/>
                  </a:lnTo>
                  <a:lnTo>
                    <a:pt x="248" y="394"/>
                  </a:lnTo>
                  <a:lnTo>
                    <a:pt x="327" y="454"/>
                  </a:lnTo>
                  <a:lnTo>
                    <a:pt x="453" y="482"/>
                  </a:lnTo>
                  <a:lnTo>
                    <a:pt x="532" y="486"/>
                  </a:lnTo>
                  <a:lnTo>
                    <a:pt x="598" y="437"/>
                  </a:lnTo>
                  <a:lnTo>
                    <a:pt x="602" y="320"/>
                  </a:lnTo>
                  <a:lnTo>
                    <a:pt x="542" y="301"/>
                  </a:lnTo>
                  <a:lnTo>
                    <a:pt x="542" y="223"/>
                  </a:lnTo>
                  <a:lnTo>
                    <a:pt x="330" y="0"/>
                  </a:lnTo>
                  <a:lnTo>
                    <a:pt x="140" y="99"/>
                  </a:lnTo>
                  <a:lnTo>
                    <a:pt x="42" y="186"/>
                  </a:lnTo>
                  <a:lnTo>
                    <a:pt x="0" y="263"/>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69" name="Freeform 20">
              <a:extLst>
                <a:ext uri="{FF2B5EF4-FFF2-40B4-BE49-F238E27FC236}">
                  <a16:creationId xmlns:a16="http://schemas.microsoft.com/office/drawing/2014/main" id="{EC0F4AF8-1857-48E9-BB22-AF0733477778}"/>
                </a:ext>
              </a:extLst>
            </p:cNvPr>
            <p:cNvSpPr>
              <a:spLocks/>
            </p:cNvSpPr>
            <p:nvPr/>
          </p:nvSpPr>
          <p:spPr bwMode="auto">
            <a:xfrm>
              <a:off x="1152" y="1952"/>
              <a:ext cx="83" cy="86"/>
            </a:xfrm>
            <a:custGeom>
              <a:avLst/>
              <a:gdLst>
                <a:gd name="T0" fmla="*/ 0 w 167"/>
                <a:gd name="T1" fmla="*/ 5 h 172"/>
                <a:gd name="T2" fmla="*/ 0 w 167"/>
                <a:gd name="T3" fmla="*/ 4 h 172"/>
                <a:gd name="T4" fmla="*/ 0 w 167"/>
                <a:gd name="T5" fmla="*/ 1 h 172"/>
                <a:gd name="T6" fmla="*/ 1 w 167"/>
                <a:gd name="T7" fmla="*/ 0 h 172"/>
                <a:gd name="T8" fmla="*/ 2 w 167"/>
                <a:gd name="T9" fmla="*/ 1 h 172"/>
                <a:gd name="T10" fmla="*/ 3 w 167"/>
                <a:gd name="T11" fmla="*/ 1 h 172"/>
                <a:gd name="T12" fmla="*/ 4 w 167"/>
                <a:gd name="T13" fmla="*/ 1 h 172"/>
                <a:gd name="T14" fmla="*/ 5 w 167"/>
                <a:gd name="T15" fmla="*/ 2 h 172"/>
                <a:gd name="T16" fmla="*/ 5 w 167"/>
                <a:gd name="T17" fmla="*/ 4 h 172"/>
                <a:gd name="T18" fmla="*/ 4 w 167"/>
                <a:gd name="T19" fmla="*/ 5 h 172"/>
                <a:gd name="T20" fmla="*/ 2 w 167"/>
                <a:gd name="T21" fmla="*/ 6 h 172"/>
                <a:gd name="T22" fmla="*/ 1 w 167"/>
                <a:gd name="T23" fmla="*/ 6 h 172"/>
                <a:gd name="T24" fmla="*/ 0 w 167"/>
                <a:gd name="T25" fmla="*/ 5 h 172"/>
                <a:gd name="T26" fmla="*/ 0 w 167"/>
                <a:gd name="T27" fmla="*/ 5 h 17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67" h="172">
                  <a:moveTo>
                    <a:pt x="0" y="150"/>
                  </a:moveTo>
                  <a:lnTo>
                    <a:pt x="25" y="98"/>
                  </a:lnTo>
                  <a:lnTo>
                    <a:pt x="7" y="17"/>
                  </a:lnTo>
                  <a:lnTo>
                    <a:pt x="33" y="0"/>
                  </a:lnTo>
                  <a:lnTo>
                    <a:pt x="72" y="2"/>
                  </a:lnTo>
                  <a:lnTo>
                    <a:pt x="102" y="24"/>
                  </a:lnTo>
                  <a:lnTo>
                    <a:pt x="146" y="30"/>
                  </a:lnTo>
                  <a:lnTo>
                    <a:pt x="167" y="54"/>
                  </a:lnTo>
                  <a:lnTo>
                    <a:pt x="163" y="121"/>
                  </a:lnTo>
                  <a:lnTo>
                    <a:pt x="141" y="155"/>
                  </a:lnTo>
                  <a:lnTo>
                    <a:pt x="92" y="172"/>
                  </a:lnTo>
                  <a:lnTo>
                    <a:pt x="58" y="170"/>
                  </a:lnTo>
                  <a:lnTo>
                    <a:pt x="0" y="150"/>
                  </a:lnTo>
                  <a:close/>
                </a:path>
              </a:pathLst>
            </a:custGeom>
            <a:solidFill>
              <a:srgbClr val="96DE0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70" name="Freeform 21">
              <a:extLst>
                <a:ext uri="{FF2B5EF4-FFF2-40B4-BE49-F238E27FC236}">
                  <a16:creationId xmlns:a16="http://schemas.microsoft.com/office/drawing/2014/main" id="{EDF1DC0C-0D01-44A5-91CB-788CC140923C}"/>
                </a:ext>
              </a:extLst>
            </p:cNvPr>
            <p:cNvSpPr>
              <a:spLocks/>
            </p:cNvSpPr>
            <p:nvPr/>
          </p:nvSpPr>
          <p:spPr bwMode="auto">
            <a:xfrm>
              <a:off x="718" y="1645"/>
              <a:ext cx="62" cy="72"/>
            </a:xfrm>
            <a:custGeom>
              <a:avLst/>
              <a:gdLst>
                <a:gd name="T0" fmla="*/ 0 w 125"/>
                <a:gd name="T1" fmla="*/ 4 h 145"/>
                <a:gd name="T2" fmla="*/ 0 w 125"/>
                <a:gd name="T3" fmla="*/ 3 h 145"/>
                <a:gd name="T4" fmla="*/ 0 w 125"/>
                <a:gd name="T5" fmla="*/ 2 h 145"/>
                <a:gd name="T6" fmla="*/ 1 w 125"/>
                <a:gd name="T7" fmla="*/ 1 h 145"/>
                <a:gd name="T8" fmla="*/ 1 w 125"/>
                <a:gd name="T9" fmla="*/ 0 h 145"/>
                <a:gd name="T10" fmla="*/ 2 w 125"/>
                <a:gd name="T11" fmla="*/ 0 h 145"/>
                <a:gd name="T12" fmla="*/ 3 w 125"/>
                <a:gd name="T13" fmla="*/ 1 h 145"/>
                <a:gd name="T14" fmla="*/ 2 w 125"/>
                <a:gd name="T15" fmla="*/ 4 h 145"/>
                <a:gd name="T16" fmla="*/ 0 w 125"/>
                <a:gd name="T17" fmla="*/ 4 h 145"/>
                <a:gd name="T18" fmla="*/ 0 w 125"/>
                <a:gd name="T19" fmla="*/ 4 h 1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5" h="145">
                  <a:moveTo>
                    <a:pt x="0" y="137"/>
                  </a:moveTo>
                  <a:lnTo>
                    <a:pt x="11" y="113"/>
                  </a:lnTo>
                  <a:lnTo>
                    <a:pt x="27" y="89"/>
                  </a:lnTo>
                  <a:lnTo>
                    <a:pt x="47" y="57"/>
                  </a:lnTo>
                  <a:lnTo>
                    <a:pt x="58" y="22"/>
                  </a:lnTo>
                  <a:lnTo>
                    <a:pt x="68" y="0"/>
                  </a:lnTo>
                  <a:lnTo>
                    <a:pt x="125" y="34"/>
                  </a:lnTo>
                  <a:lnTo>
                    <a:pt x="79" y="145"/>
                  </a:lnTo>
                  <a:lnTo>
                    <a:pt x="0" y="137"/>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71" name="Freeform 22">
              <a:extLst>
                <a:ext uri="{FF2B5EF4-FFF2-40B4-BE49-F238E27FC236}">
                  <a16:creationId xmlns:a16="http://schemas.microsoft.com/office/drawing/2014/main" id="{C3EFA686-50EF-4CB2-B946-DD0B8EA224AB}"/>
                </a:ext>
              </a:extLst>
            </p:cNvPr>
            <p:cNvSpPr>
              <a:spLocks/>
            </p:cNvSpPr>
            <p:nvPr/>
          </p:nvSpPr>
          <p:spPr bwMode="auto">
            <a:xfrm>
              <a:off x="750" y="1661"/>
              <a:ext cx="413" cy="260"/>
            </a:xfrm>
            <a:custGeom>
              <a:avLst/>
              <a:gdLst>
                <a:gd name="T0" fmla="*/ 0 w 828"/>
                <a:gd name="T1" fmla="*/ 4 h 518"/>
                <a:gd name="T2" fmla="*/ 0 w 828"/>
                <a:gd name="T3" fmla="*/ 4 h 518"/>
                <a:gd name="T4" fmla="*/ 0 w 828"/>
                <a:gd name="T5" fmla="*/ 4 h 518"/>
                <a:gd name="T6" fmla="*/ 0 w 828"/>
                <a:gd name="T7" fmla="*/ 4 h 518"/>
                <a:gd name="T8" fmla="*/ 0 w 828"/>
                <a:gd name="T9" fmla="*/ 4 h 518"/>
                <a:gd name="T10" fmla="*/ 0 w 828"/>
                <a:gd name="T11" fmla="*/ 3 h 518"/>
                <a:gd name="T12" fmla="*/ 0 w 828"/>
                <a:gd name="T13" fmla="*/ 3 h 518"/>
                <a:gd name="T14" fmla="*/ 0 w 828"/>
                <a:gd name="T15" fmla="*/ 3 h 518"/>
                <a:gd name="T16" fmla="*/ 0 w 828"/>
                <a:gd name="T17" fmla="*/ 3 h 518"/>
                <a:gd name="T18" fmla="*/ 0 w 828"/>
                <a:gd name="T19" fmla="*/ 3 h 518"/>
                <a:gd name="T20" fmla="*/ 0 w 828"/>
                <a:gd name="T21" fmla="*/ 3 h 518"/>
                <a:gd name="T22" fmla="*/ 0 w 828"/>
                <a:gd name="T23" fmla="*/ 3 h 518"/>
                <a:gd name="T24" fmla="*/ 0 w 828"/>
                <a:gd name="T25" fmla="*/ 3 h 518"/>
                <a:gd name="T26" fmla="*/ 0 w 828"/>
                <a:gd name="T27" fmla="*/ 3 h 518"/>
                <a:gd name="T28" fmla="*/ 0 w 828"/>
                <a:gd name="T29" fmla="*/ 2 h 518"/>
                <a:gd name="T30" fmla="*/ 0 w 828"/>
                <a:gd name="T31" fmla="*/ 2 h 518"/>
                <a:gd name="T32" fmla="*/ 0 w 828"/>
                <a:gd name="T33" fmla="*/ 2 h 518"/>
                <a:gd name="T34" fmla="*/ 0 w 828"/>
                <a:gd name="T35" fmla="*/ 2 h 518"/>
                <a:gd name="T36" fmla="*/ 0 w 828"/>
                <a:gd name="T37" fmla="*/ 2 h 518"/>
                <a:gd name="T38" fmla="*/ 0 w 828"/>
                <a:gd name="T39" fmla="*/ 2 h 518"/>
                <a:gd name="T40" fmla="*/ 0 w 828"/>
                <a:gd name="T41" fmla="*/ 2 h 518"/>
                <a:gd name="T42" fmla="*/ 0 w 828"/>
                <a:gd name="T43" fmla="*/ 1 h 518"/>
                <a:gd name="T44" fmla="*/ 0 w 828"/>
                <a:gd name="T45" fmla="*/ 1 h 518"/>
                <a:gd name="T46" fmla="*/ 0 w 828"/>
                <a:gd name="T47" fmla="*/ 1 h 518"/>
                <a:gd name="T48" fmla="*/ 1 w 828"/>
                <a:gd name="T49" fmla="*/ 1 h 518"/>
                <a:gd name="T50" fmla="*/ 1 w 828"/>
                <a:gd name="T51" fmla="*/ 1 h 518"/>
                <a:gd name="T52" fmla="*/ 1 w 828"/>
                <a:gd name="T53" fmla="*/ 1 h 518"/>
                <a:gd name="T54" fmla="*/ 1 w 828"/>
                <a:gd name="T55" fmla="*/ 1 h 518"/>
                <a:gd name="T56" fmla="*/ 1 w 828"/>
                <a:gd name="T57" fmla="*/ 1 h 518"/>
                <a:gd name="T58" fmla="*/ 1 w 828"/>
                <a:gd name="T59" fmla="*/ 1 h 518"/>
                <a:gd name="T60" fmla="*/ 1 w 828"/>
                <a:gd name="T61" fmla="*/ 1 h 518"/>
                <a:gd name="T62" fmla="*/ 2 w 828"/>
                <a:gd name="T63" fmla="*/ 0 h 518"/>
                <a:gd name="T64" fmla="*/ 12 w 828"/>
                <a:gd name="T65" fmla="*/ 5 h 518"/>
                <a:gd name="T66" fmla="*/ 14 w 828"/>
                <a:gd name="T67" fmla="*/ 8 h 518"/>
                <a:gd name="T68" fmla="*/ 17 w 828"/>
                <a:gd name="T69" fmla="*/ 9 h 518"/>
                <a:gd name="T70" fmla="*/ 18 w 828"/>
                <a:gd name="T71" fmla="*/ 9 h 518"/>
                <a:gd name="T72" fmla="*/ 19 w 828"/>
                <a:gd name="T73" fmla="*/ 8 h 518"/>
                <a:gd name="T74" fmla="*/ 25 w 828"/>
                <a:gd name="T75" fmla="*/ 14 h 518"/>
                <a:gd name="T76" fmla="*/ 25 w 828"/>
                <a:gd name="T77" fmla="*/ 15 h 518"/>
                <a:gd name="T78" fmla="*/ 24 w 828"/>
                <a:gd name="T79" fmla="*/ 16 h 518"/>
                <a:gd name="T80" fmla="*/ 23 w 828"/>
                <a:gd name="T81" fmla="*/ 17 h 518"/>
                <a:gd name="T82" fmla="*/ 17 w 828"/>
                <a:gd name="T83" fmla="*/ 10 h 518"/>
                <a:gd name="T84" fmla="*/ 14 w 828"/>
                <a:gd name="T85" fmla="*/ 11 h 518"/>
                <a:gd name="T86" fmla="*/ 12 w 828"/>
                <a:gd name="T87" fmla="*/ 11 h 518"/>
                <a:gd name="T88" fmla="*/ 10 w 828"/>
                <a:gd name="T89" fmla="*/ 10 h 518"/>
                <a:gd name="T90" fmla="*/ 9 w 828"/>
                <a:gd name="T91" fmla="*/ 9 h 518"/>
                <a:gd name="T92" fmla="*/ 3 w 828"/>
                <a:gd name="T93" fmla="*/ 6 h 518"/>
                <a:gd name="T94" fmla="*/ 2 w 828"/>
                <a:gd name="T95" fmla="*/ 5 h 518"/>
                <a:gd name="T96" fmla="*/ 0 w 828"/>
                <a:gd name="T97" fmla="*/ 4 h 518"/>
                <a:gd name="T98" fmla="*/ 0 w 828"/>
                <a:gd name="T99" fmla="*/ 4 h 51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828" h="518">
                  <a:moveTo>
                    <a:pt x="0" y="108"/>
                  </a:moveTo>
                  <a:lnTo>
                    <a:pt x="0" y="106"/>
                  </a:lnTo>
                  <a:lnTo>
                    <a:pt x="0" y="104"/>
                  </a:lnTo>
                  <a:lnTo>
                    <a:pt x="0" y="101"/>
                  </a:lnTo>
                  <a:lnTo>
                    <a:pt x="0" y="98"/>
                  </a:lnTo>
                  <a:lnTo>
                    <a:pt x="1" y="96"/>
                  </a:lnTo>
                  <a:lnTo>
                    <a:pt x="1" y="93"/>
                  </a:lnTo>
                  <a:lnTo>
                    <a:pt x="1" y="89"/>
                  </a:lnTo>
                  <a:lnTo>
                    <a:pt x="3" y="85"/>
                  </a:lnTo>
                  <a:lnTo>
                    <a:pt x="3" y="81"/>
                  </a:lnTo>
                  <a:lnTo>
                    <a:pt x="4" y="78"/>
                  </a:lnTo>
                  <a:lnTo>
                    <a:pt x="5" y="73"/>
                  </a:lnTo>
                  <a:lnTo>
                    <a:pt x="7" y="69"/>
                  </a:lnTo>
                  <a:lnTo>
                    <a:pt x="8" y="65"/>
                  </a:lnTo>
                  <a:lnTo>
                    <a:pt x="9" y="61"/>
                  </a:lnTo>
                  <a:lnTo>
                    <a:pt x="11" y="56"/>
                  </a:lnTo>
                  <a:lnTo>
                    <a:pt x="12" y="50"/>
                  </a:lnTo>
                  <a:lnTo>
                    <a:pt x="15" y="46"/>
                  </a:lnTo>
                  <a:lnTo>
                    <a:pt x="16" y="42"/>
                  </a:lnTo>
                  <a:lnTo>
                    <a:pt x="19" y="37"/>
                  </a:lnTo>
                  <a:lnTo>
                    <a:pt x="21" y="33"/>
                  </a:lnTo>
                  <a:lnTo>
                    <a:pt x="24" y="29"/>
                  </a:lnTo>
                  <a:lnTo>
                    <a:pt x="27" y="25"/>
                  </a:lnTo>
                  <a:lnTo>
                    <a:pt x="31" y="21"/>
                  </a:lnTo>
                  <a:lnTo>
                    <a:pt x="33" y="17"/>
                  </a:lnTo>
                  <a:lnTo>
                    <a:pt x="37" y="15"/>
                  </a:lnTo>
                  <a:lnTo>
                    <a:pt x="41" y="12"/>
                  </a:lnTo>
                  <a:lnTo>
                    <a:pt x="44" y="9"/>
                  </a:lnTo>
                  <a:lnTo>
                    <a:pt x="49" y="7"/>
                  </a:lnTo>
                  <a:lnTo>
                    <a:pt x="53" y="5"/>
                  </a:lnTo>
                  <a:lnTo>
                    <a:pt x="59" y="4"/>
                  </a:lnTo>
                  <a:lnTo>
                    <a:pt x="83" y="0"/>
                  </a:lnTo>
                  <a:lnTo>
                    <a:pt x="397" y="151"/>
                  </a:lnTo>
                  <a:lnTo>
                    <a:pt x="455" y="226"/>
                  </a:lnTo>
                  <a:lnTo>
                    <a:pt x="571" y="286"/>
                  </a:lnTo>
                  <a:lnTo>
                    <a:pt x="581" y="260"/>
                  </a:lnTo>
                  <a:lnTo>
                    <a:pt x="610" y="228"/>
                  </a:lnTo>
                  <a:lnTo>
                    <a:pt x="825" y="429"/>
                  </a:lnTo>
                  <a:lnTo>
                    <a:pt x="828" y="474"/>
                  </a:lnTo>
                  <a:lnTo>
                    <a:pt x="796" y="504"/>
                  </a:lnTo>
                  <a:lnTo>
                    <a:pt x="761" y="518"/>
                  </a:lnTo>
                  <a:lnTo>
                    <a:pt x="558" y="312"/>
                  </a:lnTo>
                  <a:lnTo>
                    <a:pt x="471" y="325"/>
                  </a:lnTo>
                  <a:lnTo>
                    <a:pt x="415" y="351"/>
                  </a:lnTo>
                  <a:lnTo>
                    <a:pt x="338" y="318"/>
                  </a:lnTo>
                  <a:lnTo>
                    <a:pt x="302" y="263"/>
                  </a:lnTo>
                  <a:lnTo>
                    <a:pt x="109" y="169"/>
                  </a:lnTo>
                  <a:lnTo>
                    <a:pt x="67" y="133"/>
                  </a:lnTo>
                  <a:lnTo>
                    <a:pt x="0" y="108"/>
                  </a:lnTo>
                  <a:close/>
                </a:path>
              </a:pathLst>
            </a:custGeom>
            <a:solidFill>
              <a:srgbClr val="96DE0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72" name="Freeform 23">
              <a:extLst>
                <a:ext uri="{FF2B5EF4-FFF2-40B4-BE49-F238E27FC236}">
                  <a16:creationId xmlns:a16="http://schemas.microsoft.com/office/drawing/2014/main" id="{27C01637-6825-4CA3-BD3B-C8A4DA30D696}"/>
                </a:ext>
              </a:extLst>
            </p:cNvPr>
            <p:cNvSpPr>
              <a:spLocks/>
            </p:cNvSpPr>
            <p:nvPr/>
          </p:nvSpPr>
          <p:spPr bwMode="auto">
            <a:xfrm>
              <a:off x="891" y="1616"/>
              <a:ext cx="59" cy="58"/>
            </a:xfrm>
            <a:custGeom>
              <a:avLst/>
              <a:gdLst>
                <a:gd name="T0" fmla="*/ 1 w 117"/>
                <a:gd name="T1" fmla="*/ 2 h 115"/>
                <a:gd name="T2" fmla="*/ 0 w 117"/>
                <a:gd name="T3" fmla="*/ 3 h 115"/>
                <a:gd name="T4" fmla="*/ 1 w 117"/>
                <a:gd name="T5" fmla="*/ 3 h 115"/>
                <a:gd name="T6" fmla="*/ 1 w 117"/>
                <a:gd name="T7" fmla="*/ 4 h 115"/>
                <a:gd name="T8" fmla="*/ 2 w 117"/>
                <a:gd name="T9" fmla="*/ 4 h 115"/>
                <a:gd name="T10" fmla="*/ 3 w 117"/>
                <a:gd name="T11" fmla="*/ 4 h 115"/>
                <a:gd name="T12" fmla="*/ 3 w 117"/>
                <a:gd name="T13" fmla="*/ 4 h 115"/>
                <a:gd name="T14" fmla="*/ 4 w 117"/>
                <a:gd name="T15" fmla="*/ 4 h 115"/>
                <a:gd name="T16" fmla="*/ 4 w 117"/>
                <a:gd name="T17" fmla="*/ 3 h 115"/>
                <a:gd name="T18" fmla="*/ 4 w 117"/>
                <a:gd name="T19" fmla="*/ 2 h 115"/>
                <a:gd name="T20" fmla="*/ 4 w 117"/>
                <a:gd name="T21" fmla="*/ 1 h 115"/>
                <a:gd name="T22" fmla="*/ 4 w 117"/>
                <a:gd name="T23" fmla="*/ 0 h 115"/>
                <a:gd name="T24" fmla="*/ 3 w 117"/>
                <a:gd name="T25" fmla="*/ 1 h 115"/>
                <a:gd name="T26" fmla="*/ 3 w 117"/>
                <a:gd name="T27" fmla="*/ 1 h 115"/>
                <a:gd name="T28" fmla="*/ 2 w 117"/>
                <a:gd name="T29" fmla="*/ 1 h 115"/>
                <a:gd name="T30" fmla="*/ 1 w 117"/>
                <a:gd name="T31" fmla="*/ 1 h 115"/>
                <a:gd name="T32" fmla="*/ 1 w 117"/>
                <a:gd name="T33" fmla="*/ 2 h 115"/>
                <a:gd name="T34" fmla="*/ 1 w 117"/>
                <a:gd name="T35" fmla="*/ 2 h 115"/>
                <a:gd name="T36" fmla="*/ 1 w 117"/>
                <a:gd name="T37" fmla="*/ 2 h 11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17" h="115">
                  <a:moveTo>
                    <a:pt x="19" y="45"/>
                  </a:moveTo>
                  <a:lnTo>
                    <a:pt x="0" y="69"/>
                  </a:lnTo>
                  <a:lnTo>
                    <a:pt x="3" y="94"/>
                  </a:lnTo>
                  <a:lnTo>
                    <a:pt x="25" y="108"/>
                  </a:lnTo>
                  <a:lnTo>
                    <a:pt x="52" y="108"/>
                  </a:lnTo>
                  <a:lnTo>
                    <a:pt x="76" y="115"/>
                  </a:lnTo>
                  <a:lnTo>
                    <a:pt x="89" y="103"/>
                  </a:lnTo>
                  <a:lnTo>
                    <a:pt x="104" y="110"/>
                  </a:lnTo>
                  <a:lnTo>
                    <a:pt x="112" y="78"/>
                  </a:lnTo>
                  <a:lnTo>
                    <a:pt x="112" y="59"/>
                  </a:lnTo>
                  <a:lnTo>
                    <a:pt x="117" y="23"/>
                  </a:lnTo>
                  <a:lnTo>
                    <a:pt x="104" y="0"/>
                  </a:lnTo>
                  <a:lnTo>
                    <a:pt x="85" y="7"/>
                  </a:lnTo>
                  <a:lnTo>
                    <a:pt x="85" y="19"/>
                  </a:lnTo>
                  <a:lnTo>
                    <a:pt x="47" y="6"/>
                  </a:lnTo>
                  <a:lnTo>
                    <a:pt x="9" y="17"/>
                  </a:lnTo>
                  <a:lnTo>
                    <a:pt x="7" y="33"/>
                  </a:lnTo>
                  <a:lnTo>
                    <a:pt x="19" y="45"/>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73" name="Freeform 24">
              <a:extLst>
                <a:ext uri="{FF2B5EF4-FFF2-40B4-BE49-F238E27FC236}">
                  <a16:creationId xmlns:a16="http://schemas.microsoft.com/office/drawing/2014/main" id="{7A5D7DFD-ED81-4B6E-A41C-41CB2F652FFF}"/>
                </a:ext>
              </a:extLst>
            </p:cNvPr>
            <p:cNvSpPr>
              <a:spLocks/>
            </p:cNvSpPr>
            <p:nvPr/>
          </p:nvSpPr>
          <p:spPr bwMode="auto">
            <a:xfrm>
              <a:off x="1098" y="1659"/>
              <a:ext cx="166" cy="101"/>
            </a:xfrm>
            <a:custGeom>
              <a:avLst/>
              <a:gdLst>
                <a:gd name="T0" fmla="*/ 0 w 334"/>
                <a:gd name="T1" fmla="*/ 0 h 202"/>
                <a:gd name="T2" fmla="*/ 0 w 334"/>
                <a:gd name="T3" fmla="*/ 7 h 202"/>
                <a:gd name="T4" fmla="*/ 10 w 334"/>
                <a:gd name="T5" fmla="*/ 7 h 202"/>
                <a:gd name="T6" fmla="*/ 10 w 334"/>
                <a:gd name="T7" fmla="*/ 6 h 202"/>
                <a:gd name="T8" fmla="*/ 0 w 334"/>
                <a:gd name="T9" fmla="*/ 0 h 202"/>
                <a:gd name="T10" fmla="*/ 0 w 334"/>
                <a:gd name="T11" fmla="*/ 0 h 20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34" h="202">
                  <a:moveTo>
                    <a:pt x="0" y="0"/>
                  </a:moveTo>
                  <a:lnTo>
                    <a:pt x="8" y="195"/>
                  </a:lnTo>
                  <a:lnTo>
                    <a:pt x="334" y="202"/>
                  </a:lnTo>
                  <a:lnTo>
                    <a:pt x="334" y="171"/>
                  </a:lnTo>
                  <a:lnTo>
                    <a:pt x="0"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74" name="Freeform 25">
              <a:extLst>
                <a:ext uri="{FF2B5EF4-FFF2-40B4-BE49-F238E27FC236}">
                  <a16:creationId xmlns:a16="http://schemas.microsoft.com/office/drawing/2014/main" id="{270180EF-8035-4C77-A0A0-51F3D9024363}"/>
                </a:ext>
              </a:extLst>
            </p:cNvPr>
            <p:cNvSpPr>
              <a:spLocks/>
            </p:cNvSpPr>
            <p:nvPr/>
          </p:nvSpPr>
          <p:spPr bwMode="auto">
            <a:xfrm>
              <a:off x="942" y="1641"/>
              <a:ext cx="317" cy="99"/>
            </a:xfrm>
            <a:custGeom>
              <a:avLst/>
              <a:gdLst>
                <a:gd name="T0" fmla="*/ 0 w 635"/>
                <a:gd name="T1" fmla="*/ 2 h 198"/>
                <a:gd name="T2" fmla="*/ 1 w 635"/>
                <a:gd name="T3" fmla="*/ 2 h 198"/>
                <a:gd name="T4" fmla="*/ 2 w 635"/>
                <a:gd name="T5" fmla="*/ 3 h 198"/>
                <a:gd name="T6" fmla="*/ 3 w 635"/>
                <a:gd name="T7" fmla="*/ 4 h 198"/>
                <a:gd name="T8" fmla="*/ 7 w 635"/>
                <a:gd name="T9" fmla="*/ 5 h 198"/>
                <a:gd name="T10" fmla="*/ 9 w 635"/>
                <a:gd name="T11" fmla="*/ 6 h 198"/>
                <a:gd name="T12" fmla="*/ 13 w 635"/>
                <a:gd name="T13" fmla="*/ 5 h 198"/>
                <a:gd name="T14" fmla="*/ 16 w 635"/>
                <a:gd name="T15" fmla="*/ 5 h 198"/>
                <a:gd name="T16" fmla="*/ 19 w 635"/>
                <a:gd name="T17" fmla="*/ 7 h 198"/>
                <a:gd name="T18" fmla="*/ 19 w 635"/>
                <a:gd name="T19" fmla="*/ 4 h 198"/>
                <a:gd name="T20" fmla="*/ 12 w 635"/>
                <a:gd name="T21" fmla="*/ 1 h 198"/>
                <a:gd name="T22" fmla="*/ 10 w 635"/>
                <a:gd name="T23" fmla="*/ 0 h 198"/>
                <a:gd name="T24" fmla="*/ 6 w 635"/>
                <a:gd name="T25" fmla="*/ 2 h 198"/>
                <a:gd name="T26" fmla="*/ 4 w 635"/>
                <a:gd name="T27" fmla="*/ 1 h 198"/>
                <a:gd name="T28" fmla="*/ 3 w 635"/>
                <a:gd name="T29" fmla="*/ 1 h 198"/>
                <a:gd name="T30" fmla="*/ 2 w 635"/>
                <a:gd name="T31" fmla="*/ 0 h 198"/>
                <a:gd name="T32" fmla="*/ 0 w 635"/>
                <a:gd name="T33" fmla="*/ 1 h 198"/>
                <a:gd name="T34" fmla="*/ 0 w 635"/>
                <a:gd name="T35" fmla="*/ 1 h 198"/>
                <a:gd name="T36" fmla="*/ 0 w 635"/>
                <a:gd name="T37" fmla="*/ 2 h 198"/>
                <a:gd name="T38" fmla="*/ 0 w 635"/>
                <a:gd name="T39" fmla="*/ 2 h 19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635" h="198">
                  <a:moveTo>
                    <a:pt x="8" y="33"/>
                  </a:moveTo>
                  <a:lnTo>
                    <a:pt x="36" y="40"/>
                  </a:lnTo>
                  <a:lnTo>
                    <a:pt x="87" y="65"/>
                  </a:lnTo>
                  <a:lnTo>
                    <a:pt x="113" y="98"/>
                  </a:lnTo>
                  <a:lnTo>
                    <a:pt x="230" y="150"/>
                  </a:lnTo>
                  <a:lnTo>
                    <a:pt x="318" y="183"/>
                  </a:lnTo>
                  <a:lnTo>
                    <a:pt x="429" y="157"/>
                  </a:lnTo>
                  <a:lnTo>
                    <a:pt x="536" y="154"/>
                  </a:lnTo>
                  <a:lnTo>
                    <a:pt x="635" y="198"/>
                  </a:lnTo>
                  <a:lnTo>
                    <a:pt x="610" y="118"/>
                  </a:lnTo>
                  <a:lnTo>
                    <a:pt x="413" y="17"/>
                  </a:lnTo>
                  <a:lnTo>
                    <a:pt x="346" y="0"/>
                  </a:lnTo>
                  <a:lnTo>
                    <a:pt x="217" y="37"/>
                  </a:lnTo>
                  <a:lnTo>
                    <a:pt x="153" y="17"/>
                  </a:lnTo>
                  <a:lnTo>
                    <a:pt x="121" y="24"/>
                  </a:lnTo>
                  <a:lnTo>
                    <a:pt x="77" y="0"/>
                  </a:lnTo>
                  <a:lnTo>
                    <a:pt x="11" y="4"/>
                  </a:lnTo>
                  <a:lnTo>
                    <a:pt x="0" y="14"/>
                  </a:lnTo>
                  <a:lnTo>
                    <a:pt x="8" y="33"/>
                  </a:lnTo>
                  <a:close/>
                </a:path>
              </a:pathLst>
            </a:custGeom>
            <a:solidFill>
              <a:srgbClr val="96DE0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75" name="Freeform 26">
              <a:extLst>
                <a:ext uri="{FF2B5EF4-FFF2-40B4-BE49-F238E27FC236}">
                  <a16:creationId xmlns:a16="http://schemas.microsoft.com/office/drawing/2014/main" id="{DF261798-284F-4971-800F-E6F5EB781CE4}"/>
                </a:ext>
              </a:extLst>
            </p:cNvPr>
            <p:cNvSpPr>
              <a:spLocks/>
            </p:cNvSpPr>
            <p:nvPr/>
          </p:nvSpPr>
          <p:spPr bwMode="auto">
            <a:xfrm>
              <a:off x="1085" y="1659"/>
              <a:ext cx="119" cy="68"/>
            </a:xfrm>
            <a:custGeom>
              <a:avLst/>
              <a:gdLst>
                <a:gd name="T0" fmla="*/ 0 w 238"/>
                <a:gd name="T1" fmla="*/ 4 h 135"/>
                <a:gd name="T2" fmla="*/ 3 w 238"/>
                <a:gd name="T3" fmla="*/ 1 h 135"/>
                <a:gd name="T4" fmla="*/ 6 w 238"/>
                <a:gd name="T5" fmla="*/ 0 h 135"/>
                <a:gd name="T6" fmla="*/ 7 w 238"/>
                <a:gd name="T7" fmla="*/ 1 h 135"/>
                <a:gd name="T8" fmla="*/ 8 w 238"/>
                <a:gd name="T9" fmla="*/ 1 h 135"/>
                <a:gd name="T10" fmla="*/ 8 w 238"/>
                <a:gd name="T11" fmla="*/ 2 h 135"/>
                <a:gd name="T12" fmla="*/ 5 w 238"/>
                <a:gd name="T13" fmla="*/ 2 h 135"/>
                <a:gd name="T14" fmla="*/ 1 w 238"/>
                <a:gd name="T15" fmla="*/ 5 h 135"/>
                <a:gd name="T16" fmla="*/ 0 w 238"/>
                <a:gd name="T17" fmla="*/ 4 h 135"/>
                <a:gd name="T18" fmla="*/ 0 w 238"/>
                <a:gd name="T19" fmla="*/ 4 h 1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8" h="135">
                  <a:moveTo>
                    <a:pt x="0" y="106"/>
                  </a:moveTo>
                  <a:lnTo>
                    <a:pt x="83" y="23"/>
                  </a:lnTo>
                  <a:lnTo>
                    <a:pt x="161" y="0"/>
                  </a:lnTo>
                  <a:lnTo>
                    <a:pt x="198" y="4"/>
                  </a:lnTo>
                  <a:lnTo>
                    <a:pt x="234" y="21"/>
                  </a:lnTo>
                  <a:lnTo>
                    <a:pt x="238" y="33"/>
                  </a:lnTo>
                  <a:lnTo>
                    <a:pt x="138" y="54"/>
                  </a:lnTo>
                  <a:lnTo>
                    <a:pt x="25" y="135"/>
                  </a:lnTo>
                  <a:lnTo>
                    <a:pt x="0" y="106"/>
                  </a:lnTo>
                  <a:close/>
                </a:path>
              </a:pathLst>
            </a:custGeom>
            <a:solidFill>
              <a:srgbClr val="8A96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76" name="Freeform 27">
              <a:extLst>
                <a:ext uri="{FF2B5EF4-FFF2-40B4-BE49-F238E27FC236}">
                  <a16:creationId xmlns:a16="http://schemas.microsoft.com/office/drawing/2014/main" id="{826C1896-D081-4059-981C-4A8B4AFAB886}"/>
                </a:ext>
              </a:extLst>
            </p:cNvPr>
            <p:cNvSpPr>
              <a:spLocks/>
            </p:cNvSpPr>
            <p:nvPr/>
          </p:nvSpPr>
          <p:spPr bwMode="auto">
            <a:xfrm>
              <a:off x="1031" y="1710"/>
              <a:ext cx="80" cy="80"/>
            </a:xfrm>
            <a:custGeom>
              <a:avLst/>
              <a:gdLst>
                <a:gd name="T0" fmla="*/ 0 w 159"/>
                <a:gd name="T1" fmla="*/ 2 h 161"/>
                <a:gd name="T2" fmla="*/ 1 w 159"/>
                <a:gd name="T3" fmla="*/ 2 h 161"/>
                <a:gd name="T4" fmla="*/ 1 w 159"/>
                <a:gd name="T5" fmla="*/ 3 h 161"/>
                <a:gd name="T6" fmla="*/ 1 w 159"/>
                <a:gd name="T7" fmla="*/ 3 h 161"/>
                <a:gd name="T8" fmla="*/ 1 w 159"/>
                <a:gd name="T9" fmla="*/ 4 h 161"/>
                <a:gd name="T10" fmla="*/ 2 w 159"/>
                <a:gd name="T11" fmla="*/ 4 h 161"/>
                <a:gd name="T12" fmla="*/ 2 w 159"/>
                <a:gd name="T13" fmla="*/ 4 h 161"/>
                <a:gd name="T14" fmla="*/ 3 w 159"/>
                <a:gd name="T15" fmla="*/ 4 h 161"/>
                <a:gd name="T16" fmla="*/ 3 w 159"/>
                <a:gd name="T17" fmla="*/ 5 h 161"/>
                <a:gd name="T18" fmla="*/ 5 w 159"/>
                <a:gd name="T19" fmla="*/ 4 h 161"/>
                <a:gd name="T20" fmla="*/ 4 w 159"/>
                <a:gd name="T21" fmla="*/ 0 h 161"/>
                <a:gd name="T22" fmla="*/ 4 w 159"/>
                <a:gd name="T23" fmla="*/ 0 h 161"/>
                <a:gd name="T24" fmla="*/ 3 w 159"/>
                <a:gd name="T25" fmla="*/ 0 h 161"/>
                <a:gd name="T26" fmla="*/ 1 w 159"/>
                <a:gd name="T27" fmla="*/ 0 h 161"/>
                <a:gd name="T28" fmla="*/ 1 w 159"/>
                <a:gd name="T29" fmla="*/ 1 h 161"/>
                <a:gd name="T30" fmla="*/ 0 w 159"/>
                <a:gd name="T31" fmla="*/ 2 h 161"/>
                <a:gd name="T32" fmla="*/ 0 w 159"/>
                <a:gd name="T33" fmla="*/ 2 h 16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59" h="161">
                  <a:moveTo>
                    <a:pt x="0" y="68"/>
                  </a:moveTo>
                  <a:lnTo>
                    <a:pt x="14" y="81"/>
                  </a:lnTo>
                  <a:lnTo>
                    <a:pt x="9" y="109"/>
                  </a:lnTo>
                  <a:lnTo>
                    <a:pt x="17" y="122"/>
                  </a:lnTo>
                  <a:lnTo>
                    <a:pt x="26" y="131"/>
                  </a:lnTo>
                  <a:lnTo>
                    <a:pt x="50" y="154"/>
                  </a:lnTo>
                  <a:lnTo>
                    <a:pt x="63" y="158"/>
                  </a:lnTo>
                  <a:lnTo>
                    <a:pt x="75" y="150"/>
                  </a:lnTo>
                  <a:lnTo>
                    <a:pt x="93" y="161"/>
                  </a:lnTo>
                  <a:lnTo>
                    <a:pt x="159" y="135"/>
                  </a:lnTo>
                  <a:lnTo>
                    <a:pt x="128" y="26"/>
                  </a:lnTo>
                  <a:lnTo>
                    <a:pt x="112" y="3"/>
                  </a:lnTo>
                  <a:lnTo>
                    <a:pt x="85" y="0"/>
                  </a:lnTo>
                  <a:lnTo>
                    <a:pt x="31" y="24"/>
                  </a:lnTo>
                  <a:lnTo>
                    <a:pt x="15" y="41"/>
                  </a:lnTo>
                  <a:lnTo>
                    <a:pt x="0" y="68"/>
                  </a:lnTo>
                  <a:close/>
                </a:path>
              </a:pathLst>
            </a:custGeom>
            <a:solidFill>
              <a:srgbClr val="FF99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77" name="Freeform 28">
              <a:extLst>
                <a:ext uri="{FF2B5EF4-FFF2-40B4-BE49-F238E27FC236}">
                  <a16:creationId xmlns:a16="http://schemas.microsoft.com/office/drawing/2014/main" id="{CA2E257C-D702-4D75-BD2E-015A52FC3526}"/>
                </a:ext>
              </a:extLst>
            </p:cNvPr>
            <p:cNvSpPr>
              <a:spLocks/>
            </p:cNvSpPr>
            <p:nvPr/>
          </p:nvSpPr>
          <p:spPr bwMode="auto">
            <a:xfrm>
              <a:off x="1062" y="1733"/>
              <a:ext cx="202" cy="150"/>
            </a:xfrm>
            <a:custGeom>
              <a:avLst/>
              <a:gdLst>
                <a:gd name="T0" fmla="*/ 0 w 404"/>
                <a:gd name="T1" fmla="*/ 4 h 301"/>
                <a:gd name="T2" fmla="*/ 1 w 404"/>
                <a:gd name="T3" fmla="*/ 3 h 301"/>
                <a:gd name="T4" fmla="*/ 2 w 404"/>
                <a:gd name="T5" fmla="*/ 3 h 301"/>
                <a:gd name="T6" fmla="*/ 2 w 404"/>
                <a:gd name="T7" fmla="*/ 2 h 301"/>
                <a:gd name="T8" fmla="*/ 2 w 404"/>
                <a:gd name="T9" fmla="*/ 2 h 301"/>
                <a:gd name="T10" fmla="*/ 2 w 404"/>
                <a:gd name="T11" fmla="*/ 2 h 301"/>
                <a:gd name="T12" fmla="*/ 2 w 404"/>
                <a:gd name="T13" fmla="*/ 2 h 301"/>
                <a:gd name="T14" fmla="*/ 2 w 404"/>
                <a:gd name="T15" fmla="*/ 2 h 301"/>
                <a:gd name="T16" fmla="*/ 2 w 404"/>
                <a:gd name="T17" fmla="*/ 2 h 301"/>
                <a:gd name="T18" fmla="*/ 3 w 404"/>
                <a:gd name="T19" fmla="*/ 2 h 301"/>
                <a:gd name="T20" fmla="*/ 3 w 404"/>
                <a:gd name="T21" fmla="*/ 2 h 301"/>
                <a:gd name="T22" fmla="*/ 3 w 404"/>
                <a:gd name="T23" fmla="*/ 1 h 301"/>
                <a:gd name="T24" fmla="*/ 3 w 404"/>
                <a:gd name="T25" fmla="*/ 1 h 301"/>
                <a:gd name="T26" fmla="*/ 3 w 404"/>
                <a:gd name="T27" fmla="*/ 1 h 301"/>
                <a:gd name="T28" fmla="*/ 3 w 404"/>
                <a:gd name="T29" fmla="*/ 1 h 301"/>
                <a:gd name="T30" fmla="*/ 2 w 404"/>
                <a:gd name="T31" fmla="*/ 1 h 301"/>
                <a:gd name="T32" fmla="*/ 2 w 404"/>
                <a:gd name="T33" fmla="*/ 1 h 301"/>
                <a:gd name="T34" fmla="*/ 2 w 404"/>
                <a:gd name="T35" fmla="*/ 1 h 301"/>
                <a:gd name="T36" fmla="*/ 2 w 404"/>
                <a:gd name="T37" fmla="*/ 1 h 301"/>
                <a:gd name="T38" fmla="*/ 3 w 404"/>
                <a:gd name="T39" fmla="*/ 0 h 301"/>
                <a:gd name="T40" fmla="*/ 8 w 404"/>
                <a:gd name="T41" fmla="*/ 0 h 301"/>
                <a:gd name="T42" fmla="*/ 13 w 404"/>
                <a:gd name="T43" fmla="*/ 1 h 301"/>
                <a:gd name="T44" fmla="*/ 7 w 404"/>
                <a:gd name="T45" fmla="*/ 9 h 301"/>
                <a:gd name="T46" fmla="*/ 3 w 404"/>
                <a:gd name="T47" fmla="*/ 7 h 301"/>
                <a:gd name="T48" fmla="*/ 0 w 404"/>
                <a:gd name="T49" fmla="*/ 4 h 301"/>
                <a:gd name="T50" fmla="*/ 0 w 404"/>
                <a:gd name="T51" fmla="*/ 4 h 30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404" h="301">
                  <a:moveTo>
                    <a:pt x="0" y="153"/>
                  </a:moveTo>
                  <a:lnTo>
                    <a:pt x="1" y="109"/>
                  </a:lnTo>
                  <a:lnTo>
                    <a:pt x="35" y="111"/>
                  </a:lnTo>
                  <a:lnTo>
                    <a:pt x="56" y="93"/>
                  </a:lnTo>
                  <a:lnTo>
                    <a:pt x="58" y="76"/>
                  </a:lnTo>
                  <a:lnTo>
                    <a:pt x="60" y="75"/>
                  </a:lnTo>
                  <a:lnTo>
                    <a:pt x="61" y="74"/>
                  </a:lnTo>
                  <a:lnTo>
                    <a:pt x="62" y="71"/>
                  </a:lnTo>
                  <a:lnTo>
                    <a:pt x="64" y="70"/>
                  </a:lnTo>
                  <a:lnTo>
                    <a:pt x="65" y="67"/>
                  </a:lnTo>
                  <a:lnTo>
                    <a:pt x="66" y="64"/>
                  </a:lnTo>
                  <a:lnTo>
                    <a:pt x="66" y="60"/>
                  </a:lnTo>
                  <a:lnTo>
                    <a:pt x="66" y="56"/>
                  </a:lnTo>
                  <a:lnTo>
                    <a:pt x="66" y="51"/>
                  </a:lnTo>
                  <a:lnTo>
                    <a:pt x="65" y="47"/>
                  </a:lnTo>
                  <a:lnTo>
                    <a:pt x="64" y="43"/>
                  </a:lnTo>
                  <a:lnTo>
                    <a:pt x="62" y="40"/>
                  </a:lnTo>
                  <a:lnTo>
                    <a:pt x="61" y="39"/>
                  </a:lnTo>
                  <a:lnTo>
                    <a:pt x="61" y="38"/>
                  </a:lnTo>
                  <a:lnTo>
                    <a:pt x="80" y="23"/>
                  </a:lnTo>
                  <a:lnTo>
                    <a:pt x="236" y="0"/>
                  </a:lnTo>
                  <a:lnTo>
                    <a:pt x="404" y="52"/>
                  </a:lnTo>
                  <a:lnTo>
                    <a:pt x="203" y="301"/>
                  </a:lnTo>
                  <a:lnTo>
                    <a:pt x="72" y="225"/>
                  </a:lnTo>
                  <a:lnTo>
                    <a:pt x="0" y="153"/>
                  </a:lnTo>
                  <a:close/>
                </a:path>
              </a:pathLst>
            </a:custGeom>
            <a:solidFill>
              <a:srgbClr val="FFB5A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78" name="Freeform 29">
              <a:extLst>
                <a:ext uri="{FF2B5EF4-FFF2-40B4-BE49-F238E27FC236}">
                  <a16:creationId xmlns:a16="http://schemas.microsoft.com/office/drawing/2014/main" id="{80591889-7345-4142-A62E-96361F8B3C74}"/>
                </a:ext>
              </a:extLst>
            </p:cNvPr>
            <p:cNvSpPr>
              <a:spLocks/>
            </p:cNvSpPr>
            <p:nvPr/>
          </p:nvSpPr>
          <p:spPr bwMode="auto">
            <a:xfrm>
              <a:off x="1094" y="1735"/>
              <a:ext cx="164" cy="144"/>
            </a:xfrm>
            <a:custGeom>
              <a:avLst/>
              <a:gdLst>
                <a:gd name="T0" fmla="*/ 1 w 327"/>
                <a:gd name="T1" fmla="*/ 8 h 288"/>
                <a:gd name="T2" fmla="*/ 1 w 327"/>
                <a:gd name="T3" fmla="*/ 8 h 288"/>
                <a:gd name="T4" fmla="*/ 1 w 327"/>
                <a:gd name="T5" fmla="*/ 7 h 288"/>
                <a:gd name="T6" fmla="*/ 1 w 327"/>
                <a:gd name="T7" fmla="*/ 7 h 288"/>
                <a:gd name="T8" fmla="*/ 1 w 327"/>
                <a:gd name="T9" fmla="*/ 7 h 288"/>
                <a:gd name="T10" fmla="*/ 1 w 327"/>
                <a:gd name="T11" fmla="*/ 7 h 288"/>
                <a:gd name="T12" fmla="*/ 1 w 327"/>
                <a:gd name="T13" fmla="*/ 7 h 288"/>
                <a:gd name="T14" fmla="*/ 1 w 327"/>
                <a:gd name="T15" fmla="*/ 6 h 288"/>
                <a:gd name="T16" fmla="*/ 1 w 327"/>
                <a:gd name="T17" fmla="*/ 6 h 288"/>
                <a:gd name="T18" fmla="*/ 0 w 327"/>
                <a:gd name="T19" fmla="*/ 6 h 288"/>
                <a:gd name="T20" fmla="*/ 0 w 327"/>
                <a:gd name="T21" fmla="*/ 5 h 288"/>
                <a:gd name="T22" fmla="*/ 0 w 327"/>
                <a:gd name="T23" fmla="*/ 5 h 288"/>
                <a:gd name="T24" fmla="*/ 1 w 327"/>
                <a:gd name="T25" fmla="*/ 5 h 288"/>
                <a:gd name="T26" fmla="*/ 1 w 327"/>
                <a:gd name="T27" fmla="*/ 5 h 288"/>
                <a:gd name="T28" fmla="*/ 1 w 327"/>
                <a:gd name="T29" fmla="*/ 4 h 288"/>
                <a:gd name="T30" fmla="*/ 1 w 327"/>
                <a:gd name="T31" fmla="*/ 4 h 288"/>
                <a:gd name="T32" fmla="*/ 1 w 327"/>
                <a:gd name="T33" fmla="*/ 4 h 288"/>
                <a:gd name="T34" fmla="*/ 1 w 327"/>
                <a:gd name="T35" fmla="*/ 3 h 288"/>
                <a:gd name="T36" fmla="*/ 1 w 327"/>
                <a:gd name="T37" fmla="*/ 3 h 288"/>
                <a:gd name="T38" fmla="*/ 1 w 327"/>
                <a:gd name="T39" fmla="*/ 3 h 288"/>
                <a:gd name="T40" fmla="*/ 2 w 327"/>
                <a:gd name="T41" fmla="*/ 2 h 288"/>
                <a:gd name="T42" fmla="*/ 2 w 327"/>
                <a:gd name="T43" fmla="*/ 2 h 288"/>
                <a:gd name="T44" fmla="*/ 2 w 327"/>
                <a:gd name="T45" fmla="*/ 2 h 288"/>
                <a:gd name="T46" fmla="*/ 2 w 327"/>
                <a:gd name="T47" fmla="*/ 2 h 288"/>
                <a:gd name="T48" fmla="*/ 3 w 327"/>
                <a:gd name="T49" fmla="*/ 1 h 288"/>
                <a:gd name="T50" fmla="*/ 3 w 327"/>
                <a:gd name="T51" fmla="*/ 1 h 288"/>
                <a:gd name="T52" fmla="*/ 3 w 327"/>
                <a:gd name="T53" fmla="*/ 1 h 288"/>
                <a:gd name="T54" fmla="*/ 3 w 327"/>
                <a:gd name="T55" fmla="*/ 1 h 288"/>
                <a:gd name="T56" fmla="*/ 6 w 327"/>
                <a:gd name="T57" fmla="*/ 0 h 288"/>
                <a:gd name="T58" fmla="*/ 10 w 327"/>
                <a:gd name="T59" fmla="*/ 3 h 288"/>
                <a:gd name="T60" fmla="*/ 10 w 327"/>
                <a:gd name="T61" fmla="*/ 7 h 288"/>
                <a:gd name="T62" fmla="*/ 6 w 327"/>
                <a:gd name="T63" fmla="*/ 9 h 288"/>
                <a:gd name="T64" fmla="*/ 3 w 327"/>
                <a:gd name="T65" fmla="*/ 9 h 288"/>
                <a:gd name="T66" fmla="*/ 1 w 327"/>
                <a:gd name="T67" fmla="*/ 8 h 28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327" h="288">
                  <a:moveTo>
                    <a:pt x="17" y="235"/>
                  </a:moveTo>
                  <a:lnTo>
                    <a:pt x="17" y="234"/>
                  </a:lnTo>
                  <a:lnTo>
                    <a:pt x="16" y="233"/>
                  </a:lnTo>
                  <a:lnTo>
                    <a:pt x="14" y="229"/>
                  </a:lnTo>
                  <a:lnTo>
                    <a:pt x="13" y="225"/>
                  </a:lnTo>
                  <a:lnTo>
                    <a:pt x="12" y="222"/>
                  </a:lnTo>
                  <a:lnTo>
                    <a:pt x="10" y="218"/>
                  </a:lnTo>
                  <a:lnTo>
                    <a:pt x="10" y="215"/>
                  </a:lnTo>
                  <a:lnTo>
                    <a:pt x="9" y="213"/>
                  </a:lnTo>
                  <a:lnTo>
                    <a:pt x="8" y="209"/>
                  </a:lnTo>
                  <a:lnTo>
                    <a:pt x="8" y="205"/>
                  </a:lnTo>
                  <a:lnTo>
                    <a:pt x="6" y="202"/>
                  </a:lnTo>
                  <a:lnTo>
                    <a:pt x="6" y="198"/>
                  </a:lnTo>
                  <a:lnTo>
                    <a:pt x="4" y="194"/>
                  </a:lnTo>
                  <a:lnTo>
                    <a:pt x="4" y="190"/>
                  </a:lnTo>
                  <a:lnTo>
                    <a:pt x="2" y="185"/>
                  </a:lnTo>
                  <a:lnTo>
                    <a:pt x="2" y="181"/>
                  </a:lnTo>
                  <a:lnTo>
                    <a:pt x="1" y="177"/>
                  </a:lnTo>
                  <a:lnTo>
                    <a:pt x="1" y="172"/>
                  </a:lnTo>
                  <a:lnTo>
                    <a:pt x="0" y="168"/>
                  </a:lnTo>
                  <a:lnTo>
                    <a:pt x="0" y="162"/>
                  </a:lnTo>
                  <a:lnTo>
                    <a:pt x="0" y="158"/>
                  </a:lnTo>
                  <a:lnTo>
                    <a:pt x="0" y="153"/>
                  </a:lnTo>
                  <a:lnTo>
                    <a:pt x="0" y="148"/>
                  </a:lnTo>
                  <a:lnTo>
                    <a:pt x="1" y="144"/>
                  </a:lnTo>
                  <a:lnTo>
                    <a:pt x="1" y="140"/>
                  </a:lnTo>
                  <a:lnTo>
                    <a:pt x="2" y="134"/>
                  </a:lnTo>
                  <a:lnTo>
                    <a:pt x="2" y="130"/>
                  </a:lnTo>
                  <a:lnTo>
                    <a:pt x="4" y="125"/>
                  </a:lnTo>
                  <a:lnTo>
                    <a:pt x="5" y="121"/>
                  </a:lnTo>
                  <a:lnTo>
                    <a:pt x="6" y="116"/>
                  </a:lnTo>
                  <a:lnTo>
                    <a:pt x="8" y="110"/>
                  </a:lnTo>
                  <a:lnTo>
                    <a:pt x="10" y="106"/>
                  </a:lnTo>
                  <a:lnTo>
                    <a:pt x="13" y="101"/>
                  </a:lnTo>
                  <a:lnTo>
                    <a:pt x="16" y="97"/>
                  </a:lnTo>
                  <a:lnTo>
                    <a:pt x="18" y="92"/>
                  </a:lnTo>
                  <a:lnTo>
                    <a:pt x="22" y="88"/>
                  </a:lnTo>
                  <a:lnTo>
                    <a:pt x="25" y="82"/>
                  </a:lnTo>
                  <a:lnTo>
                    <a:pt x="28" y="77"/>
                  </a:lnTo>
                  <a:lnTo>
                    <a:pt x="30" y="72"/>
                  </a:lnTo>
                  <a:lnTo>
                    <a:pt x="34" y="68"/>
                  </a:lnTo>
                  <a:lnTo>
                    <a:pt x="38" y="63"/>
                  </a:lnTo>
                  <a:lnTo>
                    <a:pt x="41" y="57"/>
                  </a:lnTo>
                  <a:lnTo>
                    <a:pt x="45" y="53"/>
                  </a:lnTo>
                  <a:lnTo>
                    <a:pt x="49" y="49"/>
                  </a:lnTo>
                  <a:lnTo>
                    <a:pt x="52" y="45"/>
                  </a:lnTo>
                  <a:lnTo>
                    <a:pt x="56" y="40"/>
                  </a:lnTo>
                  <a:lnTo>
                    <a:pt x="58" y="36"/>
                  </a:lnTo>
                  <a:lnTo>
                    <a:pt x="62" y="33"/>
                  </a:lnTo>
                  <a:lnTo>
                    <a:pt x="65" y="29"/>
                  </a:lnTo>
                  <a:lnTo>
                    <a:pt x="68" y="25"/>
                  </a:lnTo>
                  <a:lnTo>
                    <a:pt x="71" y="23"/>
                  </a:lnTo>
                  <a:lnTo>
                    <a:pt x="74" y="20"/>
                  </a:lnTo>
                  <a:lnTo>
                    <a:pt x="78" y="15"/>
                  </a:lnTo>
                  <a:lnTo>
                    <a:pt x="81" y="12"/>
                  </a:lnTo>
                  <a:lnTo>
                    <a:pt x="83" y="9"/>
                  </a:lnTo>
                  <a:lnTo>
                    <a:pt x="85" y="9"/>
                  </a:lnTo>
                  <a:lnTo>
                    <a:pt x="174" y="0"/>
                  </a:lnTo>
                  <a:lnTo>
                    <a:pt x="305" y="31"/>
                  </a:lnTo>
                  <a:lnTo>
                    <a:pt x="317" y="88"/>
                  </a:lnTo>
                  <a:lnTo>
                    <a:pt x="327" y="162"/>
                  </a:lnTo>
                  <a:lnTo>
                    <a:pt x="301" y="214"/>
                  </a:lnTo>
                  <a:lnTo>
                    <a:pt x="251" y="253"/>
                  </a:lnTo>
                  <a:lnTo>
                    <a:pt x="186" y="287"/>
                  </a:lnTo>
                  <a:lnTo>
                    <a:pt x="126" y="288"/>
                  </a:lnTo>
                  <a:lnTo>
                    <a:pt x="65" y="277"/>
                  </a:lnTo>
                  <a:lnTo>
                    <a:pt x="17" y="235"/>
                  </a:lnTo>
                  <a:close/>
                </a:path>
              </a:pathLst>
            </a:custGeom>
            <a:solidFill>
              <a:srgbClr val="FFD1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79" name="Freeform 30">
              <a:extLst>
                <a:ext uri="{FF2B5EF4-FFF2-40B4-BE49-F238E27FC236}">
                  <a16:creationId xmlns:a16="http://schemas.microsoft.com/office/drawing/2014/main" id="{35EA297E-4BE4-4D43-8AFC-531D01E48F20}"/>
                </a:ext>
              </a:extLst>
            </p:cNvPr>
            <p:cNvSpPr>
              <a:spLocks/>
            </p:cNvSpPr>
            <p:nvPr/>
          </p:nvSpPr>
          <p:spPr bwMode="auto">
            <a:xfrm>
              <a:off x="1142" y="1818"/>
              <a:ext cx="45" cy="26"/>
            </a:xfrm>
            <a:custGeom>
              <a:avLst/>
              <a:gdLst>
                <a:gd name="T0" fmla="*/ 0 w 89"/>
                <a:gd name="T1" fmla="*/ 0 h 52"/>
                <a:gd name="T2" fmla="*/ 3 w 89"/>
                <a:gd name="T3" fmla="*/ 2 h 52"/>
                <a:gd name="T4" fmla="*/ 2 w 89"/>
                <a:gd name="T5" fmla="*/ 2 h 52"/>
                <a:gd name="T6" fmla="*/ 1 w 89"/>
                <a:gd name="T7" fmla="*/ 2 h 52"/>
                <a:gd name="T8" fmla="*/ 0 w 89"/>
                <a:gd name="T9" fmla="*/ 0 h 52"/>
                <a:gd name="T10" fmla="*/ 0 w 89"/>
                <a:gd name="T11" fmla="*/ 0 h 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9" h="52">
                  <a:moveTo>
                    <a:pt x="0" y="0"/>
                  </a:moveTo>
                  <a:lnTo>
                    <a:pt x="89" y="48"/>
                  </a:lnTo>
                  <a:lnTo>
                    <a:pt x="40" y="52"/>
                  </a:lnTo>
                  <a:lnTo>
                    <a:pt x="16" y="44"/>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80" name="Freeform 31">
              <a:extLst>
                <a:ext uri="{FF2B5EF4-FFF2-40B4-BE49-F238E27FC236}">
                  <a16:creationId xmlns:a16="http://schemas.microsoft.com/office/drawing/2014/main" id="{AC3E69A4-3D1B-4E41-8553-57649CA1A190}"/>
                </a:ext>
              </a:extLst>
            </p:cNvPr>
            <p:cNvSpPr>
              <a:spLocks/>
            </p:cNvSpPr>
            <p:nvPr/>
          </p:nvSpPr>
          <p:spPr bwMode="auto">
            <a:xfrm>
              <a:off x="770" y="1666"/>
              <a:ext cx="33" cy="61"/>
            </a:xfrm>
            <a:custGeom>
              <a:avLst/>
              <a:gdLst>
                <a:gd name="T0" fmla="*/ 0 w 66"/>
                <a:gd name="T1" fmla="*/ 4 h 121"/>
                <a:gd name="T2" fmla="*/ 0 w 66"/>
                <a:gd name="T3" fmla="*/ 4 h 121"/>
                <a:gd name="T4" fmla="*/ 0 w 66"/>
                <a:gd name="T5" fmla="*/ 3 h 121"/>
                <a:gd name="T6" fmla="*/ 0 w 66"/>
                <a:gd name="T7" fmla="*/ 3 h 121"/>
                <a:gd name="T8" fmla="*/ 0 w 66"/>
                <a:gd name="T9" fmla="*/ 3 h 121"/>
                <a:gd name="T10" fmla="*/ 1 w 66"/>
                <a:gd name="T11" fmla="*/ 3 h 121"/>
                <a:gd name="T12" fmla="*/ 1 w 66"/>
                <a:gd name="T13" fmla="*/ 2 h 121"/>
                <a:gd name="T14" fmla="*/ 1 w 66"/>
                <a:gd name="T15" fmla="*/ 2 h 121"/>
                <a:gd name="T16" fmla="*/ 1 w 66"/>
                <a:gd name="T17" fmla="*/ 2 h 121"/>
                <a:gd name="T18" fmla="*/ 1 w 66"/>
                <a:gd name="T19" fmla="*/ 2 h 121"/>
                <a:gd name="T20" fmla="*/ 1 w 66"/>
                <a:gd name="T21" fmla="*/ 1 h 121"/>
                <a:gd name="T22" fmla="*/ 2 w 66"/>
                <a:gd name="T23" fmla="*/ 1 h 121"/>
                <a:gd name="T24" fmla="*/ 2 w 66"/>
                <a:gd name="T25" fmla="*/ 1 h 121"/>
                <a:gd name="T26" fmla="*/ 2 w 66"/>
                <a:gd name="T27" fmla="*/ 1 h 121"/>
                <a:gd name="T28" fmla="*/ 3 w 66"/>
                <a:gd name="T29" fmla="*/ 1 h 121"/>
                <a:gd name="T30" fmla="*/ 2 w 66"/>
                <a:gd name="T31" fmla="*/ 1 h 121"/>
                <a:gd name="T32" fmla="*/ 2 w 66"/>
                <a:gd name="T33" fmla="*/ 1 h 121"/>
                <a:gd name="T34" fmla="*/ 2 w 66"/>
                <a:gd name="T35" fmla="*/ 1 h 121"/>
                <a:gd name="T36" fmla="*/ 2 w 66"/>
                <a:gd name="T37" fmla="*/ 1 h 121"/>
                <a:gd name="T38" fmla="*/ 2 w 66"/>
                <a:gd name="T39" fmla="*/ 2 h 121"/>
                <a:gd name="T40" fmla="*/ 2 w 66"/>
                <a:gd name="T41" fmla="*/ 2 h 121"/>
                <a:gd name="T42" fmla="*/ 1 w 66"/>
                <a:gd name="T43" fmla="*/ 2 h 121"/>
                <a:gd name="T44" fmla="*/ 1 w 66"/>
                <a:gd name="T45" fmla="*/ 3 h 121"/>
                <a:gd name="T46" fmla="*/ 1 w 66"/>
                <a:gd name="T47" fmla="*/ 3 h 121"/>
                <a:gd name="T48" fmla="*/ 1 w 66"/>
                <a:gd name="T49" fmla="*/ 3 h 121"/>
                <a:gd name="T50" fmla="*/ 1 w 66"/>
                <a:gd name="T51" fmla="*/ 3 h 121"/>
                <a:gd name="T52" fmla="*/ 1 w 66"/>
                <a:gd name="T53" fmla="*/ 4 h 121"/>
                <a:gd name="T54" fmla="*/ 1 w 66"/>
                <a:gd name="T55" fmla="*/ 4 h 121"/>
                <a:gd name="T56" fmla="*/ 1 w 66"/>
                <a:gd name="T57" fmla="*/ 4 h 121"/>
                <a:gd name="T58" fmla="*/ 1 w 66"/>
                <a:gd name="T59" fmla="*/ 4 h 121"/>
                <a:gd name="T60" fmla="*/ 1 w 66"/>
                <a:gd name="T61" fmla="*/ 4 h 121"/>
                <a:gd name="T62" fmla="*/ 1 w 66"/>
                <a:gd name="T63" fmla="*/ 4 h 12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66" h="121">
                  <a:moveTo>
                    <a:pt x="1" y="109"/>
                  </a:moveTo>
                  <a:lnTo>
                    <a:pt x="0" y="108"/>
                  </a:lnTo>
                  <a:lnTo>
                    <a:pt x="0" y="105"/>
                  </a:lnTo>
                  <a:lnTo>
                    <a:pt x="0" y="103"/>
                  </a:lnTo>
                  <a:lnTo>
                    <a:pt x="0" y="100"/>
                  </a:lnTo>
                  <a:lnTo>
                    <a:pt x="0" y="96"/>
                  </a:lnTo>
                  <a:lnTo>
                    <a:pt x="0" y="93"/>
                  </a:lnTo>
                  <a:lnTo>
                    <a:pt x="0" y="89"/>
                  </a:lnTo>
                  <a:lnTo>
                    <a:pt x="0" y="85"/>
                  </a:lnTo>
                  <a:lnTo>
                    <a:pt x="0" y="80"/>
                  </a:lnTo>
                  <a:lnTo>
                    <a:pt x="1" y="76"/>
                  </a:lnTo>
                  <a:lnTo>
                    <a:pt x="3" y="72"/>
                  </a:lnTo>
                  <a:lnTo>
                    <a:pt x="4" y="67"/>
                  </a:lnTo>
                  <a:lnTo>
                    <a:pt x="5" y="63"/>
                  </a:lnTo>
                  <a:lnTo>
                    <a:pt x="9" y="59"/>
                  </a:lnTo>
                  <a:lnTo>
                    <a:pt x="11" y="53"/>
                  </a:lnTo>
                  <a:lnTo>
                    <a:pt x="13" y="48"/>
                  </a:lnTo>
                  <a:lnTo>
                    <a:pt x="16" y="44"/>
                  </a:lnTo>
                  <a:lnTo>
                    <a:pt x="20" y="39"/>
                  </a:lnTo>
                  <a:lnTo>
                    <a:pt x="23" y="33"/>
                  </a:lnTo>
                  <a:lnTo>
                    <a:pt x="25" y="29"/>
                  </a:lnTo>
                  <a:lnTo>
                    <a:pt x="28" y="24"/>
                  </a:lnTo>
                  <a:lnTo>
                    <a:pt x="32" y="20"/>
                  </a:lnTo>
                  <a:lnTo>
                    <a:pt x="35" y="16"/>
                  </a:lnTo>
                  <a:lnTo>
                    <a:pt x="37" y="12"/>
                  </a:lnTo>
                  <a:lnTo>
                    <a:pt x="40" y="8"/>
                  </a:lnTo>
                  <a:lnTo>
                    <a:pt x="43" y="6"/>
                  </a:lnTo>
                  <a:lnTo>
                    <a:pt x="47" y="2"/>
                  </a:lnTo>
                  <a:lnTo>
                    <a:pt x="48" y="0"/>
                  </a:lnTo>
                  <a:lnTo>
                    <a:pt x="66" y="6"/>
                  </a:lnTo>
                  <a:lnTo>
                    <a:pt x="65" y="6"/>
                  </a:lnTo>
                  <a:lnTo>
                    <a:pt x="64" y="8"/>
                  </a:lnTo>
                  <a:lnTo>
                    <a:pt x="62" y="9"/>
                  </a:lnTo>
                  <a:lnTo>
                    <a:pt x="60" y="13"/>
                  </a:lnTo>
                  <a:lnTo>
                    <a:pt x="56" y="16"/>
                  </a:lnTo>
                  <a:lnTo>
                    <a:pt x="53" y="21"/>
                  </a:lnTo>
                  <a:lnTo>
                    <a:pt x="49" y="25"/>
                  </a:lnTo>
                  <a:lnTo>
                    <a:pt x="47" y="32"/>
                  </a:lnTo>
                  <a:lnTo>
                    <a:pt x="43" y="36"/>
                  </a:lnTo>
                  <a:lnTo>
                    <a:pt x="39" y="41"/>
                  </a:lnTo>
                  <a:lnTo>
                    <a:pt x="36" y="47"/>
                  </a:lnTo>
                  <a:lnTo>
                    <a:pt x="33" y="52"/>
                  </a:lnTo>
                  <a:lnTo>
                    <a:pt x="29" y="56"/>
                  </a:lnTo>
                  <a:lnTo>
                    <a:pt x="27" y="61"/>
                  </a:lnTo>
                  <a:lnTo>
                    <a:pt x="25" y="65"/>
                  </a:lnTo>
                  <a:lnTo>
                    <a:pt x="24" y="68"/>
                  </a:lnTo>
                  <a:lnTo>
                    <a:pt x="24" y="71"/>
                  </a:lnTo>
                  <a:lnTo>
                    <a:pt x="23" y="73"/>
                  </a:lnTo>
                  <a:lnTo>
                    <a:pt x="23" y="77"/>
                  </a:lnTo>
                  <a:lnTo>
                    <a:pt x="23" y="81"/>
                  </a:lnTo>
                  <a:lnTo>
                    <a:pt x="21" y="87"/>
                  </a:lnTo>
                  <a:lnTo>
                    <a:pt x="21" y="91"/>
                  </a:lnTo>
                  <a:lnTo>
                    <a:pt x="21" y="95"/>
                  </a:lnTo>
                  <a:lnTo>
                    <a:pt x="21" y="100"/>
                  </a:lnTo>
                  <a:lnTo>
                    <a:pt x="20" y="103"/>
                  </a:lnTo>
                  <a:lnTo>
                    <a:pt x="20" y="107"/>
                  </a:lnTo>
                  <a:lnTo>
                    <a:pt x="20" y="110"/>
                  </a:lnTo>
                  <a:lnTo>
                    <a:pt x="20" y="114"/>
                  </a:lnTo>
                  <a:lnTo>
                    <a:pt x="20" y="117"/>
                  </a:lnTo>
                  <a:lnTo>
                    <a:pt x="20" y="118"/>
                  </a:lnTo>
                  <a:lnTo>
                    <a:pt x="20" y="120"/>
                  </a:lnTo>
                  <a:lnTo>
                    <a:pt x="20" y="121"/>
                  </a:lnTo>
                  <a:lnTo>
                    <a:pt x="1" y="109"/>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81" name="Freeform 32">
              <a:extLst>
                <a:ext uri="{FF2B5EF4-FFF2-40B4-BE49-F238E27FC236}">
                  <a16:creationId xmlns:a16="http://schemas.microsoft.com/office/drawing/2014/main" id="{8F3E77C5-6CCD-495D-A88A-67F1388B4DE9}"/>
                </a:ext>
              </a:extLst>
            </p:cNvPr>
            <p:cNvSpPr>
              <a:spLocks/>
            </p:cNvSpPr>
            <p:nvPr/>
          </p:nvSpPr>
          <p:spPr bwMode="auto">
            <a:xfrm>
              <a:off x="785" y="1671"/>
              <a:ext cx="36" cy="64"/>
            </a:xfrm>
            <a:custGeom>
              <a:avLst/>
              <a:gdLst>
                <a:gd name="T0" fmla="*/ 0 w 73"/>
                <a:gd name="T1" fmla="*/ 4 h 127"/>
                <a:gd name="T2" fmla="*/ 0 w 73"/>
                <a:gd name="T3" fmla="*/ 4 h 127"/>
                <a:gd name="T4" fmla="*/ 0 w 73"/>
                <a:gd name="T5" fmla="*/ 4 h 127"/>
                <a:gd name="T6" fmla="*/ 0 w 73"/>
                <a:gd name="T7" fmla="*/ 4 h 127"/>
                <a:gd name="T8" fmla="*/ 0 w 73"/>
                <a:gd name="T9" fmla="*/ 3 h 127"/>
                <a:gd name="T10" fmla="*/ 0 w 73"/>
                <a:gd name="T11" fmla="*/ 3 h 127"/>
                <a:gd name="T12" fmla="*/ 0 w 73"/>
                <a:gd name="T13" fmla="*/ 3 h 127"/>
                <a:gd name="T14" fmla="*/ 0 w 73"/>
                <a:gd name="T15" fmla="*/ 3 h 127"/>
                <a:gd name="T16" fmla="*/ 0 w 73"/>
                <a:gd name="T17" fmla="*/ 2 h 127"/>
                <a:gd name="T18" fmla="*/ 0 w 73"/>
                <a:gd name="T19" fmla="*/ 2 h 127"/>
                <a:gd name="T20" fmla="*/ 0 w 73"/>
                <a:gd name="T21" fmla="*/ 2 h 127"/>
                <a:gd name="T22" fmla="*/ 0 w 73"/>
                <a:gd name="T23" fmla="*/ 2 h 127"/>
                <a:gd name="T24" fmla="*/ 0 w 73"/>
                <a:gd name="T25" fmla="*/ 1 h 127"/>
                <a:gd name="T26" fmla="*/ 1 w 73"/>
                <a:gd name="T27" fmla="*/ 1 h 127"/>
                <a:gd name="T28" fmla="*/ 1 w 73"/>
                <a:gd name="T29" fmla="*/ 1 h 127"/>
                <a:gd name="T30" fmla="*/ 1 w 73"/>
                <a:gd name="T31" fmla="*/ 1 h 127"/>
                <a:gd name="T32" fmla="*/ 1 w 73"/>
                <a:gd name="T33" fmla="*/ 0 h 127"/>
                <a:gd name="T34" fmla="*/ 2 w 73"/>
                <a:gd name="T35" fmla="*/ 1 h 127"/>
                <a:gd name="T36" fmla="*/ 2 w 73"/>
                <a:gd name="T37" fmla="*/ 1 h 127"/>
                <a:gd name="T38" fmla="*/ 2 w 73"/>
                <a:gd name="T39" fmla="*/ 1 h 127"/>
                <a:gd name="T40" fmla="*/ 1 w 73"/>
                <a:gd name="T41" fmla="*/ 1 h 127"/>
                <a:gd name="T42" fmla="*/ 1 w 73"/>
                <a:gd name="T43" fmla="*/ 2 h 127"/>
                <a:gd name="T44" fmla="*/ 1 w 73"/>
                <a:gd name="T45" fmla="*/ 2 h 127"/>
                <a:gd name="T46" fmla="*/ 1 w 73"/>
                <a:gd name="T47" fmla="*/ 2 h 127"/>
                <a:gd name="T48" fmla="*/ 0 w 73"/>
                <a:gd name="T49" fmla="*/ 3 h 127"/>
                <a:gd name="T50" fmla="*/ 0 w 73"/>
                <a:gd name="T51" fmla="*/ 3 h 127"/>
                <a:gd name="T52" fmla="*/ 0 w 73"/>
                <a:gd name="T53" fmla="*/ 3 h 127"/>
                <a:gd name="T54" fmla="*/ 0 w 73"/>
                <a:gd name="T55" fmla="*/ 3 h 127"/>
                <a:gd name="T56" fmla="*/ 0 w 73"/>
                <a:gd name="T57" fmla="*/ 4 h 127"/>
                <a:gd name="T58" fmla="*/ 0 w 73"/>
                <a:gd name="T59" fmla="*/ 4 h 127"/>
                <a:gd name="T60" fmla="*/ 0 w 73"/>
                <a:gd name="T61" fmla="*/ 4 h 127"/>
                <a:gd name="T62" fmla="*/ 0 w 73"/>
                <a:gd name="T63" fmla="*/ 4 h 127"/>
                <a:gd name="T64" fmla="*/ 0 w 73"/>
                <a:gd name="T65" fmla="*/ 4 h 127"/>
                <a:gd name="T66" fmla="*/ 0 w 73"/>
                <a:gd name="T67" fmla="*/ 4 h 12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3" h="127">
                  <a:moveTo>
                    <a:pt x="0" y="114"/>
                  </a:moveTo>
                  <a:lnTo>
                    <a:pt x="0" y="113"/>
                  </a:lnTo>
                  <a:lnTo>
                    <a:pt x="0" y="110"/>
                  </a:lnTo>
                  <a:lnTo>
                    <a:pt x="0" y="107"/>
                  </a:lnTo>
                  <a:lnTo>
                    <a:pt x="0" y="103"/>
                  </a:lnTo>
                  <a:lnTo>
                    <a:pt x="0" y="101"/>
                  </a:lnTo>
                  <a:lnTo>
                    <a:pt x="0" y="97"/>
                  </a:lnTo>
                  <a:lnTo>
                    <a:pt x="1" y="93"/>
                  </a:lnTo>
                  <a:lnTo>
                    <a:pt x="1" y="89"/>
                  </a:lnTo>
                  <a:lnTo>
                    <a:pt x="1" y="85"/>
                  </a:lnTo>
                  <a:lnTo>
                    <a:pt x="1" y="80"/>
                  </a:lnTo>
                  <a:lnTo>
                    <a:pt x="2" y="77"/>
                  </a:lnTo>
                  <a:lnTo>
                    <a:pt x="2" y="73"/>
                  </a:lnTo>
                  <a:lnTo>
                    <a:pt x="4" y="69"/>
                  </a:lnTo>
                  <a:lnTo>
                    <a:pt x="4" y="66"/>
                  </a:lnTo>
                  <a:lnTo>
                    <a:pt x="6" y="65"/>
                  </a:lnTo>
                  <a:lnTo>
                    <a:pt x="6" y="61"/>
                  </a:lnTo>
                  <a:lnTo>
                    <a:pt x="8" y="57"/>
                  </a:lnTo>
                  <a:lnTo>
                    <a:pt x="10" y="53"/>
                  </a:lnTo>
                  <a:lnTo>
                    <a:pt x="14" y="49"/>
                  </a:lnTo>
                  <a:lnTo>
                    <a:pt x="17" y="44"/>
                  </a:lnTo>
                  <a:lnTo>
                    <a:pt x="21" y="38"/>
                  </a:lnTo>
                  <a:lnTo>
                    <a:pt x="25" y="33"/>
                  </a:lnTo>
                  <a:lnTo>
                    <a:pt x="29" y="28"/>
                  </a:lnTo>
                  <a:lnTo>
                    <a:pt x="30" y="25"/>
                  </a:lnTo>
                  <a:lnTo>
                    <a:pt x="33" y="21"/>
                  </a:lnTo>
                  <a:lnTo>
                    <a:pt x="34" y="18"/>
                  </a:lnTo>
                  <a:lnTo>
                    <a:pt x="35" y="17"/>
                  </a:lnTo>
                  <a:lnTo>
                    <a:pt x="39" y="12"/>
                  </a:lnTo>
                  <a:lnTo>
                    <a:pt x="42" y="8"/>
                  </a:lnTo>
                  <a:lnTo>
                    <a:pt x="45" y="5"/>
                  </a:lnTo>
                  <a:lnTo>
                    <a:pt x="47" y="2"/>
                  </a:lnTo>
                  <a:lnTo>
                    <a:pt x="47" y="0"/>
                  </a:lnTo>
                  <a:lnTo>
                    <a:pt x="49" y="0"/>
                  </a:lnTo>
                  <a:lnTo>
                    <a:pt x="73" y="12"/>
                  </a:lnTo>
                  <a:lnTo>
                    <a:pt x="71" y="12"/>
                  </a:lnTo>
                  <a:lnTo>
                    <a:pt x="70" y="13"/>
                  </a:lnTo>
                  <a:lnTo>
                    <a:pt x="67" y="14"/>
                  </a:lnTo>
                  <a:lnTo>
                    <a:pt x="65" y="18"/>
                  </a:lnTo>
                  <a:lnTo>
                    <a:pt x="62" y="22"/>
                  </a:lnTo>
                  <a:lnTo>
                    <a:pt x="58" y="26"/>
                  </a:lnTo>
                  <a:lnTo>
                    <a:pt x="54" y="30"/>
                  </a:lnTo>
                  <a:lnTo>
                    <a:pt x="50" y="37"/>
                  </a:lnTo>
                  <a:lnTo>
                    <a:pt x="45" y="41"/>
                  </a:lnTo>
                  <a:lnTo>
                    <a:pt x="41" y="46"/>
                  </a:lnTo>
                  <a:lnTo>
                    <a:pt x="35" y="52"/>
                  </a:lnTo>
                  <a:lnTo>
                    <a:pt x="33" y="57"/>
                  </a:lnTo>
                  <a:lnTo>
                    <a:pt x="29" y="62"/>
                  </a:lnTo>
                  <a:lnTo>
                    <a:pt x="26" y="66"/>
                  </a:lnTo>
                  <a:lnTo>
                    <a:pt x="25" y="72"/>
                  </a:lnTo>
                  <a:lnTo>
                    <a:pt x="23" y="76"/>
                  </a:lnTo>
                  <a:lnTo>
                    <a:pt x="22" y="78"/>
                  </a:lnTo>
                  <a:lnTo>
                    <a:pt x="22" y="82"/>
                  </a:lnTo>
                  <a:lnTo>
                    <a:pt x="21" y="85"/>
                  </a:lnTo>
                  <a:lnTo>
                    <a:pt x="21" y="90"/>
                  </a:lnTo>
                  <a:lnTo>
                    <a:pt x="20" y="94"/>
                  </a:lnTo>
                  <a:lnTo>
                    <a:pt x="20" y="98"/>
                  </a:lnTo>
                  <a:lnTo>
                    <a:pt x="18" y="103"/>
                  </a:lnTo>
                  <a:lnTo>
                    <a:pt x="18" y="107"/>
                  </a:lnTo>
                  <a:lnTo>
                    <a:pt x="17" y="111"/>
                  </a:lnTo>
                  <a:lnTo>
                    <a:pt x="17" y="115"/>
                  </a:lnTo>
                  <a:lnTo>
                    <a:pt x="16" y="118"/>
                  </a:lnTo>
                  <a:lnTo>
                    <a:pt x="16" y="122"/>
                  </a:lnTo>
                  <a:lnTo>
                    <a:pt x="16" y="126"/>
                  </a:lnTo>
                  <a:lnTo>
                    <a:pt x="16" y="127"/>
                  </a:lnTo>
                  <a:lnTo>
                    <a:pt x="0" y="114"/>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82" name="Freeform 33">
              <a:extLst>
                <a:ext uri="{FF2B5EF4-FFF2-40B4-BE49-F238E27FC236}">
                  <a16:creationId xmlns:a16="http://schemas.microsoft.com/office/drawing/2014/main" id="{EFEF6827-EC7B-485C-A476-269DBFF5ECB8}"/>
                </a:ext>
              </a:extLst>
            </p:cNvPr>
            <p:cNvSpPr>
              <a:spLocks/>
            </p:cNvSpPr>
            <p:nvPr/>
          </p:nvSpPr>
          <p:spPr bwMode="auto">
            <a:xfrm>
              <a:off x="637" y="1934"/>
              <a:ext cx="344" cy="44"/>
            </a:xfrm>
            <a:custGeom>
              <a:avLst/>
              <a:gdLst>
                <a:gd name="T0" fmla="*/ 0 w 687"/>
                <a:gd name="T1" fmla="*/ 0 h 89"/>
                <a:gd name="T2" fmla="*/ 3 w 687"/>
                <a:gd name="T3" fmla="*/ 0 h 89"/>
                <a:gd name="T4" fmla="*/ 5 w 687"/>
                <a:gd name="T5" fmla="*/ 0 h 89"/>
                <a:gd name="T6" fmla="*/ 22 w 687"/>
                <a:gd name="T7" fmla="*/ 1 h 89"/>
                <a:gd name="T8" fmla="*/ 22 w 687"/>
                <a:gd name="T9" fmla="*/ 2 h 89"/>
                <a:gd name="T10" fmla="*/ 2 w 687"/>
                <a:gd name="T11" fmla="*/ 1 h 89"/>
                <a:gd name="T12" fmla="*/ 0 w 687"/>
                <a:gd name="T13" fmla="*/ 0 h 89"/>
                <a:gd name="T14" fmla="*/ 0 w 687"/>
                <a:gd name="T15" fmla="*/ 0 h 8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87" h="89">
                  <a:moveTo>
                    <a:pt x="0" y="12"/>
                  </a:moveTo>
                  <a:lnTo>
                    <a:pt x="66" y="0"/>
                  </a:lnTo>
                  <a:lnTo>
                    <a:pt x="134" y="12"/>
                  </a:lnTo>
                  <a:lnTo>
                    <a:pt x="679" y="54"/>
                  </a:lnTo>
                  <a:lnTo>
                    <a:pt x="687" y="89"/>
                  </a:lnTo>
                  <a:lnTo>
                    <a:pt x="45" y="33"/>
                  </a:lnTo>
                  <a:lnTo>
                    <a:pt x="0" y="12"/>
                  </a:lnTo>
                  <a:close/>
                </a:path>
              </a:pathLst>
            </a:custGeom>
            <a:solidFill>
              <a:srgbClr val="E6E6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83" name="Freeform 34">
              <a:extLst>
                <a:ext uri="{FF2B5EF4-FFF2-40B4-BE49-F238E27FC236}">
                  <a16:creationId xmlns:a16="http://schemas.microsoft.com/office/drawing/2014/main" id="{F165607C-085A-4BDF-9396-6A20C40B0C93}"/>
                </a:ext>
              </a:extLst>
            </p:cNvPr>
            <p:cNvSpPr>
              <a:spLocks/>
            </p:cNvSpPr>
            <p:nvPr/>
          </p:nvSpPr>
          <p:spPr bwMode="auto">
            <a:xfrm>
              <a:off x="726" y="1796"/>
              <a:ext cx="40" cy="67"/>
            </a:xfrm>
            <a:custGeom>
              <a:avLst/>
              <a:gdLst>
                <a:gd name="T0" fmla="*/ 2 w 79"/>
                <a:gd name="T1" fmla="*/ 0 h 135"/>
                <a:gd name="T2" fmla="*/ 3 w 79"/>
                <a:gd name="T3" fmla="*/ 0 h 135"/>
                <a:gd name="T4" fmla="*/ 2 w 79"/>
                <a:gd name="T5" fmla="*/ 4 h 135"/>
                <a:gd name="T6" fmla="*/ 0 w 79"/>
                <a:gd name="T7" fmla="*/ 3 h 135"/>
                <a:gd name="T8" fmla="*/ 2 w 79"/>
                <a:gd name="T9" fmla="*/ 0 h 135"/>
                <a:gd name="T10" fmla="*/ 2 w 79"/>
                <a:gd name="T11" fmla="*/ 0 h 13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9" h="135">
                  <a:moveTo>
                    <a:pt x="41" y="0"/>
                  </a:moveTo>
                  <a:lnTo>
                    <a:pt x="79" y="14"/>
                  </a:lnTo>
                  <a:lnTo>
                    <a:pt x="37" y="135"/>
                  </a:lnTo>
                  <a:lnTo>
                    <a:pt x="0" y="123"/>
                  </a:lnTo>
                  <a:lnTo>
                    <a:pt x="41" y="0"/>
                  </a:lnTo>
                  <a:close/>
                </a:path>
              </a:pathLst>
            </a:custGeom>
            <a:solidFill>
              <a:srgbClr val="A86EC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84" name="Freeform 35">
              <a:extLst>
                <a:ext uri="{FF2B5EF4-FFF2-40B4-BE49-F238E27FC236}">
                  <a16:creationId xmlns:a16="http://schemas.microsoft.com/office/drawing/2014/main" id="{CC8B73C3-4873-46DB-948C-93F2A7EFC4BF}"/>
                </a:ext>
              </a:extLst>
            </p:cNvPr>
            <p:cNvSpPr>
              <a:spLocks/>
            </p:cNvSpPr>
            <p:nvPr/>
          </p:nvSpPr>
          <p:spPr bwMode="auto">
            <a:xfrm>
              <a:off x="667" y="1899"/>
              <a:ext cx="35" cy="87"/>
            </a:xfrm>
            <a:custGeom>
              <a:avLst/>
              <a:gdLst>
                <a:gd name="T0" fmla="*/ 1 w 69"/>
                <a:gd name="T1" fmla="*/ 0 h 172"/>
                <a:gd name="T2" fmla="*/ 3 w 69"/>
                <a:gd name="T3" fmla="*/ 1 h 172"/>
                <a:gd name="T4" fmla="*/ 2 w 69"/>
                <a:gd name="T5" fmla="*/ 6 h 172"/>
                <a:gd name="T6" fmla="*/ 0 w 69"/>
                <a:gd name="T7" fmla="*/ 6 h 172"/>
                <a:gd name="T8" fmla="*/ 1 w 69"/>
                <a:gd name="T9" fmla="*/ 0 h 172"/>
                <a:gd name="T10" fmla="*/ 1 w 69"/>
                <a:gd name="T11" fmla="*/ 0 h 17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9" h="172">
                  <a:moveTo>
                    <a:pt x="20" y="0"/>
                  </a:moveTo>
                  <a:lnTo>
                    <a:pt x="69" y="10"/>
                  </a:lnTo>
                  <a:lnTo>
                    <a:pt x="44" y="172"/>
                  </a:lnTo>
                  <a:lnTo>
                    <a:pt x="0" y="166"/>
                  </a:lnTo>
                  <a:lnTo>
                    <a:pt x="20" y="0"/>
                  </a:lnTo>
                  <a:close/>
                </a:path>
              </a:pathLst>
            </a:custGeom>
            <a:solidFill>
              <a:srgbClr val="A86EC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85" name="Freeform 36">
              <a:extLst>
                <a:ext uri="{FF2B5EF4-FFF2-40B4-BE49-F238E27FC236}">
                  <a16:creationId xmlns:a16="http://schemas.microsoft.com/office/drawing/2014/main" id="{42D6827B-6F92-41F7-BB47-6EF8BF3FC70B}"/>
                </a:ext>
              </a:extLst>
            </p:cNvPr>
            <p:cNvSpPr>
              <a:spLocks/>
            </p:cNvSpPr>
            <p:nvPr/>
          </p:nvSpPr>
          <p:spPr bwMode="auto">
            <a:xfrm>
              <a:off x="865" y="2182"/>
              <a:ext cx="87" cy="36"/>
            </a:xfrm>
            <a:custGeom>
              <a:avLst/>
              <a:gdLst>
                <a:gd name="T0" fmla="*/ 0 w 173"/>
                <a:gd name="T1" fmla="*/ 1 h 74"/>
                <a:gd name="T2" fmla="*/ 2 w 173"/>
                <a:gd name="T3" fmla="*/ 0 h 74"/>
                <a:gd name="T4" fmla="*/ 4 w 173"/>
                <a:gd name="T5" fmla="*/ 0 h 74"/>
                <a:gd name="T6" fmla="*/ 6 w 173"/>
                <a:gd name="T7" fmla="*/ 0 h 74"/>
                <a:gd name="T8" fmla="*/ 4 w 173"/>
                <a:gd name="T9" fmla="*/ 1 h 74"/>
                <a:gd name="T10" fmla="*/ 2 w 173"/>
                <a:gd name="T11" fmla="*/ 2 h 74"/>
                <a:gd name="T12" fmla="*/ 0 w 173"/>
                <a:gd name="T13" fmla="*/ 1 h 74"/>
                <a:gd name="T14" fmla="*/ 0 w 173"/>
                <a:gd name="T15" fmla="*/ 1 h 7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73" h="74">
                  <a:moveTo>
                    <a:pt x="0" y="50"/>
                  </a:moveTo>
                  <a:lnTo>
                    <a:pt x="44" y="23"/>
                  </a:lnTo>
                  <a:lnTo>
                    <a:pt x="127" y="0"/>
                  </a:lnTo>
                  <a:lnTo>
                    <a:pt x="173" y="26"/>
                  </a:lnTo>
                  <a:lnTo>
                    <a:pt x="100" y="39"/>
                  </a:lnTo>
                  <a:lnTo>
                    <a:pt x="42" y="74"/>
                  </a:lnTo>
                  <a:lnTo>
                    <a:pt x="0" y="50"/>
                  </a:lnTo>
                  <a:close/>
                </a:path>
              </a:pathLst>
            </a:custGeom>
            <a:solidFill>
              <a:srgbClr val="8A96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86" name="Freeform 37">
              <a:extLst>
                <a:ext uri="{FF2B5EF4-FFF2-40B4-BE49-F238E27FC236}">
                  <a16:creationId xmlns:a16="http://schemas.microsoft.com/office/drawing/2014/main" id="{8C5AB80C-F71B-415A-BE9A-6788040ED87C}"/>
                </a:ext>
              </a:extLst>
            </p:cNvPr>
            <p:cNvSpPr>
              <a:spLocks/>
            </p:cNvSpPr>
            <p:nvPr/>
          </p:nvSpPr>
          <p:spPr bwMode="auto">
            <a:xfrm>
              <a:off x="971" y="2206"/>
              <a:ext cx="37" cy="24"/>
            </a:xfrm>
            <a:custGeom>
              <a:avLst/>
              <a:gdLst>
                <a:gd name="T0" fmla="*/ 0 w 73"/>
                <a:gd name="T1" fmla="*/ 1 h 48"/>
                <a:gd name="T2" fmla="*/ 1 w 73"/>
                <a:gd name="T3" fmla="*/ 0 h 48"/>
                <a:gd name="T4" fmla="*/ 3 w 73"/>
                <a:gd name="T5" fmla="*/ 2 h 48"/>
                <a:gd name="T6" fmla="*/ 1 w 73"/>
                <a:gd name="T7" fmla="*/ 2 h 48"/>
                <a:gd name="T8" fmla="*/ 0 w 73"/>
                <a:gd name="T9" fmla="*/ 1 h 48"/>
                <a:gd name="T10" fmla="*/ 0 w 73"/>
                <a:gd name="T11" fmla="*/ 1 h 4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3" h="48">
                  <a:moveTo>
                    <a:pt x="0" y="9"/>
                  </a:moveTo>
                  <a:lnTo>
                    <a:pt x="24" y="0"/>
                  </a:lnTo>
                  <a:lnTo>
                    <a:pt x="73" y="37"/>
                  </a:lnTo>
                  <a:lnTo>
                    <a:pt x="24" y="48"/>
                  </a:lnTo>
                  <a:lnTo>
                    <a:pt x="0" y="9"/>
                  </a:lnTo>
                  <a:close/>
                </a:path>
              </a:pathLst>
            </a:custGeom>
            <a:solidFill>
              <a:srgbClr val="8A964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87" name="Freeform 38">
              <a:extLst>
                <a:ext uri="{FF2B5EF4-FFF2-40B4-BE49-F238E27FC236}">
                  <a16:creationId xmlns:a16="http://schemas.microsoft.com/office/drawing/2014/main" id="{69BDA9C0-8505-458C-9D92-1027CFA166C4}"/>
                </a:ext>
              </a:extLst>
            </p:cNvPr>
            <p:cNvSpPr>
              <a:spLocks/>
            </p:cNvSpPr>
            <p:nvPr/>
          </p:nvSpPr>
          <p:spPr bwMode="auto">
            <a:xfrm>
              <a:off x="1029" y="1655"/>
              <a:ext cx="238" cy="118"/>
            </a:xfrm>
            <a:custGeom>
              <a:avLst/>
              <a:gdLst>
                <a:gd name="T0" fmla="*/ 6 w 475"/>
                <a:gd name="T1" fmla="*/ 6 h 236"/>
                <a:gd name="T2" fmla="*/ 7 w 475"/>
                <a:gd name="T3" fmla="*/ 6 h 236"/>
                <a:gd name="T4" fmla="*/ 9 w 475"/>
                <a:gd name="T5" fmla="*/ 6 h 236"/>
                <a:gd name="T6" fmla="*/ 11 w 475"/>
                <a:gd name="T7" fmla="*/ 6 h 236"/>
                <a:gd name="T8" fmla="*/ 13 w 475"/>
                <a:gd name="T9" fmla="*/ 6 h 236"/>
                <a:gd name="T10" fmla="*/ 14 w 475"/>
                <a:gd name="T11" fmla="*/ 7 h 236"/>
                <a:gd name="T12" fmla="*/ 15 w 475"/>
                <a:gd name="T13" fmla="*/ 7 h 236"/>
                <a:gd name="T14" fmla="*/ 14 w 475"/>
                <a:gd name="T15" fmla="*/ 6 h 236"/>
                <a:gd name="T16" fmla="*/ 13 w 475"/>
                <a:gd name="T17" fmla="*/ 6 h 236"/>
                <a:gd name="T18" fmla="*/ 12 w 475"/>
                <a:gd name="T19" fmla="*/ 5 h 236"/>
                <a:gd name="T20" fmla="*/ 10 w 475"/>
                <a:gd name="T21" fmla="*/ 5 h 236"/>
                <a:gd name="T22" fmla="*/ 9 w 475"/>
                <a:gd name="T23" fmla="*/ 5 h 236"/>
                <a:gd name="T24" fmla="*/ 7 w 475"/>
                <a:gd name="T25" fmla="*/ 6 h 236"/>
                <a:gd name="T26" fmla="*/ 6 w 475"/>
                <a:gd name="T27" fmla="*/ 6 h 236"/>
                <a:gd name="T28" fmla="*/ 5 w 475"/>
                <a:gd name="T29" fmla="*/ 6 h 236"/>
                <a:gd name="T30" fmla="*/ 6 w 475"/>
                <a:gd name="T31" fmla="*/ 5 h 236"/>
                <a:gd name="T32" fmla="*/ 8 w 475"/>
                <a:gd name="T33" fmla="*/ 5 h 236"/>
                <a:gd name="T34" fmla="*/ 10 w 475"/>
                <a:gd name="T35" fmla="*/ 5 h 236"/>
                <a:gd name="T36" fmla="*/ 11 w 475"/>
                <a:gd name="T37" fmla="*/ 5 h 236"/>
                <a:gd name="T38" fmla="*/ 13 w 475"/>
                <a:gd name="T39" fmla="*/ 5 h 236"/>
                <a:gd name="T40" fmla="*/ 14 w 475"/>
                <a:gd name="T41" fmla="*/ 6 h 236"/>
                <a:gd name="T42" fmla="*/ 15 w 475"/>
                <a:gd name="T43" fmla="*/ 6 h 236"/>
                <a:gd name="T44" fmla="*/ 14 w 475"/>
                <a:gd name="T45" fmla="*/ 5 h 236"/>
                <a:gd name="T46" fmla="*/ 12 w 475"/>
                <a:gd name="T47" fmla="*/ 4 h 236"/>
                <a:gd name="T48" fmla="*/ 11 w 475"/>
                <a:gd name="T49" fmla="*/ 4 h 236"/>
                <a:gd name="T50" fmla="*/ 9 w 475"/>
                <a:gd name="T51" fmla="*/ 4 h 236"/>
                <a:gd name="T52" fmla="*/ 7 w 475"/>
                <a:gd name="T53" fmla="*/ 5 h 236"/>
                <a:gd name="T54" fmla="*/ 6 w 475"/>
                <a:gd name="T55" fmla="*/ 5 h 236"/>
                <a:gd name="T56" fmla="*/ 5 w 475"/>
                <a:gd name="T57" fmla="*/ 5 h 236"/>
                <a:gd name="T58" fmla="*/ 6 w 475"/>
                <a:gd name="T59" fmla="*/ 4 h 236"/>
                <a:gd name="T60" fmla="*/ 7 w 475"/>
                <a:gd name="T61" fmla="*/ 3 h 236"/>
                <a:gd name="T62" fmla="*/ 9 w 475"/>
                <a:gd name="T63" fmla="*/ 3 h 236"/>
                <a:gd name="T64" fmla="*/ 10 w 475"/>
                <a:gd name="T65" fmla="*/ 2 h 236"/>
                <a:gd name="T66" fmla="*/ 11 w 475"/>
                <a:gd name="T67" fmla="*/ 2 h 236"/>
                <a:gd name="T68" fmla="*/ 12 w 475"/>
                <a:gd name="T69" fmla="*/ 2 h 236"/>
                <a:gd name="T70" fmla="*/ 11 w 475"/>
                <a:gd name="T71" fmla="*/ 2 h 236"/>
                <a:gd name="T72" fmla="*/ 9 w 475"/>
                <a:gd name="T73" fmla="*/ 2 h 236"/>
                <a:gd name="T74" fmla="*/ 8 w 475"/>
                <a:gd name="T75" fmla="*/ 3 h 236"/>
                <a:gd name="T76" fmla="*/ 6 w 475"/>
                <a:gd name="T77" fmla="*/ 4 h 236"/>
                <a:gd name="T78" fmla="*/ 5 w 475"/>
                <a:gd name="T79" fmla="*/ 5 h 236"/>
                <a:gd name="T80" fmla="*/ 5 w 475"/>
                <a:gd name="T81" fmla="*/ 3 h 236"/>
                <a:gd name="T82" fmla="*/ 7 w 475"/>
                <a:gd name="T83" fmla="*/ 2 h 236"/>
                <a:gd name="T84" fmla="*/ 8 w 475"/>
                <a:gd name="T85" fmla="*/ 1 h 236"/>
                <a:gd name="T86" fmla="*/ 10 w 475"/>
                <a:gd name="T87" fmla="*/ 1 h 236"/>
                <a:gd name="T88" fmla="*/ 8 w 475"/>
                <a:gd name="T89" fmla="*/ 1 h 236"/>
                <a:gd name="T90" fmla="*/ 7 w 475"/>
                <a:gd name="T91" fmla="*/ 1 h 236"/>
                <a:gd name="T92" fmla="*/ 6 w 475"/>
                <a:gd name="T93" fmla="*/ 2 h 236"/>
                <a:gd name="T94" fmla="*/ 5 w 475"/>
                <a:gd name="T95" fmla="*/ 3 h 236"/>
                <a:gd name="T96" fmla="*/ 4 w 475"/>
                <a:gd name="T97" fmla="*/ 4 h 236"/>
                <a:gd name="T98" fmla="*/ 3 w 475"/>
                <a:gd name="T99" fmla="*/ 4 h 236"/>
                <a:gd name="T100" fmla="*/ 2 w 475"/>
                <a:gd name="T101" fmla="*/ 4 h 236"/>
                <a:gd name="T102" fmla="*/ 1 w 475"/>
                <a:gd name="T103" fmla="*/ 6 h 236"/>
                <a:gd name="T104" fmla="*/ 1 w 475"/>
                <a:gd name="T105" fmla="*/ 7 h 236"/>
                <a:gd name="T106" fmla="*/ 1 w 475"/>
                <a:gd name="T107" fmla="*/ 8 h 236"/>
                <a:gd name="T108" fmla="*/ 2 w 475"/>
                <a:gd name="T109" fmla="*/ 6 h 236"/>
                <a:gd name="T110" fmla="*/ 1 w 475"/>
                <a:gd name="T111" fmla="*/ 6 h 236"/>
                <a:gd name="T112" fmla="*/ 1 w 475"/>
                <a:gd name="T113" fmla="*/ 5 h 236"/>
                <a:gd name="T114" fmla="*/ 3 w 475"/>
                <a:gd name="T115" fmla="*/ 4 h 236"/>
                <a:gd name="T116" fmla="*/ 4 w 475"/>
                <a:gd name="T117" fmla="*/ 4 h 236"/>
                <a:gd name="T118" fmla="*/ 4 w 475"/>
                <a:gd name="T119" fmla="*/ 5 h 236"/>
                <a:gd name="T120" fmla="*/ 5 w 475"/>
                <a:gd name="T121" fmla="*/ 6 h 2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475" h="236">
                  <a:moveTo>
                    <a:pt x="130" y="202"/>
                  </a:moveTo>
                  <a:lnTo>
                    <a:pt x="147" y="186"/>
                  </a:lnTo>
                  <a:lnTo>
                    <a:pt x="148" y="186"/>
                  </a:lnTo>
                  <a:lnTo>
                    <a:pt x="151" y="184"/>
                  </a:lnTo>
                  <a:lnTo>
                    <a:pt x="154" y="183"/>
                  </a:lnTo>
                  <a:lnTo>
                    <a:pt x="158" y="182"/>
                  </a:lnTo>
                  <a:lnTo>
                    <a:pt x="160" y="182"/>
                  </a:lnTo>
                  <a:lnTo>
                    <a:pt x="166" y="180"/>
                  </a:lnTo>
                  <a:lnTo>
                    <a:pt x="170" y="179"/>
                  </a:lnTo>
                  <a:lnTo>
                    <a:pt x="175" y="178"/>
                  </a:lnTo>
                  <a:lnTo>
                    <a:pt x="178" y="178"/>
                  </a:lnTo>
                  <a:lnTo>
                    <a:pt x="180" y="176"/>
                  </a:lnTo>
                  <a:lnTo>
                    <a:pt x="184" y="175"/>
                  </a:lnTo>
                  <a:lnTo>
                    <a:pt x="187" y="175"/>
                  </a:lnTo>
                  <a:lnTo>
                    <a:pt x="191" y="175"/>
                  </a:lnTo>
                  <a:lnTo>
                    <a:pt x="194" y="174"/>
                  </a:lnTo>
                  <a:lnTo>
                    <a:pt x="196" y="174"/>
                  </a:lnTo>
                  <a:lnTo>
                    <a:pt x="200" y="172"/>
                  </a:lnTo>
                  <a:lnTo>
                    <a:pt x="203" y="172"/>
                  </a:lnTo>
                  <a:lnTo>
                    <a:pt x="207" y="172"/>
                  </a:lnTo>
                  <a:lnTo>
                    <a:pt x="211" y="171"/>
                  </a:lnTo>
                  <a:lnTo>
                    <a:pt x="216" y="171"/>
                  </a:lnTo>
                  <a:lnTo>
                    <a:pt x="219" y="171"/>
                  </a:lnTo>
                  <a:lnTo>
                    <a:pt x="223" y="170"/>
                  </a:lnTo>
                  <a:lnTo>
                    <a:pt x="227" y="170"/>
                  </a:lnTo>
                  <a:lnTo>
                    <a:pt x="231" y="168"/>
                  </a:lnTo>
                  <a:lnTo>
                    <a:pt x="235" y="168"/>
                  </a:lnTo>
                  <a:lnTo>
                    <a:pt x="239" y="168"/>
                  </a:lnTo>
                  <a:lnTo>
                    <a:pt x="243" y="167"/>
                  </a:lnTo>
                  <a:lnTo>
                    <a:pt x="248" y="167"/>
                  </a:lnTo>
                  <a:lnTo>
                    <a:pt x="252" y="167"/>
                  </a:lnTo>
                  <a:lnTo>
                    <a:pt x="256" y="167"/>
                  </a:lnTo>
                  <a:lnTo>
                    <a:pt x="261" y="167"/>
                  </a:lnTo>
                  <a:lnTo>
                    <a:pt x="265" y="167"/>
                  </a:lnTo>
                  <a:lnTo>
                    <a:pt x="269" y="167"/>
                  </a:lnTo>
                  <a:lnTo>
                    <a:pt x="275" y="167"/>
                  </a:lnTo>
                  <a:lnTo>
                    <a:pt x="279" y="167"/>
                  </a:lnTo>
                  <a:lnTo>
                    <a:pt x="284" y="167"/>
                  </a:lnTo>
                  <a:lnTo>
                    <a:pt x="288" y="167"/>
                  </a:lnTo>
                  <a:lnTo>
                    <a:pt x="293" y="167"/>
                  </a:lnTo>
                  <a:lnTo>
                    <a:pt x="297" y="167"/>
                  </a:lnTo>
                  <a:lnTo>
                    <a:pt x="302" y="167"/>
                  </a:lnTo>
                  <a:lnTo>
                    <a:pt x="306" y="167"/>
                  </a:lnTo>
                  <a:lnTo>
                    <a:pt x="312" y="167"/>
                  </a:lnTo>
                  <a:lnTo>
                    <a:pt x="317" y="167"/>
                  </a:lnTo>
                  <a:lnTo>
                    <a:pt x="321" y="168"/>
                  </a:lnTo>
                  <a:lnTo>
                    <a:pt x="326" y="168"/>
                  </a:lnTo>
                  <a:lnTo>
                    <a:pt x="330" y="168"/>
                  </a:lnTo>
                  <a:lnTo>
                    <a:pt x="336" y="170"/>
                  </a:lnTo>
                  <a:lnTo>
                    <a:pt x="341" y="171"/>
                  </a:lnTo>
                  <a:lnTo>
                    <a:pt x="345" y="171"/>
                  </a:lnTo>
                  <a:lnTo>
                    <a:pt x="350" y="172"/>
                  </a:lnTo>
                  <a:lnTo>
                    <a:pt x="356" y="174"/>
                  </a:lnTo>
                  <a:lnTo>
                    <a:pt x="361" y="175"/>
                  </a:lnTo>
                  <a:lnTo>
                    <a:pt x="365" y="176"/>
                  </a:lnTo>
                  <a:lnTo>
                    <a:pt x="369" y="178"/>
                  </a:lnTo>
                  <a:lnTo>
                    <a:pt x="374" y="178"/>
                  </a:lnTo>
                  <a:lnTo>
                    <a:pt x="378" y="179"/>
                  </a:lnTo>
                  <a:lnTo>
                    <a:pt x="382" y="180"/>
                  </a:lnTo>
                  <a:lnTo>
                    <a:pt x="386" y="182"/>
                  </a:lnTo>
                  <a:lnTo>
                    <a:pt x="390" y="182"/>
                  </a:lnTo>
                  <a:lnTo>
                    <a:pt x="394" y="183"/>
                  </a:lnTo>
                  <a:lnTo>
                    <a:pt x="398" y="184"/>
                  </a:lnTo>
                  <a:lnTo>
                    <a:pt x="401" y="186"/>
                  </a:lnTo>
                  <a:lnTo>
                    <a:pt x="405" y="187"/>
                  </a:lnTo>
                  <a:lnTo>
                    <a:pt x="407" y="188"/>
                  </a:lnTo>
                  <a:lnTo>
                    <a:pt x="411" y="190"/>
                  </a:lnTo>
                  <a:lnTo>
                    <a:pt x="414" y="190"/>
                  </a:lnTo>
                  <a:lnTo>
                    <a:pt x="417" y="191"/>
                  </a:lnTo>
                  <a:lnTo>
                    <a:pt x="421" y="192"/>
                  </a:lnTo>
                  <a:lnTo>
                    <a:pt x="425" y="194"/>
                  </a:lnTo>
                  <a:lnTo>
                    <a:pt x="430" y="196"/>
                  </a:lnTo>
                  <a:lnTo>
                    <a:pt x="434" y="198"/>
                  </a:lnTo>
                  <a:lnTo>
                    <a:pt x="439" y="200"/>
                  </a:lnTo>
                  <a:lnTo>
                    <a:pt x="443" y="202"/>
                  </a:lnTo>
                  <a:lnTo>
                    <a:pt x="446" y="204"/>
                  </a:lnTo>
                  <a:lnTo>
                    <a:pt x="449" y="207"/>
                  </a:lnTo>
                  <a:lnTo>
                    <a:pt x="453" y="208"/>
                  </a:lnTo>
                  <a:lnTo>
                    <a:pt x="457" y="211"/>
                  </a:lnTo>
                  <a:lnTo>
                    <a:pt x="461" y="215"/>
                  </a:lnTo>
                  <a:lnTo>
                    <a:pt x="463" y="216"/>
                  </a:lnTo>
                  <a:lnTo>
                    <a:pt x="465" y="219"/>
                  </a:lnTo>
                  <a:lnTo>
                    <a:pt x="467" y="222"/>
                  </a:lnTo>
                  <a:lnTo>
                    <a:pt x="467" y="223"/>
                  </a:lnTo>
                  <a:lnTo>
                    <a:pt x="475" y="208"/>
                  </a:lnTo>
                  <a:lnTo>
                    <a:pt x="474" y="208"/>
                  </a:lnTo>
                  <a:lnTo>
                    <a:pt x="474" y="207"/>
                  </a:lnTo>
                  <a:lnTo>
                    <a:pt x="471" y="204"/>
                  </a:lnTo>
                  <a:lnTo>
                    <a:pt x="469" y="203"/>
                  </a:lnTo>
                  <a:lnTo>
                    <a:pt x="465" y="200"/>
                  </a:lnTo>
                  <a:lnTo>
                    <a:pt x="461" y="198"/>
                  </a:lnTo>
                  <a:lnTo>
                    <a:pt x="458" y="196"/>
                  </a:lnTo>
                  <a:lnTo>
                    <a:pt x="455" y="194"/>
                  </a:lnTo>
                  <a:lnTo>
                    <a:pt x="451" y="192"/>
                  </a:lnTo>
                  <a:lnTo>
                    <a:pt x="449" y="191"/>
                  </a:lnTo>
                  <a:lnTo>
                    <a:pt x="445" y="190"/>
                  </a:lnTo>
                  <a:lnTo>
                    <a:pt x="442" y="187"/>
                  </a:lnTo>
                  <a:lnTo>
                    <a:pt x="438" y="186"/>
                  </a:lnTo>
                  <a:lnTo>
                    <a:pt x="434" y="183"/>
                  </a:lnTo>
                  <a:lnTo>
                    <a:pt x="429" y="182"/>
                  </a:lnTo>
                  <a:lnTo>
                    <a:pt x="425" y="179"/>
                  </a:lnTo>
                  <a:lnTo>
                    <a:pt x="419" y="178"/>
                  </a:lnTo>
                  <a:lnTo>
                    <a:pt x="415" y="175"/>
                  </a:lnTo>
                  <a:lnTo>
                    <a:pt x="411" y="174"/>
                  </a:lnTo>
                  <a:lnTo>
                    <a:pt x="410" y="174"/>
                  </a:lnTo>
                  <a:lnTo>
                    <a:pt x="406" y="172"/>
                  </a:lnTo>
                  <a:lnTo>
                    <a:pt x="403" y="171"/>
                  </a:lnTo>
                  <a:lnTo>
                    <a:pt x="401" y="171"/>
                  </a:lnTo>
                  <a:lnTo>
                    <a:pt x="398" y="170"/>
                  </a:lnTo>
                  <a:lnTo>
                    <a:pt x="394" y="168"/>
                  </a:lnTo>
                  <a:lnTo>
                    <a:pt x="392" y="168"/>
                  </a:lnTo>
                  <a:lnTo>
                    <a:pt x="389" y="167"/>
                  </a:lnTo>
                  <a:lnTo>
                    <a:pt x="385" y="166"/>
                  </a:lnTo>
                  <a:lnTo>
                    <a:pt x="382" y="164"/>
                  </a:lnTo>
                  <a:lnTo>
                    <a:pt x="380" y="164"/>
                  </a:lnTo>
                  <a:lnTo>
                    <a:pt x="376" y="163"/>
                  </a:lnTo>
                  <a:lnTo>
                    <a:pt x="373" y="162"/>
                  </a:lnTo>
                  <a:lnTo>
                    <a:pt x="369" y="162"/>
                  </a:lnTo>
                  <a:lnTo>
                    <a:pt x="366" y="160"/>
                  </a:lnTo>
                  <a:lnTo>
                    <a:pt x="362" y="159"/>
                  </a:lnTo>
                  <a:lnTo>
                    <a:pt x="358" y="159"/>
                  </a:lnTo>
                  <a:lnTo>
                    <a:pt x="354" y="158"/>
                  </a:lnTo>
                  <a:lnTo>
                    <a:pt x="350" y="158"/>
                  </a:lnTo>
                  <a:lnTo>
                    <a:pt x="346" y="156"/>
                  </a:lnTo>
                  <a:lnTo>
                    <a:pt x="342" y="156"/>
                  </a:lnTo>
                  <a:lnTo>
                    <a:pt x="338" y="156"/>
                  </a:lnTo>
                  <a:lnTo>
                    <a:pt x="334" y="156"/>
                  </a:lnTo>
                  <a:lnTo>
                    <a:pt x="330" y="155"/>
                  </a:lnTo>
                  <a:lnTo>
                    <a:pt x="325" y="155"/>
                  </a:lnTo>
                  <a:lnTo>
                    <a:pt x="321" y="155"/>
                  </a:lnTo>
                  <a:lnTo>
                    <a:pt x="317" y="155"/>
                  </a:lnTo>
                  <a:lnTo>
                    <a:pt x="312" y="155"/>
                  </a:lnTo>
                  <a:lnTo>
                    <a:pt x="308" y="155"/>
                  </a:lnTo>
                  <a:lnTo>
                    <a:pt x="302" y="155"/>
                  </a:lnTo>
                  <a:lnTo>
                    <a:pt x="298" y="155"/>
                  </a:lnTo>
                  <a:lnTo>
                    <a:pt x="295" y="155"/>
                  </a:lnTo>
                  <a:lnTo>
                    <a:pt x="289" y="155"/>
                  </a:lnTo>
                  <a:lnTo>
                    <a:pt x="285" y="155"/>
                  </a:lnTo>
                  <a:lnTo>
                    <a:pt x="280" y="155"/>
                  </a:lnTo>
                  <a:lnTo>
                    <a:pt x="276" y="155"/>
                  </a:lnTo>
                  <a:lnTo>
                    <a:pt x="272" y="156"/>
                  </a:lnTo>
                  <a:lnTo>
                    <a:pt x="267" y="156"/>
                  </a:lnTo>
                  <a:lnTo>
                    <a:pt x="263" y="156"/>
                  </a:lnTo>
                  <a:lnTo>
                    <a:pt x="257" y="156"/>
                  </a:lnTo>
                  <a:lnTo>
                    <a:pt x="253" y="158"/>
                  </a:lnTo>
                  <a:lnTo>
                    <a:pt x="249" y="158"/>
                  </a:lnTo>
                  <a:lnTo>
                    <a:pt x="244" y="158"/>
                  </a:lnTo>
                  <a:lnTo>
                    <a:pt x="240" y="159"/>
                  </a:lnTo>
                  <a:lnTo>
                    <a:pt x="235" y="159"/>
                  </a:lnTo>
                  <a:lnTo>
                    <a:pt x="231" y="160"/>
                  </a:lnTo>
                  <a:lnTo>
                    <a:pt x="227" y="160"/>
                  </a:lnTo>
                  <a:lnTo>
                    <a:pt x="223" y="160"/>
                  </a:lnTo>
                  <a:lnTo>
                    <a:pt x="217" y="162"/>
                  </a:lnTo>
                  <a:lnTo>
                    <a:pt x="213" y="162"/>
                  </a:lnTo>
                  <a:lnTo>
                    <a:pt x="209" y="162"/>
                  </a:lnTo>
                  <a:lnTo>
                    <a:pt x="205" y="163"/>
                  </a:lnTo>
                  <a:lnTo>
                    <a:pt x="201" y="163"/>
                  </a:lnTo>
                  <a:lnTo>
                    <a:pt x="198" y="164"/>
                  </a:lnTo>
                  <a:lnTo>
                    <a:pt x="195" y="164"/>
                  </a:lnTo>
                  <a:lnTo>
                    <a:pt x="191" y="164"/>
                  </a:lnTo>
                  <a:lnTo>
                    <a:pt x="187" y="166"/>
                  </a:lnTo>
                  <a:lnTo>
                    <a:pt x="184" y="166"/>
                  </a:lnTo>
                  <a:lnTo>
                    <a:pt x="180" y="167"/>
                  </a:lnTo>
                  <a:lnTo>
                    <a:pt x="178" y="167"/>
                  </a:lnTo>
                  <a:lnTo>
                    <a:pt x="174" y="167"/>
                  </a:lnTo>
                  <a:lnTo>
                    <a:pt x="171" y="168"/>
                  </a:lnTo>
                  <a:lnTo>
                    <a:pt x="168" y="168"/>
                  </a:lnTo>
                  <a:lnTo>
                    <a:pt x="166" y="168"/>
                  </a:lnTo>
                  <a:lnTo>
                    <a:pt x="163" y="170"/>
                  </a:lnTo>
                  <a:lnTo>
                    <a:pt x="160" y="170"/>
                  </a:lnTo>
                  <a:lnTo>
                    <a:pt x="159" y="171"/>
                  </a:lnTo>
                  <a:lnTo>
                    <a:pt x="155" y="171"/>
                  </a:lnTo>
                  <a:lnTo>
                    <a:pt x="151" y="172"/>
                  </a:lnTo>
                  <a:lnTo>
                    <a:pt x="148" y="172"/>
                  </a:lnTo>
                  <a:lnTo>
                    <a:pt x="147" y="172"/>
                  </a:lnTo>
                  <a:lnTo>
                    <a:pt x="146" y="172"/>
                  </a:lnTo>
                  <a:lnTo>
                    <a:pt x="146" y="174"/>
                  </a:lnTo>
                  <a:lnTo>
                    <a:pt x="146" y="164"/>
                  </a:lnTo>
                  <a:lnTo>
                    <a:pt x="147" y="163"/>
                  </a:lnTo>
                  <a:lnTo>
                    <a:pt x="151" y="162"/>
                  </a:lnTo>
                  <a:lnTo>
                    <a:pt x="154" y="160"/>
                  </a:lnTo>
                  <a:lnTo>
                    <a:pt x="158" y="158"/>
                  </a:lnTo>
                  <a:lnTo>
                    <a:pt x="162" y="156"/>
                  </a:lnTo>
                  <a:lnTo>
                    <a:pt x="167" y="156"/>
                  </a:lnTo>
                  <a:lnTo>
                    <a:pt x="170" y="154"/>
                  </a:lnTo>
                  <a:lnTo>
                    <a:pt x="172" y="154"/>
                  </a:lnTo>
                  <a:lnTo>
                    <a:pt x="175" y="152"/>
                  </a:lnTo>
                  <a:lnTo>
                    <a:pt x="178" y="152"/>
                  </a:lnTo>
                  <a:lnTo>
                    <a:pt x="182" y="151"/>
                  </a:lnTo>
                  <a:lnTo>
                    <a:pt x="184" y="150"/>
                  </a:lnTo>
                  <a:lnTo>
                    <a:pt x="188" y="148"/>
                  </a:lnTo>
                  <a:lnTo>
                    <a:pt x="191" y="148"/>
                  </a:lnTo>
                  <a:lnTo>
                    <a:pt x="195" y="147"/>
                  </a:lnTo>
                  <a:lnTo>
                    <a:pt x="199" y="146"/>
                  </a:lnTo>
                  <a:lnTo>
                    <a:pt x="201" y="144"/>
                  </a:lnTo>
                  <a:lnTo>
                    <a:pt x="205" y="143"/>
                  </a:lnTo>
                  <a:lnTo>
                    <a:pt x="209" y="143"/>
                  </a:lnTo>
                  <a:lnTo>
                    <a:pt x="213" y="142"/>
                  </a:lnTo>
                  <a:lnTo>
                    <a:pt x="217" y="142"/>
                  </a:lnTo>
                  <a:lnTo>
                    <a:pt x="223" y="140"/>
                  </a:lnTo>
                  <a:lnTo>
                    <a:pt x="227" y="139"/>
                  </a:lnTo>
                  <a:lnTo>
                    <a:pt x="231" y="139"/>
                  </a:lnTo>
                  <a:lnTo>
                    <a:pt x="235" y="136"/>
                  </a:lnTo>
                  <a:lnTo>
                    <a:pt x="239" y="136"/>
                  </a:lnTo>
                  <a:lnTo>
                    <a:pt x="244" y="135"/>
                  </a:lnTo>
                  <a:lnTo>
                    <a:pt x="248" y="135"/>
                  </a:lnTo>
                  <a:lnTo>
                    <a:pt x="252" y="134"/>
                  </a:lnTo>
                  <a:lnTo>
                    <a:pt x="257" y="134"/>
                  </a:lnTo>
                  <a:lnTo>
                    <a:pt x="261" y="134"/>
                  </a:lnTo>
                  <a:lnTo>
                    <a:pt x="267" y="132"/>
                  </a:lnTo>
                  <a:lnTo>
                    <a:pt x="271" y="131"/>
                  </a:lnTo>
                  <a:lnTo>
                    <a:pt x="276" y="131"/>
                  </a:lnTo>
                  <a:lnTo>
                    <a:pt x="280" y="131"/>
                  </a:lnTo>
                  <a:lnTo>
                    <a:pt x="285" y="131"/>
                  </a:lnTo>
                  <a:lnTo>
                    <a:pt x="289" y="131"/>
                  </a:lnTo>
                  <a:lnTo>
                    <a:pt x="295" y="131"/>
                  </a:lnTo>
                  <a:lnTo>
                    <a:pt x="298" y="130"/>
                  </a:lnTo>
                  <a:lnTo>
                    <a:pt x="304" y="130"/>
                  </a:lnTo>
                  <a:lnTo>
                    <a:pt x="308" y="130"/>
                  </a:lnTo>
                  <a:lnTo>
                    <a:pt x="313" y="130"/>
                  </a:lnTo>
                  <a:lnTo>
                    <a:pt x="317" y="130"/>
                  </a:lnTo>
                  <a:lnTo>
                    <a:pt x="322" y="130"/>
                  </a:lnTo>
                  <a:lnTo>
                    <a:pt x="328" y="131"/>
                  </a:lnTo>
                  <a:lnTo>
                    <a:pt x="332" y="131"/>
                  </a:lnTo>
                  <a:lnTo>
                    <a:pt x="337" y="131"/>
                  </a:lnTo>
                  <a:lnTo>
                    <a:pt x="341" y="132"/>
                  </a:lnTo>
                  <a:lnTo>
                    <a:pt x="346" y="132"/>
                  </a:lnTo>
                  <a:lnTo>
                    <a:pt x="350" y="134"/>
                  </a:lnTo>
                  <a:lnTo>
                    <a:pt x="354" y="135"/>
                  </a:lnTo>
                  <a:lnTo>
                    <a:pt x="360" y="135"/>
                  </a:lnTo>
                  <a:lnTo>
                    <a:pt x="364" y="136"/>
                  </a:lnTo>
                  <a:lnTo>
                    <a:pt x="369" y="139"/>
                  </a:lnTo>
                  <a:lnTo>
                    <a:pt x="372" y="139"/>
                  </a:lnTo>
                  <a:lnTo>
                    <a:pt x="376" y="142"/>
                  </a:lnTo>
                  <a:lnTo>
                    <a:pt x="380" y="142"/>
                  </a:lnTo>
                  <a:lnTo>
                    <a:pt x="385" y="143"/>
                  </a:lnTo>
                  <a:lnTo>
                    <a:pt x="388" y="144"/>
                  </a:lnTo>
                  <a:lnTo>
                    <a:pt x="392" y="146"/>
                  </a:lnTo>
                  <a:lnTo>
                    <a:pt x="394" y="147"/>
                  </a:lnTo>
                  <a:lnTo>
                    <a:pt x="399" y="148"/>
                  </a:lnTo>
                  <a:lnTo>
                    <a:pt x="402" y="150"/>
                  </a:lnTo>
                  <a:lnTo>
                    <a:pt x="405" y="151"/>
                  </a:lnTo>
                  <a:lnTo>
                    <a:pt x="407" y="152"/>
                  </a:lnTo>
                  <a:lnTo>
                    <a:pt x="411" y="154"/>
                  </a:lnTo>
                  <a:lnTo>
                    <a:pt x="414" y="155"/>
                  </a:lnTo>
                  <a:lnTo>
                    <a:pt x="417" y="156"/>
                  </a:lnTo>
                  <a:lnTo>
                    <a:pt x="419" y="158"/>
                  </a:lnTo>
                  <a:lnTo>
                    <a:pt x="423" y="159"/>
                  </a:lnTo>
                  <a:lnTo>
                    <a:pt x="427" y="160"/>
                  </a:lnTo>
                  <a:lnTo>
                    <a:pt x="433" y="163"/>
                  </a:lnTo>
                  <a:lnTo>
                    <a:pt x="437" y="166"/>
                  </a:lnTo>
                  <a:lnTo>
                    <a:pt x="441" y="168"/>
                  </a:lnTo>
                  <a:lnTo>
                    <a:pt x="445" y="170"/>
                  </a:lnTo>
                  <a:lnTo>
                    <a:pt x="449" y="172"/>
                  </a:lnTo>
                  <a:lnTo>
                    <a:pt x="451" y="174"/>
                  </a:lnTo>
                  <a:lnTo>
                    <a:pt x="454" y="176"/>
                  </a:lnTo>
                  <a:lnTo>
                    <a:pt x="459" y="179"/>
                  </a:lnTo>
                  <a:lnTo>
                    <a:pt x="462" y="182"/>
                  </a:lnTo>
                  <a:lnTo>
                    <a:pt x="466" y="184"/>
                  </a:lnTo>
                  <a:lnTo>
                    <a:pt x="467" y="187"/>
                  </a:lnTo>
                  <a:lnTo>
                    <a:pt x="470" y="190"/>
                  </a:lnTo>
                  <a:lnTo>
                    <a:pt x="471" y="191"/>
                  </a:lnTo>
                  <a:lnTo>
                    <a:pt x="471" y="178"/>
                  </a:lnTo>
                  <a:lnTo>
                    <a:pt x="470" y="176"/>
                  </a:lnTo>
                  <a:lnTo>
                    <a:pt x="467" y="172"/>
                  </a:lnTo>
                  <a:lnTo>
                    <a:pt x="465" y="170"/>
                  </a:lnTo>
                  <a:lnTo>
                    <a:pt x="461" y="167"/>
                  </a:lnTo>
                  <a:lnTo>
                    <a:pt x="458" y="163"/>
                  </a:lnTo>
                  <a:lnTo>
                    <a:pt x="453" y="160"/>
                  </a:lnTo>
                  <a:lnTo>
                    <a:pt x="449" y="158"/>
                  </a:lnTo>
                  <a:lnTo>
                    <a:pt x="446" y="155"/>
                  </a:lnTo>
                  <a:lnTo>
                    <a:pt x="443" y="154"/>
                  </a:lnTo>
                  <a:lnTo>
                    <a:pt x="439" y="151"/>
                  </a:lnTo>
                  <a:lnTo>
                    <a:pt x="435" y="148"/>
                  </a:lnTo>
                  <a:lnTo>
                    <a:pt x="431" y="147"/>
                  </a:lnTo>
                  <a:lnTo>
                    <a:pt x="427" y="144"/>
                  </a:lnTo>
                  <a:lnTo>
                    <a:pt x="422" y="143"/>
                  </a:lnTo>
                  <a:lnTo>
                    <a:pt x="417" y="140"/>
                  </a:lnTo>
                  <a:lnTo>
                    <a:pt x="411" y="138"/>
                  </a:lnTo>
                  <a:lnTo>
                    <a:pt x="409" y="136"/>
                  </a:lnTo>
                  <a:lnTo>
                    <a:pt x="406" y="135"/>
                  </a:lnTo>
                  <a:lnTo>
                    <a:pt x="403" y="135"/>
                  </a:lnTo>
                  <a:lnTo>
                    <a:pt x="401" y="134"/>
                  </a:lnTo>
                  <a:lnTo>
                    <a:pt x="397" y="132"/>
                  </a:lnTo>
                  <a:lnTo>
                    <a:pt x="394" y="131"/>
                  </a:lnTo>
                  <a:lnTo>
                    <a:pt x="390" y="130"/>
                  </a:lnTo>
                  <a:lnTo>
                    <a:pt x="388" y="129"/>
                  </a:lnTo>
                  <a:lnTo>
                    <a:pt x="384" y="127"/>
                  </a:lnTo>
                  <a:lnTo>
                    <a:pt x="380" y="127"/>
                  </a:lnTo>
                  <a:lnTo>
                    <a:pt x="377" y="126"/>
                  </a:lnTo>
                  <a:lnTo>
                    <a:pt x="373" y="125"/>
                  </a:lnTo>
                  <a:lnTo>
                    <a:pt x="369" y="123"/>
                  </a:lnTo>
                  <a:lnTo>
                    <a:pt x="365" y="123"/>
                  </a:lnTo>
                  <a:lnTo>
                    <a:pt x="361" y="122"/>
                  </a:lnTo>
                  <a:lnTo>
                    <a:pt x="357" y="121"/>
                  </a:lnTo>
                  <a:lnTo>
                    <a:pt x="353" y="121"/>
                  </a:lnTo>
                  <a:lnTo>
                    <a:pt x="349" y="119"/>
                  </a:lnTo>
                  <a:lnTo>
                    <a:pt x="344" y="119"/>
                  </a:lnTo>
                  <a:lnTo>
                    <a:pt x="340" y="119"/>
                  </a:lnTo>
                  <a:lnTo>
                    <a:pt x="334" y="118"/>
                  </a:lnTo>
                  <a:lnTo>
                    <a:pt x="330" y="118"/>
                  </a:lnTo>
                  <a:lnTo>
                    <a:pt x="326" y="118"/>
                  </a:lnTo>
                  <a:lnTo>
                    <a:pt x="321" y="118"/>
                  </a:lnTo>
                  <a:lnTo>
                    <a:pt x="317" y="118"/>
                  </a:lnTo>
                  <a:lnTo>
                    <a:pt x="312" y="118"/>
                  </a:lnTo>
                  <a:lnTo>
                    <a:pt x="308" y="118"/>
                  </a:lnTo>
                  <a:lnTo>
                    <a:pt x="302" y="119"/>
                  </a:lnTo>
                  <a:lnTo>
                    <a:pt x="298" y="119"/>
                  </a:lnTo>
                  <a:lnTo>
                    <a:pt x="293" y="119"/>
                  </a:lnTo>
                  <a:lnTo>
                    <a:pt x="288" y="119"/>
                  </a:lnTo>
                  <a:lnTo>
                    <a:pt x="284" y="121"/>
                  </a:lnTo>
                  <a:lnTo>
                    <a:pt x="279" y="121"/>
                  </a:lnTo>
                  <a:lnTo>
                    <a:pt x="273" y="121"/>
                  </a:lnTo>
                  <a:lnTo>
                    <a:pt x="269" y="122"/>
                  </a:lnTo>
                  <a:lnTo>
                    <a:pt x="265" y="123"/>
                  </a:lnTo>
                  <a:lnTo>
                    <a:pt x="260" y="123"/>
                  </a:lnTo>
                  <a:lnTo>
                    <a:pt x="255" y="125"/>
                  </a:lnTo>
                  <a:lnTo>
                    <a:pt x="251" y="125"/>
                  </a:lnTo>
                  <a:lnTo>
                    <a:pt x="245" y="126"/>
                  </a:lnTo>
                  <a:lnTo>
                    <a:pt x="241" y="126"/>
                  </a:lnTo>
                  <a:lnTo>
                    <a:pt x="236" y="127"/>
                  </a:lnTo>
                  <a:lnTo>
                    <a:pt x="232" y="129"/>
                  </a:lnTo>
                  <a:lnTo>
                    <a:pt x="228" y="130"/>
                  </a:lnTo>
                  <a:lnTo>
                    <a:pt x="224" y="130"/>
                  </a:lnTo>
                  <a:lnTo>
                    <a:pt x="219" y="131"/>
                  </a:lnTo>
                  <a:lnTo>
                    <a:pt x="215" y="132"/>
                  </a:lnTo>
                  <a:lnTo>
                    <a:pt x="211" y="134"/>
                  </a:lnTo>
                  <a:lnTo>
                    <a:pt x="205" y="134"/>
                  </a:lnTo>
                  <a:lnTo>
                    <a:pt x="203" y="135"/>
                  </a:lnTo>
                  <a:lnTo>
                    <a:pt x="199" y="135"/>
                  </a:lnTo>
                  <a:lnTo>
                    <a:pt x="195" y="136"/>
                  </a:lnTo>
                  <a:lnTo>
                    <a:pt x="191" y="138"/>
                  </a:lnTo>
                  <a:lnTo>
                    <a:pt x="187" y="139"/>
                  </a:lnTo>
                  <a:lnTo>
                    <a:pt x="183" y="139"/>
                  </a:lnTo>
                  <a:lnTo>
                    <a:pt x="180" y="140"/>
                  </a:lnTo>
                  <a:lnTo>
                    <a:pt x="176" y="142"/>
                  </a:lnTo>
                  <a:lnTo>
                    <a:pt x="174" y="143"/>
                  </a:lnTo>
                  <a:lnTo>
                    <a:pt x="171" y="143"/>
                  </a:lnTo>
                  <a:lnTo>
                    <a:pt x="168" y="144"/>
                  </a:lnTo>
                  <a:lnTo>
                    <a:pt x="166" y="146"/>
                  </a:lnTo>
                  <a:lnTo>
                    <a:pt x="162" y="146"/>
                  </a:lnTo>
                  <a:lnTo>
                    <a:pt x="159" y="146"/>
                  </a:lnTo>
                  <a:lnTo>
                    <a:pt x="158" y="147"/>
                  </a:lnTo>
                  <a:lnTo>
                    <a:pt x="152" y="148"/>
                  </a:lnTo>
                  <a:lnTo>
                    <a:pt x="150" y="150"/>
                  </a:lnTo>
                  <a:lnTo>
                    <a:pt x="147" y="151"/>
                  </a:lnTo>
                  <a:lnTo>
                    <a:pt x="146" y="152"/>
                  </a:lnTo>
                  <a:lnTo>
                    <a:pt x="144" y="152"/>
                  </a:lnTo>
                  <a:lnTo>
                    <a:pt x="143" y="144"/>
                  </a:lnTo>
                  <a:lnTo>
                    <a:pt x="143" y="143"/>
                  </a:lnTo>
                  <a:lnTo>
                    <a:pt x="144" y="142"/>
                  </a:lnTo>
                  <a:lnTo>
                    <a:pt x="148" y="138"/>
                  </a:lnTo>
                  <a:lnTo>
                    <a:pt x="152" y="134"/>
                  </a:lnTo>
                  <a:lnTo>
                    <a:pt x="155" y="131"/>
                  </a:lnTo>
                  <a:lnTo>
                    <a:pt x="158" y="129"/>
                  </a:lnTo>
                  <a:lnTo>
                    <a:pt x="160" y="126"/>
                  </a:lnTo>
                  <a:lnTo>
                    <a:pt x="164" y="123"/>
                  </a:lnTo>
                  <a:lnTo>
                    <a:pt x="167" y="121"/>
                  </a:lnTo>
                  <a:lnTo>
                    <a:pt x="171" y="118"/>
                  </a:lnTo>
                  <a:lnTo>
                    <a:pt x="176" y="114"/>
                  </a:lnTo>
                  <a:lnTo>
                    <a:pt x="180" y="111"/>
                  </a:lnTo>
                  <a:lnTo>
                    <a:pt x="184" y="109"/>
                  </a:lnTo>
                  <a:lnTo>
                    <a:pt x="188" y="105"/>
                  </a:lnTo>
                  <a:lnTo>
                    <a:pt x="194" y="101"/>
                  </a:lnTo>
                  <a:lnTo>
                    <a:pt x="199" y="98"/>
                  </a:lnTo>
                  <a:lnTo>
                    <a:pt x="204" y="94"/>
                  </a:lnTo>
                  <a:lnTo>
                    <a:pt x="209" y="91"/>
                  </a:lnTo>
                  <a:lnTo>
                    <a:pt x="212" y="89"/>
                  </a:lnTo>
                  <a:lnTo>
                    <a:pt x="215" y="87"/>
                  </a:lnTo>
                  <a:lnTo>
                    <a:pt x="217" y="86"/>
                  </a:lnTo>
                  <a:lnTo>
                    <a:pt x="221" y="85"/>
                  </a:lnTo>
                  <a:lnTo>
                    <a:pt x="224" y="83"/>
                  </a:lnTo>
                  <a:lnTo>
                    <a:pt x="227" y="82"/>
                  </a:lnTo>
                  <a:lnTo>
                    <a:pt x="229" y="81"/>
                  </a:lnTo>
                  <a:lnTo>
                    <a:pt x="232" y="78"/>
                  </a:lnTo>
                  <a:lnTo>
                    <a:pt x="236" y="77"/>
                  </a:lnTo>
                  <a:lnTo>
                    <a:pt x="239" y="75"/>
                  </a:lnTo>
                  <a:lnTo>
                    <a:pt x="241" y="74"/>
                  </a:lnTo>
                  <a:lnTo>
                    <a:pt x="245" y="73"/>
                  </a:lnTo>
                  <a:lnTo>
                    <a:pt x="248" y="71"/>
                  </a:lnTo>
                  <a:lnTo>
                    <a:pt x="251" y="70"/>
                  </a:lnTo>
                  <a:lnTo>
                    <a:pt x="255" y="69"/>
                  </a:lnTo>
                  <a:lnTo>
                    <a:pt x="257" y="69"/>
                  </a:lnTo>
                  <a:lnTo>
                    <a:pt x="261" y="66"/>
                  </a:lnTo>
                  <a:lnTo>
                    <a:pt x="264" y="66"/>
                  </a:lnTo>
                  <a:lnTo>
                    <a:pt x="268" y="65"/>
                  </a:lnTo>
                  <a:lnTo>
                    <a:pt x="272" y="63"/>
                  </a:lnTo>
                  <a:lnTo>
                    <a:pt x="275" y="62"/>
                  </a:lnTo>
                  <a:lnTo>
                    <a:pt x="277" y="62"/>
                  </a:lnTo>
                  <a:lnTo>
                    <a:pt x="280" y="61"/>
                  </a:lnTo>
                  <a:lnTo>
                    <a:pt x="284" y="59"/>
                  </a:lnTo>
                  <a:lnTo>
                    <a:pt x="287" y="59"/>
                  </a:lnTo>
                  <a:lnTo>
                    <a:pt x="291" y="58"/>
                  </a:lnTo>
                  <a:lnTo>
                    <a:pt x="293" y="58"/>
                  </a:lnTo>
                  <a:lnTo>
                    <a:pt x="297" y="58"/>
                  </a:lnTo>
                  <a:lnTo>
                    <a:pt x="298" y="57"/>
                  </a:lnTo>
                  <a:lnTo>
                    <a:pt x="302" y="55"/>
                  </a:lnTo>
                  <a:lnTo>
                    <a:pt x="305" y="55"/>
                  </a:lnTo>
                  <a:lnTo>
                    <a:pt x="308" y="55"/>
                  </a:lnTo>
                  <a:lnTo>
                    <a:pt x="313" y="54"/>
                  </a:lnTo>
                  <a:lnTo>
                    <a:pt x="318" y="54"/>
                  </a:lnTo>
                  <a:lnTo>
                    <a:pt x="322" y="53"/>
                  </a:lnTo>
                  <a:lnTo>
                    <a:pt x="328" y="53"/>
                  </a:lnTo>
                  <a:lnTo>
                    <a:pt x="332" y="51"/>
                  </a:lnTo>
                  <a:lnTo>
                    <a:pt x="336" y="51"/>
                  </a:lnTo>
                  <a:lnTo>
                    <a:pt x="341" y="51"/>
                  </a:lnTo>
                  <a:lnTo>
                    <a:pt x="345" y="51"/>
                  </a:lnTo>
                  <a:lnTo>
                    <a:pt x="348" y="51"/>
                  </a:lnTo>
                  <a:lnTo>
                    <a:pt x="352" y="51"/>
                  </a:lnTo>
                  <a:lnTo>
                    <a:pt x="354" y="51"/>
                  </a:lnTo>
                  <a:lnTo>
                    <a:pt x="357" y="51"/>
                  </a:lnTo>
                  <a:lnTo>
                    <a:pt x="360" y="51"/>
                  </a:lnTo>
                  <a:lnTo>
                    <a:pt x="364" y="51"/>
                  </a:lnTo>
                  <a:lnTo>
                    <a:pt x="368" y="51"/>
                  </a:lnTo>
                  <a:lnTo>
                    <a:pt x="372" y="53"/>
                  </a:lnTo>
                  <a:lnTo>
                    <a:pt x="374" y="53"/>
                  </a:lnTo>
                  <a:lnTo>
                    <a:pt x="377" y="53"/>
                  </a:lnTo>
                  <a:lnTo>
                    <a:pt x="378" y="54"/>
                  </a:lnTo>
                  <a:lnTo>
                    <a:pt x="361" y="38"/>
                  </a:lnTo>
                  <a:lnTo>
                    <a:pt x="360" y="38"/>
                  </a:lnTo>
                  <a:lnTo>
                    <a:pt x="358" y="38"/>
                  </a:lnTo>
                  <a:lnTo>
                    <a:pt x="354" y="38"/>
                  </a:lnTo>
                  <a:lnTo>
                    <a:pt x="352" y="38"/>
                  </a:lnTo>
                  <a:lnTo>
                    <a:pt x="348" y="38"/>
                  </a:lnTo>
                  <a:lnTo>
                    <a:pt x="342" y="38"/>
                  </a:lnTo>
                  <a:lnTo>
                    <a:pt x="340" y="38"/>
                  </a:lnTo>
                  <a:lnTo>
                    <a:pt x="337" y="38"/>
                  </a:lnTo>
                  <a:lnTo>
                    <a:pt x="334" y="38"/>
                  </a:lnTo>
                  <a:lnTo>
                    <a:pt x="332" y="38"/>
                  </a:lnTo>
                  <a:lnTo>
                    <a:pt x="328" y="38"/>
                  </a:lnTo>
                  <a:lnTo>
                    <a:pt x="324" y="38"/>
                  </a:lnTo>
                  <a:lnTo>
                    <a:pt x="320" y="38"/>
                  </a:lnTo>
                  <a:lnTo>
                    <a:pt x="317" y="39"/>
                  </a:lnTo>
                  <a:lnTo>
                    <a:pt x="313" y="39"/>
                  </a:lnTo>
                  <a:lnTo>
                    <a:pt x="309" y="39"/>
                  </a:lnTo>
                  <a:lnTo>
                    <a:pt x="305" y="41"/>
                  </a:lnTo>
                  <a:lnTo>
                    <a:pt x="301" y="41"/>
                  </a:lnTo>
                  <a:lnTo>
                    <a:pt x="297" y="41"/>
                  </a:lnTo>
                  <a:lnTo>
                    <a:pt x="293" y="42"/>
                  </a:lnTo>
                  <a:lnTo>
                    <a:pt x="289" y="43"/>
                  </a:lnTo>
                  <a:lnTo>
                    <a:pt x="285" y="43"/>
                  </a:lnTo>
                  <a:lnTo>
                    <a:pt x="281" y="45"/>
                  </a:lnTo>
                  <a:lnTo>
                    <a:pt x="277" y="46"/>
                  </a:lnTo>
                  <a:lnTo>
                    <a:pt x="273" y="47"/>
                  </a:lnTo>
                  <a:lnTo>
                    <a:pt x="269" y="49"/>
                  </a:lnTo>
                  <a:lnTo>
                    <a:pt x="264" y="49"/>
                  </a:lnTo>
                  <a:lnTo>
                    <a:pt x="260" y="51"/>
                  </a:lnTo>
                  <a:lnTo>
                    <a:pt x="255" y="53"/>
                  </a:lnTo>
                  <a:lnTo>
                    <a:pt x="249" y="55"/>
                  </a:lnTo>
                  <a:lnTo>
                    <a:pt x="244" y="58"/>
                  </a:lnTo>
                  <a:lnTo>
                    <a:pt x="239" y="61"/>
                  </a:lnTo>
                  <a:lnTo>
                    <a:pt x="233" y="63"/>
                  </a:lnTo>
                  <a:lnTo>
                    <a:pt x="228" y="67"/>
                  </a:lnTo>
                  <a:lnTo>
                    <a:pt x="225" y="69"/>
                  </a:lnTo>
                  <a:lnTo>
                    <a:pt x="223" y="70"/>
                  </a:lnTo>
                  <a:lnTo>
                    <a:pt x="219" y="71"/>
                  </a:lnTo>
                  <a:lnTo>
                    <a:pt x="217" y="73"/>
                  </a:lnTo>
                  <a:lnTo>
                    <a:pt x="211" y="77"/>
                  </a:lnTo>
                  <a:lnTo>
                    <a:pt x="207" y="81"/>
                  </a:lnTo>
                  <a:lnTo>
                    <a:pt x="203" y="82"/>
                  </a:lnTo>
                  <a:lnTo>
                    <a:pt x="200" y="83"/>
                  </a:lnTo>
                  <a:lnTo>
                    <a:pt x="198" y="86"/>
                  </a:lnTo>
                  <a:lnTo>
                    <a:pt x="195" y="87"/>
                  </a:lnTo>
                  <a:lnTo>
                    <a:pt x="190" y="91"/>
                  </a:lnTo>
                  <a:lnTo>
                    <a:pt x="186" y="95"/>
                  </a:lnTo>
                  <a:lnTo>
                    <a:pt x="180" y="98"/>
                  </a:lnTo>
                  <a:lnTo>
                    <a:pt x="175" y="102"/>
                  </a:lnTo>
                  <a:lnTo>
                    <a:pt x="170" y="105"/>
                  </a:lnTo>
                  <a:lnTo>
                    <a:pt x="166" y="109"/>
                  </a:lnTo>
                  <a:lnTo>
                    <a:pt x="162" y="111"/>
                  </a:lnTo>
                  <a:lnTo>
                    <a:pt x="158" y="114"/>
                  </a:lnTo>
                  <a:lnTo>
                    <a:pt x="154" y="117"/>
                  </a:lnTo>
                  <a:lnTo>
                    <a:pt x="151" y="121"/>
                  </a:lnTo>
                  <a:lnTo>
                    <a:pt x="147" y="122"/>
                  </a:lnTo>
                  <a:lnTo>
                    <a:pt x="144" y="125"/>
                  </a:lnTo>
                  <a:lnTo>
                    <a:pt x="142" y="126"/>
                  </a:lnTo>
                  <a:lnTo>
                    <a:pt x="140" y="129"/>
                  </a:lnTo>
                  <a:lnTo>
                    <a:pt x="138" y="131"/>
                  </a:lnTo>
                  <a:lnTo>
                    <a:pt x="136" y="131"/>
                  </a:lnTo>
                  <a:lnTo>
                    <a:pt x="120" y="115"/>
                  </a:lnTo>
                  <a:lnTo>
                    <a:pt x="120" y="114"/>
                  </a:lnTo>
                  <a:lnTo>
                    <a:pt x="123" y="111"/>
                  </a:lnTo>
                  <a:lnTo>
                    <a:pt x="126" y="109"/>
                  </a:lnTo>
                  <a:lnTo>
                    <a:pt x="130" y="103"/>
                  </a:lnTo>
                  <a:lnTo>
                    <a:pt x="132" y="101"/>
                  </a:lnTo>
                  <a:lnTo>
                    <a:pt x="135" y="98"/>
                  </a:lnTo>
                  <a:lnTo>
                    <a:pt x="138" y="95"/>
                  </a:lnTo>
                  <a:lnTo>
                    <a:pt x="140" y="93"/>
                  </a:lnTo>
                  <a:lnTo>
                    <a:pt x="144" y="89"/>
                  </a:lnTo>
                  <a:lnTo>
                    <a:pt x="147" y="85"/>
                  </a:lnTo>
                  <a:lnTo>
                    <a:pt x="151" y="82"/>
                  </a:lnTo>
                  <a:lnTo>
                    <a:pt x="155" y="78"/>
                  </a:lnTo>
                  <a:lnTo>
                    <a:pt x="159" y="74"/>
                  </a:lnTo>
                  <a:lnTo>
                    <a:pt x="163" y="71"/>
                  </a:lnTo>
                  <a:lnTo>
                    <a:pt x="167" y="67"/>
                  </a:lnTo>
                  <a:lnTo>
                    <a:pt x="171" y="63"/>
                  </a:lnTo>
                  <a:lnTo>
                    <a:pt x="176" y="59"/>
                  </a:lnTo>
                  <a:lnTo>
                    <a:pt x="180" y="55"/>
                  </a:lnTo>
                  <a:lnTo>
                    <a:pt x="186" y="53"/>
                  </a:lnTo>
                  <a:lnTo>
                    <a:pt x="190" y="49"/>
                  </a:lnTo>
                  <a:lnTo>
                    <a:pt x="195" y="46"/>
                  </a:lnTo>
                  <a:lnTo>
                    <a:pt x="199" y="42"/>
                  </a:lnTo>
                  <a:lnTo>
                    <a:pt x="203" y="39"/>
                  </a:lnTo>
                  <a:lnTo>
                    <a:pt x="208" y="37"/>
                  </a:lnTo>
                  <a:lnTo>
                    <a:pt x="213" y="34"/>
                  </a:lnTo>
                  <a:lnTo>
                    <a:pt x="217" y="31"/>
                  </a:lnTo>
                  <a:lnTo>
                    <a:pt x="221" y="29"/>
                  </a:lnTo>
                  <a:lnTo>
                    <a:pt x="227" y="28"/>
                  </a:lnTo>
                  <a:lnTo>
                    <a:pt x="231" y="26"/>
                  </a:lnTo>
                  <a:lnTo>
                    <a:pt x="236" y="24"/>
                  </a:lnTo>
                  <a:lnTo>
                    <a:pt x="240" y="22"/>
                  </a:lnTo>
                  <a:lnTo>
                    <a:pt x="244" y="22"/>
                  </a:lnTo>
                  <a:lnTo>
                    <a:pt x="248" y="20"/>
                  </a:lnTo>
                  <a:lnTo>
                    <a:pt x="252" y="18"/>
                  </a:lnTo>
                  <a:lnTo>
                    <a:pt x="256" y="18"/>
                  </a:lnTo>
                  <a:lnTo>
                    <a:pt x="260" y="17"/>
                  </a:lnTo>
                  <a:lnTo>
                    <a:pt x="263" y="16"/>
                  </a:lnTo>
                  <a:lnTo>
                    <a:pt x="267" y="16"/>
                  </a:lnTo>
                  <a:lnTo>
                    <a:pt x="269" y="14"/>
                  </a:lnTo>
                  <a:lnTo>
                    <a:pt x="273" y="14"/>
                  </a:lnTo>
                  <a:lnTo>
                    <a:pt x="276" y="13"/>
                  </a:lnTo>
                  <a:lnTo>
                    <a:pt x="279" y="13"/>
                  </a:lnTo>
                  <a:lnTo>
                    <a:pt x="281" y="13"/>
                  </a:lnTo>
                  <a:lnTo>
                    <a:pt x="284" y="13"/>
                  </a:lnTo>
                  <a:lnTo>
                    <a:pt x="288" y="12"/>
                  </a:lnTo>
                  <a:lnTo>
                    <a:pt x="292" y="12"/>
                  </a:lnTo>
                  <a:lnTo>
                    <a:pt x="295" y="12"/>
                  </a:lnTo>
                  <a:lnTo>
                    <a:pt x="298" y="12"/>
                  </a:lnTo>
                  <a:lnTo>
                    <a:pt x="302" y="10"/>
                  </a:lnTo>
                  <a:lnTo>
                    <a:pt x="304" y="12"/>
                  </a:lnTo>
                  <a:lnTo>
                    <a:pt x="276" y="0"/>
                  </a:lnTo>
                  <a:lnTo>
                    <a:pt x="275" y="0"/>
                  </a:lnTo>
                  <a:lnTo>
                    <a:pt x="273" y="0"/>
                  </a:lnTo>
                  <a:lnTo>
                    <a:pt x="272" y="0"/>
                  </a:lnTo>
                  <a:lnTo>
                    <a:pt x="269" y="1"/>
                  </a:lnTo>
                  <a:lnTo>
                    <a:pt x="265" y="1"/>
                  </a:lnTo>
                  <a:lnTo>
                    <a:pt x="261" y="2"/>
                  </a:lnTo>
                  <a:lnTo>
                    <a:pt x="256" y="4"/>
                  </a:lnTo>
                  <a:lnTo>
                    <a:pt x="252" y="5"/>
                  </a:lnTo>
                  <a:lnTo>
                    <a:pt x="249" y="5"/>
                  </a:lnTo>
                  <a:lnTo>
                    <a:pt x="245" y="6"/>
                  </a:lnTo>
                  <a:lnTo>
                    <a:pt x="243" y="6"/>
                  </a:lnTo>
                  <a:lnTo>
                    <a:pt x="240" y="8"/>
                  </a:lnTo>
                  <a:lnTo>
                    <a:pt x="237" y="8"/>
                  </a:lnTo>
                  <a:lnTo>
                    <a:pt x="235" y="9"/>
                  </a:lnTo>
                  <a:lnTo>
                    <a:pt x="231" y="9"/>
                  </a:lnTo>
                  <a:lnTo>
                    <a:pt x="228" y="12"/>
                  </a:lnTo>
                  <a:lnTo>
                    <a:pt x="225" y="12"/>
                  </a:lnTo>
                  <a:lnTo>
                    <a:pt x="223" y="13"/>
                  </a:lnTo>
                  <a:lnTo>
                    <a:pt x="219" y="14"/>
                  </a:lnTo>
                  <a:lnTo>
                    <a:pt x="216" y="16"/>
                  </a:lnTo>
                  <a:lnTo>
                    <a:pt x="213" y="17"/>
                  </a:lnTo>
                  <a:lnTo>
                    <a:pt x="211" y="18"/>
                  </a:lnTo>
                  <a:lnTo>
                    <a:pt x="207" y="20"/>
                  </a:lnTo>
                  <a:lnTo>
                    <a:pt x="205" y="21"/>
                  </a:lnTo>
                  <a:lnTo>
                    <a:pt x="201" y="22"/>
                  </a:lnTo>
                  <a:lnTo>
                    <a:pt x="199" y="24"/>
                  </a:lnTo>
                  <a:lnTo>
                    <a:pt x="195" y="26"/>
                  </a:lnTo>
                  <a:lnTo>
                    <a:pt x="192" y="29"/>
                  </a:lnTo>
                  <a:lnTo>
                    <a:pt x="188" y="30"/>
                  </a:lnTo>
                  <a:lnTo>
                    <a:pt x="184" y="34"/>
                  </a:lnTo>
                  <a:lnTo>
                    <a:pt x="182" y="37"/>
                  </a:lnTo>
                  <a:lnTo>
                    <a:pt x="178" y="41"/>
                  </a:lnTo>
                  <a:lnTo>
                    <a:pt x="174" y="43"/>
                  </a:lnTo>
                  <a:lnTo>
                    <a:pt x="170" y="47"/>
                  </a:lnTo>
                  <a:lnTo>
                    <a:pt x="166" y="50"/>
                  </a:lnTo>
                  <a:lnTo>
                    <a:pt x="163" y="54"/>
                  </a:lnTo>
                  <a:lnTo>
                    <a:pt x="159" y="58"/>
                  </a:lnTo>
                  <a:lnTo>
                    <a:pt x="155" y="62"/>
                  </a:lnTo>
                  <a:lnTo>
                    <a:pt x="151" y="66"/>
                  </a:lnTo>
                  <a:lnTo>
                    <a:pt x="148" y="70"/>
                  </a:lnTo>
                  <a:lnTo>
                    <a:pt x="144" y="73"/>
                  </a:lnTo>
                  <a:lnTo>
                    <a:pt x="140" y="77"/>
                  </a:lnTo>
                  <a:lnTo>
                    <a:pt x="138" y="79"/>
                  </a:lnTo>
                  <a:lnTo>
                    <a:pt x="135" y="83"/>
                  </a:lnTo>
                  <a:lnTo>
                    <a:pt x="132" y="86"/>
                  </a:lnTo>
                  <a:lnTo>
                    <a:pt x="128" y="89"/>
                  </a:lnTo>
                  <a:lnTo>
                    <a:pt x="126" y="93"/>
                  </a:lnTo>
                  <a:lnTo>
                    <a:pt x="124" y="95"/>
                  </a:lnTo>
                  <a:lnTo>
                    <a:pt x="119" y="99"/>
                  </a:lnTo>
                  <a:lnTo>
                    <a:pt x="118" y="103"/>
                  </a:lnTo>
                  <a:lnTo>
                    <a:pt x="115" y="106"/>
                  </a:lnTo>
                  <a:lnTo>
                    <a:pt x="115" y="107"/>
                  </a:lnTo>
                  <a:lnTo>
                    <a:pt x="114" y="106"/>
                  </a:lnTo>
                  <a:lnTo>
                    <a:pt x="111" y="106"/>
                  </a:lnTo>
                  <a:lnTo>
                    <a:pt x="108" y="105"/>
                  </a:lnTo>
                  <a:lnTo>
                    <a:pt x="105" y="103"/>
                  </a:lnTo>
                  <a:lnTo>
                    <a:pt x="101" y="102"/>
                  </a:lnTo>
                  <a:lnTo>
                    <a:pt x="97" y="102"/>
                  </a:lnTo>
                  <a:lnTo>
                    <a:pt x="94" y="102"/>
                  </a:lnTo>
                  <a:lnTo>
                    <a:pt x="91" y="102"/>
                  </a:lnTo>
                  <a:lnTo>
                    <a:pt x="87" y="102"/>
                  </a:lnTo>
                  <a:lnTo>
                    <a:pt x="83" y="102"/>
                  </a:lnTo>
                  <a:lnTo>
                    <a:pt x="79" y="103"/>
                  </a:lnTo>
                  <a:lnTo>
                    <a:pt x="74" y="103"/>
                  </a:lnTo>
                  <a:lnTo>
                    <a:pt x="70" y="105"/>
                  </a:lnTo>
                  <a:lnTo>
                    <a:pt x="67" y="106"/>
                  </a:lnTo>
                  <a:lnTo>
                    <a:pt x="65" y="107"/>
                  </a:lnTo>
                  <a:lnTo>
                    <a:pt x="63" y="109"/>
                  </a:lnTo>
                  <a:lnTo>
                    <a:pt x="63" y="111"/>
                  </a:lnTo>
                  <a:lnTo>
                    <a:pt x="63" y="114"/>
                  </a:lnTo>
                  <a:lnTo>
                    <a:pt x="63" y="115"/>
                  </a:lnTo>
                  <a:lnTo>
                    <a:pt x="63" y="117"/>
                  </a:lnTo>
                  <a:lnTo>
                    <a:pt x="62" y="117"/>
                  </a:lnTo>
                  <a:lnTo>
                    <a:pt x="59" y="118"/>
                  </a:lnTo>
                  <a:lnTo>
                    <a:pt x="55" y="118"/>
                  </a:lnTo>
                  <a:lnTo>
                    <a:pt x="51" y="121"/>
                  </a:lnTo>
                  <a:lnTo>
                    <a:pt x="46" y="122"/>
                  </a:lnTo>
                  <a:lnTo>
                    <a:pt x="41" y="125"/>
                  </a:lnTo>
                  <a:lnTo>
                    <a:pt x="35" y="127"/>
                  </a:lnTo>
                  <a:lnTo>
                    <a:pt x="33" y="129"/>
                  </a:lnTo>
                  <a:lnTo>
                    <a:pt x="30" y="130"/>
                  </a:lnTo>
                  <a:lnTo>
                    <a:pt x="29" y="132"/>
                  </a:lnTo>
                  <a:lnTo>
                    <a:pt x="26" y="135"/>
                  </a:lnTo>
                  <a:lnTo>
                    <a:pt x="23" y="139"/>
                  </a:lnTo>
                  <a:lnTo>
                    <a:pt x="21" y="142"/>
                  </a:lnTo>
                  <a:lnTo>
                    <a:pt x="17" y="146"/>
                  </a:lnTo>
                  <a:lnTo>
                    <a:pt x="14" y="150"/>
                  </a:lnTo>
                  <a:lnTo>
                    <a:pt x="11" y="154"/>
                  </a:lnTo>
                  <a:lnTo>
                    <a:pt x="9" y="158"/>
                  </a:lnTo>
                  <a:lnTo>
                    <a:pt x="6" y="162"/>
                  </a:lnTo>
                  <a:lnTo>
                    <a:pt x="4" y="164"/>
                  </a:lnTo>
                  <a:lnTo>
                    <a:pt x="2" y="168"/>
                  </a:lnTo>
                  <a:lnTo>
                    <a:pt x="1" y="171"/>
                  </a:lnTo>
                  <a:lnTo>
                    <a:pt x="0" y="175"/>
                  </a:lnTo>
                  <a:lnTo>
                    <a:pt x="0" y="178"/>
                  </a:lnTo>
                  <a:lnTo>
                    <a:pt x="0" y="179"/>
                  </a:lnTo>
                  <a:lnTo>
                    <a:pt x="2" y="183"/>
                  </a:lnTo>
                  <a:lnTo>
                    <a:pt x="6" y="188"/>
                  </a:lnTo>
                  <a:lnTo>
                    <a:pt x="9" y="190"/>
                  </a:lnTo>
                  <a:lnTo>
                    <a:pt x="10" y="191"/>
                  </a:lnTo>
                  <a:lnTo>
                    <a:pt x="10" y="192"/>
                  </a:lnTo>
                  <a:lnTo>
                    <a:pt x="9" y="195"/>
                  </a:lnTo>
                  <a:lnTo>
                    <a:pt x="9" y="198"/>
                  </a:lnTo>
                  <a:lnTo>
                    <a:pt x="8" y="202"/>
                  </a:lnTo>
                  <a:lnTo>
                    <a:pt x="8" y="207"/>
                  </a:lnTo>
                  <a:lnTo>
                    <a:pt x="8" y="212"/>
                  </a:lnTo>
                  <a:lnTo>
                    <a:pt x="8" y="216"/>
                  </a:lnTo>
                  <a:lnTo>
                    <a:pt x="9" y="222"/>
                  </a:lnTo>
                  <a:lnTo>
                    <a:pt x="10" y="226"/>
                  </a:lnTo>
                  <a:lnTo>
                    <a:pt x="13" y="228"/>
                  </a:lnTo>
                  <a:lnTo>
                    <a:pt x="15" y="231"/>
                  </a:lnTo>
                  <a:lnTo>
                    <a:pt x="17" y="233"/>
                  </a:lnTo>
                  <a:lnTo>
                    <a:pt x="21" y="236"/>
                  </a:lnTo>
                  <a:lnTo>
                    <a:pt x="22" y="235"/>
                  </a:lnTo>
                  <a:lnTo>
                    <a:pt x="21" y="232"/>
                  </a:lnTo>
                  <a:lnTo>
                    <a:pt x="21" y="228"/>
                  </a:lnTo>
                  <a:lnTo>
                    <a:pt x="21" y="224"/>
                  </a:lnTo>
                  <a:lnTo>
                    <a:pt x="21" y="220"/>
                  </a:lnTo>
                  <a:lnTo>
                    <a:pt x="21" y="215"/>
                  </a:lnTo>
                  <a:lnTo>
                    <a:pt x="22" y="210"/>
                  </a:lnTo>
                  <a:lnTo>
                    <a:pt x="23" y="204"/>
                  </a:lnTo>
                  <a:lnTo>
                    <a:pt x="25" y="202"/>
                  </a:lnTo>
                  <a:lnTo>
                    <a:pt x="26" y="198"/>
                  </a:lnTo>
                  <a:lnTo>
                    <a:pt x="30" y="194"/>
                  </a:lnTo>
                  <a:lnTo>
                    <a:pt x="33" y="190"/>
                  </a:lnTo>
                  <a:lnTo>
                    <a:pt x="37" y="187"/>
                  </a:lnTo>
                  <a:lnTo>
                    <a:pt x="39" y="183"/>
                  </a:lnTo>
                  <a:lnTo>
                    <a:pt x="42" y="182"/>
                  </a:lnTo>
                  <a:lnTo>
                    <a:pt x="45" y="179"/>
                  </a:lnTo>
                  <a:lnTo>
                    <a:pt x="46" y="179"/>
                  </a:lnTo>
                  <a:lnTo>
                    <a:pt x="45" y="178"/>
                  </a:lnTo>
                  <a:lnTo>
                    <a:pt x="45" y="174"/>
                  </a:lnTo>
                  <a:lnTo>
                    <a:pt x="43" y="171"/>
                  </a:lnTo>
                  <a:lnTo>
                    <a:pt x="41" y="170"/>
                  </a:lnTo>
                  <a:lnTo>
                    <a:pt x="39" y="170"/>
                  </a:lnTo>
                  <a:lnTo>
                    <a:pt x="37" y="171"/>
                  </a:lnTo>
                  <a:lnTo>
                    <a:pt x="33" y="174"/>
                  </a:lnTo>
                  <a:lnTo>
                    <a:pt x="29" y="176"/>
                  </a:lnTo>
                  <a:lnTo>
                    <a:pt x="25" y="178"/>
                  </a:lnTo>
                  <a:lnTo>
                    <a:pt x="21" y="180"/>
                  </a:lnTo>
                  <a:lnTo>
                    <a:pt x="18" y="182"/>
                  </a:lnTo>
                  <a:lnTo>
                    <a:pt x="17" y="182"/>
                  </a:lnTo>
                  <a:lnTo>
                    <a:pt x="14" y="179"/>
                  </a:lnTo>
                  <a:lnTo>
                    <a:pt x="13" y="175"/>
                  </a:lnTo>
                  <a:lnTo>
                    <a:pt x="13" y="170"/>
                  </a:lnTo>
                  <a:lnTo>
                    <a:pt x="15" y="167"/>
                  </a:lnTo>
                  <a:lnTo>
                    <a:pt x="15" y="164"/>
                  </a:lnTo>
                  <a:lnTo>
                    <a:pt x="18" y="160"/>
                  </a:lnTo>
                  <a:lnTo>
                    <a:pt x="21" y="155"/>
                  </a:lnTo>
                  <a:lnTo>
                    <a:pt x="26" y="150"/>
                  </a:lnTo>
                  <a:lnTo>
                    <a:pt x="30" y="146"/>
                  </a:lnTo>
                  <a:lnTo>
                    <a:pt x="34" y="140"/>
                  </a:lnTo>
                  <a:lnTo>
                    <a:pt x="37" y="138"/>
                  </a:lnTo>
                  <a:lnTo>
                    <a:pt x="41" y="136"/>
                  </a:lnTo>
                  <a:lnTo>
                    <a:pt x="42" y="134"/>
                  </a:lnTo>
                  <a:lnTo>
                    <a:pt x="46" y="132"/>
                  </a:lnTo>
                  <a:lnTo>
                    <a:pt x="50" y="130"/>
                  </a:lnTo>
                  <a:lnTo>
                    <a:pt x="55" y="129"/>
                  </a:lnTo>
                  <a:lnTo>
                    <a:pt x="59" y="126"/>
                  </a:lnTo>
                  <a:lnTo>
                    <a:pt x="63" y="125"/>
                  </a:lnTo>
                  <a:lnTo>
                    <a:pt x="66" y="123"/>
                  </a:lnTo>
                  <a:lnTo>
                    <a:pt x="67" y="123"/>
                  </a:lnTo>
                  <a:lnTo>
                    <a:pt x="69" y="123"/>
                  </a:lnTo>
                  <a:lnTo>
                    <a:pt x="71" y="123"/>
                  </a:lnTo>
                  <a:lnTo>
                    <a:pt x="77" y="123"/>
                  </a:lnTo>
                  <a:lnTo>
                    <a:pt x="78" y="123"/>
                  </a:lnTo>
                  <a:lnTo>
                    <a:pt x="81" y="123"/>
                  </a:lnTo>
                  <a:lnTo>
                    <a:pt x="85" y="122"/>
                  </a:lnTo>
                  <a:lnTo>
                    <a:pt x="87" y="122"/>
                  </a:lnTo>
                  <a:lnTo>
                    <a:pt x="90" y="122"/>
                  </a:lnTo>
                  <a:lnTo>
                    <a:pt x="93" y="121"/>
                  </a:lnTo>
                  <a:lnTo>
                    <a:pt x="97" y="121"/>
                  </a:lnTo>
                  <a:lnTo>
                    <a:pt x="99" y="121"/>
                  </a:lnTo>
                  <a:lnTo>
                    <a:pt x="105" y="121"/>
                  </a:lnTo>
                  <a:lnTo>
                    <a:pt x="110" y="121"/>
                  </a:lnTo>
                  <a:lnTo>
                    <a:pt x="114" y="123"/>
                  </a:lnTo>
                  <a:lnTo>
                    <a:pt x="118" y="126"/>
                  </a:lnTo>
                  <a:lnTo>
                    <a:pt x="120" y="129"/>
                  </a:lnTo>
                  <a:lnTo>
                    <a:pt x="123" y="131"/>
                  </a:lnTo>
                  <a:lnTo>
                    <a:pt x="123" y="132"/>
                  </a:lnTo>
                  <a:lnTo>
                    <a:pt x="124" y="134"/>
                  </a:lnTo>
                  <a:lnTo>
                    <a:pt x="123" y="135"/>
                  </a:lnTo>
                  <a:lnTo>
                    <a:pt x="123" y="138"/>
                  </a:lnTo>
                  <a:lnTo>
                    <a:pt x="122" y="142"/>
                  </a:lnTo>
                  <a:lnTo>
                    <a:pt x="122" y="144"/>
                  </a:lnTo>
                  <a:lnTo>
                    <a:pt x="122" y="148"/>
                  </a:lnTo>
                  <a:lnTo>
                    <a:pt x="123" y="152"/>
                  </a:lnTo>
                  <a:lnTo>
                    <a:pt x="124" y="155"/>
                  </a:lnTo>
                  <a:lnTo>
                    <a:pt x="126" y="158"/>
                  </a:lnTo>
                  <a:lnTo>
                    <a:pt x="128" y="160"/>
                  </a:lnTo>
                  <a:lnTo>
                    <a:pt x="130" y="163"/>
                  </a:lnTo>
                  <a:lnTo>
                    <a:pt x="131" y="167"/>
                  </a:lnTo>
                  <a:lnTo>
                    <a:pt x="134" y="171"/>
                  </a:lnTo>
                  <a:lnTo>
                    <a:pt x="134" y="172"/>
                  </a:lnTo>
                  <a:lnTo>
                    <a:pt x="134" y="176"/>
                  </a:lnTo>
                  <a:lnTo>
                    <a:pt x="134" y="182"/>
                  </a:lnTo>
                  <a:lnTo>
                    <a:pt x="130" y="186"/>
                  </a:lnTo>
                  <a:lnTo>
                    <a:pt x="126" y="190"/>
                  </a:lnTo>
                  <a:lnTo>
                    <a:pt x="123" y="194"/>
                  </a:lnTo>
                  <a:lnTo>
                    <a:pt x="120" y="196"/>
                  </a:lnTo>
                  <a:lnTo>
                    <a:pt x="120" y="200"/>
                  </a:lnTo>
                  <a:lnTo>
                    <a:pt x="122" y="200"/>
                  </a:lnTo>
                  <a:lnTo>
                    <a:pt x="126" y="202"/>
                  </a:lnTo>
                  <a:lnTo>
                    <a:pt x="128" y="202"/>
                  </a:lnTo>
                  <a:lnTo>
                    <a:pt x="130" y="2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88" name="Freeform 39">
              <a:extLst>
                <a:ext uri="{FF2B5EF4-FFF2-40B4-BE49-F238E27FC236}">
                  <a16:creationId xmlns:a16="http://schemas.microsoft.com/office/drawing/2014/main" id="{1F240FCC-D97F-4839-92A2-E5E2CA6B75F6}"/>
                </a:ext>
              </a:extLst>
            </p:cNvPr>
            <p:cNvSpPr>
              <a:spLocks/>
            </p:cNvSpPr>
            <p:nvPr/>
          </p:nvSpPr>
          <p:spPr bwMode="auto">
            <a:xfrm>
              <a:off x="888" y="1615"/>
              <a:ext cx="381" cy="267"/>
            </a:xfrm>
            <a:custGeom>
              <a:avLst/>
              <a:gdLst>
                <a:gd name="T0" fmla="*/ 11 w 762"/>
                <a:gd name="T1" fmla="*/ 11 h 534"/>
                <a:gd name="T2" fmla="*/ 12 w 762"/>
                <a:gd name="T3" fmla="*/ 11 h 534"/>
                <a:gd name="T4" fmla="*/ 13 w 762"/>
                <a:gd name="T5" fmla="*/ 10 h 534"/>
                <a:gd name="T6" fmla="*/ 12 w 762"/>
                <a:gd name="T7" fmla="*/ 11 h 534"/>
                <a:gd name="T8" fmla="*/ 12 w 762"/>
                <a:gd name="T9" fmla="*/ 13 h 534"/>
                <a:gd name="T10" fmla="*/ 13 w 762"/>
                <a:gd name="T11" fmla="*/ 15 h 534"/>
                <a:gd name="T12" fmla="*/ 14 w 762"/>
                <a:gd name="T13" fmla="*/ 15 h 534"/>
                <a:gd name="T14" fmla="*/ 16 w 762"/>
                <a:gd name="T15" fmla="*/ 17 h 534"/>
                <a:gd name="T16" fmla="*/ 18 w 762"/>
                <a:gd name="T17" fmla="*/ 17 h 534"/>
                <a:gd name="T18" fmla="*/ 19 w 762"/>
                <a:gd name="T19" fmla="*/ 17 h 534"/>
                <a:gd name="T20" fmla="*/ 21 w 762"/>
                <a:gd name="T21" fmla="*/ 16 h 534"/>
                <a:gd name="T22" fmla="*/ 23 w 762"/>
                <a:gd name="T23" fmla="*/ 14 h 534"/>
                <a:gd name="T24" fmla="*/ 23 w 762"/>
                <a:gd name="T25" fmla="*/ 12 h 534"/>
                <a:gd name="T26" fmla="*/ 23 w 762"/>
                <a:gd name="T27" fmla="*/ 11 h 534"/>
                <a:gd name="T28" fmla="*/ 23 w 762"/>
                <a:gd name="T29" fmla="*/ 7 h 534"/>
                <a:gd name="T30" fmla="*/ 22 w 762"/>
                <a:gd name="T31" fmla="*/ 6 h 534"/>
                <a:gd name="T32" fmla="*/ 21 w 762"/>
                <a:gd name="T33" fmla="*/ 5 h 534"/>
                <a:gd name="T34" fmla="*/ 19 w 762"/>
                <a:gd name="T35" fmla="*/ 4 h 534"/>
                <a:gd name="T36" fmla="*/ 17 w 762"/>
                <a:gd name="T37" fmla="*/ 3 h 534"/>
                <a:gd name="T38" fmla="*/ 16 w 762"/>
                <a:gd name="T39" fmla="*/ 3 h 534"/>
                <a:gd name="T40" fmla="*/ 14 w 762"/>
                <a:gd name="T41" fmla="*/ 3 h 534"/>
                <a:gd name="T42" fmla="*/ 12 w 762"/>
                <a:gd name="T43" fmla="*/ 3 h 534"/>
                <a:gd name="T44" fmla="*/ 11 w 762"/>
                <a:gd name="T45" fmla="*/ 4 h 534"/>
                <a:gd name="T46" fmla="*/ 9 w 762"/>
                <a:gd name="T47" fmla="*/ 3 h 534"/>
                <a:gd name="T48" fmla="*/ 7 w 762"/>
                <a:gd name="T49" fmla="*/ 3 h 534"/>
                <a:gd name="T50" fmla="*/ 6 w 762"/>
                <a:gd name="T51" fmla="*/ 3 h 534"/>
                <a:gd name="T52" fmla="*/ 5 w 762"/>
                <a:gd name="T53" fmla="*/ 2 h 534"/>
                <a:gd name="T54" fmla="*/ 4 w 762"/>
                <a:gd name="T55" fmla="*/ 2 h 534"/>
                <a:gd name="T56" fmla="*/ 4 w 762"/>
                <a:gd name="T57" fmla="*/ 1 h 534"/>
                <a:gd name="T58" fmla="*/ 3 w 762"/>
                <a:gd name="T59" fmla="*/ 1 h 534"/>
                <a:gd name="T60" fmla="*/ 1 w 762"/>
                <a:gd name="T61" fmla="*/ 1 h 534"/>
                <a:gd name="T62" fmla="*/ 2 w 762"/>
                <a:gd name="T63" fmla="*/ 2 h 534"/>
                <a:gd name="T64" fmla="*/ 1 w 762"/>
                <a:gd name="T65" fmla="*/ 3 h 534"/>
                <a:gd name="T66" fmla="*/ 1 w 762"/>
                <a:gd name="T67" fmla="*/ 4 h 534"/>
                <a:gd name="T68" fmla="*/ 1 w 762"/>
                <a:gd name="T69" fmla="*/ 3 h 534"/>
                <a:gd name="T70" fmla="*/ 1 w 762"/>
                <a:gd name="T71" fmla="*/ 1 h 534"/>
                <a:gd name="T72" fmla="*/ 2 w 762"/>
                <a:gd name="T73" fmla="*/ 1 h 534"/>
                <a:gd name="T74" fmla="*/ 4 w 762"/>
                <a:gd name="T75" fmla="*/ 1 h 534"/>
                <a:gd name="T76" fmla="*/ 5 w 762"/>
                <a:gd name="T77" fmla="*/ 1 h 534"/>
                <a:gd name="T78" fmla="*/ 6 w 762"/>
                <a:gd name="T79" fmla="*/ 2 h 534"/>
                <a:gd name="T80" fmla="*/ 8 w 762"/>
                <a:gd name="T81" fmla="*/ 3 h 534"/>
                <a:gd name="T82" fmla="*/ 9 w 762"/>
                <a:gd name="T83" fmla="*/ 2 h 534"/>
                <a:gd name="T84" fmla="*/ 11 w 762"/>
                <a:gd name="T85" fmla="*/ 3 h 534"/>
                <a:gd name="T86" fmla="*/ 13 w 762"/>
                <a:gd name="T87" fmla="*/ 2 h 534"/>
                <a:gd name="T88" fmla="*/ 15 w 762"/>
                <a:gd name="T89" fmla="*/ 2 h 534"/>
                <a:gd name="T90" fmla="*/ 17 w 762"/>
                <a:gd name="T91" fmla="*/ 3 h 534"/>
                <a:gd name="T92" fmla="*/ 19 w 762"/>
                <a:gd name="T93" fmla="*/ 3 h 534"/>
                <a:gd name="T94" fmla="*/ 20 w 762"/>
                <a:gd name="T95" fmla="*/ 4 h 534"/>
                <a:gd name="T96" fmla="*/ 22 w 762"/>
                <a:gd name="T97" fmla="*/ 5 h 534"/>
                <a:gd name="T98" fmla="*/ 24 w 762"/>
                <a:gd name="T99" fmla="*/ 7 h 534"/>
                <a:gd name="T100" fmla="*/ 24 w 762"/>
                <a:gd name="T101" fmla="*/ 8 h 534"/>
                <a:gd name="T102" fmla="*/ 24 w 762"/>
                <a:gd name="T103" fmla="*/ 12 h 534"/>
                <a:gd name="T104" fmla="*/ 23 w 762"/>
                <a:gd name="T105" fmla="*/ 14 h 534"/>
                <a:gd name="T106" fmla="*/ 22 w 762"/>
                <a:gd name="T107" fmla="*/ 16 h 534"/>
                <a:gd name="T108" fmla="*/ 19 w 762"/>
                <a:gd name="T109" fmla="*/ 17 h 534"/>
                <a:gd name="T110" fmla="*/ 18 w 762"/>
                <a:gd name="T111" fmla="*/ 17 h 534"/>
                <a:gd name="T112" fmla="*/ 16 w 762"/>
                <a:gd name="T113" fmla="*/ 17 h 534"/>
                <a:gd name="T114" fmla="*/ 14 w 762"/>
                <a:gd name="T115" fmla="*/ 16 h 534"/>
                <a:gd name="T116" fmla="*/ 13 w 762"/>
                <a:gd name="T117" fmla="*/ 15 h 534"/>
                <a:gd name="T118" fmla="*/ 11 w 762"/>
                <a:gd name="T119" fmla="*/ 13 h 534"/>
                <a:gd name="T120" fmla="*/ 11 w 762"/>
                <a:gd name="T121" fmla="*/ 11 h 534"/>
                <a:gd name="T122" fmla="*/ 11 w 762"/>
                <a:gd name="T123" fmla="*/ 10 h 53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762" h="534">
                  <a:moveTo>
                    <a:pt x="321" y="295"/>
                  </a:moveTo>
                  <a:lnTo>
                    <a:pt x="321" y="296"/>
                  </a:lnTo>
                  <a:lnTo>
                    <a:pt x="320" y="299"/>
                  </a:lnTo>
                  <a:lnTo>
                    <a:pt x="320" y="303"/>
                  </a:lnTo>
                  <a:lnTo>
                    <a:pt x="320" y="306"/>
                  </a:lnTo>
                  <a:lnTo>
                    <a:pt x="320" y="310"/>
                  </a:lnTo>
                  <a:lnTo>
                    <a:pt x="320" y="313"/>
                  </a:lnTo>
                  <a:lnTo>
                    <a:pt x="321" y="317"/>
                  </a:lnTo>
                  <a:lnTo>
                    <a:pt x="322" y="320"/>
                  </a:lnTo>
                  <a:lnTo>
                    <a:pt x="325" y="324"/>
                  </a:lnTo>
                  <a:lnTo>
                    <a:pt x="328" y="328"/>
                  </a:lnTo>
                  <a:lnTo>
                    <a:pt x="332" y="332"/>
                  </a:lnTo>
                  <a:lnTo>
                    <a:pt x="336" y="335"/>
                  </a:lnTo>
                  <a:lnTo>
                    <a:pt x="340" y="337"/>
                  </a:lnTo>
                  <a:lnTo>
                    <a:pt x="344" y="339"/>
                  </a:lnTo>
                  <a:lnTo>
                    <a:pt x="346" y="340"/>
                  </a:lnTo>
                  <a:lnTo>
                    <a:pt x="348" y="340"/>
                  </a:lnTo>
                  <a:lnTo>
                    <a:pt x="350" y="339"/>
                  </a:lnTo>
                  <a:lnTo>
                    <a:pt x="354" y="337"/>
                  </a:lnTo>
                  <a:lnTo>
                    <a:pt x="357" y="336"/>
                  </a:lnTo>
                  <a:lnTo>
                    <a:pt x="360" y="335"/>
                  </a:lnTo>
                  <a:lnTo>
                    <a:pt x="362" y="332"/>
                  </a:lnTo>
                  <a:lnTo>
                    <a:pt x="365" y="331"/>
                  </a:lnTo>
                  <a:lnTo>
                    <a:pt x="366" y="331"/>
                  </a:lnTo>
                  <a:lnTo>
                    <a:pt x="366" y="332"/>
                  </a:lnTo>
                  <a:lnTo>
                    <a:pt x="368" y="335"/>
                  </a:lnTo>
                  <a:lnTo>
                    <a:pt x="369" y="337"/>
                  </a:lnTo>
                  <a:lnTo>
                    <a:pt x="373" y="340"/>
                  </a:lnTo>
                  <a:lnTo>
                    <a:pt x="374" y="340"/>
                  </a:lnTo>
                  <a:lnTo>
                    <a:pt x="376" y="340"/>
                  </a:lnTo>
                  <a:lnTo>
                    <a:pt x="378" y="340"/>
                  </a:lnTo>
                  <a:lnTo>
                    <a:pt x="382" y="340"/>
                  </a:lnTo>
                  <a:lnTo>
                    <a:pt x="385" y="339"/>
                  </a:lnTo>
                  <a:lnTo>
                    <a:pt x="388" y="339"/>
                  </a:lnTo>
                  <a:lnTo>
                    <a:pt x="391" y="337"/>
                  </a:lnTo>
                  <a:lnTo>
                    <a:pt x="395" y="335"/>
                  </a:lnTo>
                  <a:lnTo>
                    <a:pt x="397" y="332"/>
                  </a:lnTo>
                  <a:lnTo>
                    <a:pt x="399" y="328"/>
                  </a:lnTo>
                  <a:lnTo>
                    <a:pt x="401" y="324"/>
                  </a:lnTo>
                  <a:lnTo>
                    <a:pt x="402" y="319"/>
                  </a:lnTo>
                  <a:lnTo>
                    <a:pt x="402" y="313"/>
                  </a:lnTo>
                  <a:lnTo>
                    <a:pt x="403" y="310"/>
                  </a:lnTo>
                  <a:lnTo>
                    <a:pt x="405" y="307"/>
                  </a:lnTo>
                  <a:lnTo>
                    <a:pt x="405" y="306"/>
                  </a:lnTo>
                  <a:lnTo>
                    <a:pt x="406" y="307"/>
                  </a:lnTo>
                  <a:lnTo>
                    <a:pt x="409" y="312"/>
                  </a:lnTo>
                  <a:lnTo>
                    <a:pt x="409" y="313"/>
                  </a:lnTo>
                  <a:lnTo>
                    <a:pt x="410" y="316"/>
                  </a:lnTo>
                  <a:lnTo>
                    <a:pt x="410" y="319"/>
                  </a:lnTo>
                  <a:lnTo>
                    <a:pt x="410" y="321"/>
                  </a:lnTo>
                  <a:lnTo>
                    <a:pt x="409" y="324"/>
                  </a:lnTo>
                  <a:lnTo>
                    <a:pt x="409" y="327"/>
                  </a:lnTo>
                  <a:lnTo>
                    <a:pt x="406" y="331"/>
                  </a:lnTo>
                  <a:lnTo>
                    <a:pt x="405" y="335"/>
                  </a:lnTo>
                  <a:lnTo>
                    <a:pt x="402" y="339"/>
                  </a:lnTo>
                  <a:lnTo>
                    <a:pt x="399" y="343"/>
                  </a:lnTo>
                  <a:lnTo>
                    <a:pt x="395" y="345"/>
                  </a:lnTo>
                  <a:lnTo>
                    <a:pt x="393" y="349"/>
                  </a:lnTo>
                  <a:lnTo>
                    <a:pt x="388" y="351"/>
                  </a:lnTo>
                  <a:lnTo>
                    <a:pt x="382" y="351"/>
                  </a:lnTo>
                  <a:lnTo>
                    <a:pt x="377" y="351"/>
                  </a:lnTo>
                  <a:lnTo>
                    <a:pt x="374" y="349"/>
                  </a:lnTo>
                  <a:lnTo>
                    <a:pt x="370" y="348"/>
                  </a:lnTo>
                  <a:lnTo>
                    <a:pt x="368" y="348"/>
                  </a:lnTo>
                  <a:lnTo>
                    <a:pt x="366" y="347"/>
                  </a:lnTo>
                  <a:lnTo>
                    <a:pt x="357" y="351"/>
                  </a:lnTo>
                  <a:lnTo>
                    <a:pt x="357" y="353"/>
                  </a:lnTo>
                  <a:lnTo>
                    <a:pt x="357" y="356"/>
                  </a:lnTo>
                  <a:lnTo>
                    <a:pt x="358" y="360"/>
                  </a:lnTo>
                  <a:lnTo>
                    <a:pt x="358" y="363"/>
                  </a:lnTo>
                  <a:lnTo>
                    <a:pt x="360" y="365"/>
                  </a:lnTo>
                  <a:lnTo>
                    <a:pt x="360" y="368"/>
                  </a:lnTo>
                  <a:lnTo>
                    <a:pt x="361" y="372"/>
                  </a:lnTo>
                  <a:lnTo>
                    <a:pt x="362" y="376"/>
                  </a:lnTo>
                  <a:lnTo>
                    <a:pt x="362" y="380"/>
                  </a:lnTo>
                  <a:lnTo>
                    <a:pt x="365" y="384"/>
                  </a:lnTo>
                  <a:lnTo>
                    <a:pt x="366" y="389"/>
                  </a:lnTo>
                  <a:lnTo>
                    <a:pt x="368" y="393"/>
                  </a:lnTo>
                  <a:lnTo>
                    <a:pt x="370" y="399"/>
                  </a:lnTo>
                  <a:lnTo>
                    <a:pt x="372" y="401"/>
                  </a:lnTo>
                  <a:lnTo>
                    <a:pt x="373" y="404"/>
                  </a:lnTo>
                  <a:lnTo>
                    <a:pt x="376" y="407"/>
                  </a:lnTo>
                  <a:lnTo>
                    <a:pt x="377" y="411"/>
                  </a:lnTo>
                  <a:lnTo>
                    <a:pt x="378" y="412"/>
                  </a:lnTo>
                  <a:lnTo>
                    <a:pt x="381" y="416"/>
                  </a:lnTo>
                  <a:lnTo>
                    <a:pt x="384" y="418"/>
                  </a:lnTo>
                  <a:lnTo>
                    <a:pt x="386" y="421"/>
                  </a:lnTo>
                  <a:lnTo>
                    <a:pt x="388" y="424"/>
                  </a:lnTo>
                  <a:lnTo>
                    <a:pt x="390" y="426"/>
                  </a:lnTo>
                  <a:lnTo>
                    <a:pt x="393" y="429"/>
                  </a:lnTo>
                  <a:lnTo>
                    <a:pt x="395" y="433"/>
                  </a:lnTo>
                  <a:lnTo>
                    <a:pt x="401" y="437"/>
                  </a:lnTo>
                  <a:lnTo>
                    <a:pt x="405" y="441"/>
                  </a:lnTo>
                  <a:lnTo>
                    <a:pt x="409" y="446"/>
                  </a:lnTo>
                  <a:lnTo>
                    <a:pt x="413" y="450"/>
                  </a:lnTo>
                  <a:lnTo>
                    <a:pt x="417" y="452"/>
                  </a:lnTo>
                  <a:lnTo>
                    <a:pt x="419" y="454"/>
                  </a:lnTo>
                  <a:lnTo>
                    <a:pt x="421" y="456"/>
                  </a:lnTo>
                  <a:lnTo>
                    <a:pt x="421" y="457"/>
                  </a:lnTo>
                  <a:lnTo>
                    <a:pt x="421" y="454"/>
                  </a:lnTo>
                  <a:lnTo>
                    <a:pt x="421" y="452"/>
                  </a:lnTo>
                  <a:lnTo>
                    <a:pt x="421" y="448"/>
                  </a:lnTo>
                  <a:lnTo>
                    <a:pt x="423" y="448"/>
                  </a:lnTo>
                  <a:lnTo>
                    <a:pt x="423" y="449"/>
                  </a:lnTo>
                  <a:lnTo>
                    <a:pt x="425" y="450"/>
                  </a:lnTo>
                  <a:lnTo>
                    <a:pt x="426" y="453"/>
                  </a:lnTo>
                  <a:lnTo>
                    <a:pt x="427" y="457"/>
                  </a:lnTo>
                  <a:lnTo>
                    <a:pt x="430" y="461"/>
                  </a:lnTo>
                  <a:lnTo>
                    <a:pt x="433" y="465"/>
                  </a:lnTo>
                  <a:lnTo>
                    <a:pt x="435" y="470"/>
                  </a:lnTo>
                  <a:lnTo>
                    <a:pt x="441" y="476"/>
                  </a:lnTo>
                  <a:lnTo>
                    <a:pt x="445" y="481"/>
                  </a:lnTo>
                  <a:lnTo>
                    <a:pt x="450" y="486"/>
                  </a:lnTo>
                  <a:lnTo>
                    <a:pt x="453" y="489"/>
                  </a:lnTo>
                  <a:lnTo>
                    <a:pt x="455" y="492"/>
                  </a:lnTo>
                  <a:lnTo>
                    <a:pt x="459" y="494"/>
                  </a:lnTo>
                  <a:lnTo>
                    <a:pt x="462" y="497"/>
                  </a:lnTo>
                  <a:lnTo>
                    <a:pt x="465" y="500"/>
                  </a:lnTo>
                  <a:lnTo>
                    <a:pt x="469" y="502"/>
                  </a:lnTo>
                  <a:lnTo>
                    <a:pt x="473" y="505"/>
                  </a:lnTo>
                  <a:lnTo>
                    <a:pt x="478" y="508"/>
                  </a:lnTo>
                  <a:lnTo>
                    <a:pt x="482" y="509"/>
                  </a:lnTo>
                  <a:lnTo>
                    <a:pt x="486" y="512"/>
                  </a:lnTo>
                  <a:lnTo>
                    <a:pt x="491" y="513"/>
                  </a:lnTo>
                  <a:lnTo>
                    <a:pt x="496" y="516"/>
                  </a:lnTo>
                  <a:lnTo>
                    <a:pt x="500" y="517"/>
                  </a:lnTo>
                  <a:lnTo>
                    <a:pt x="507" y="518"/>
                  </a:lnTo>
                  <a:lnTo>
                    <a:pt x="511" y="519"/>
                  </a:lnTo>
                  <a:lnTo>
                    <a:pt x="518" y="521"/>
                  </a:lnTo>
                  <a:lnTo>
                    <a:pt x="519" y="521"/>
                  </a:lnTo>
                  <a:lnTo>
                    <a:pt x="523" y="521"/>
                  </a:lnTo>
                  <a:lnTo>
                    <a:pt x="526" y="522"/>
                  </a:lnTo>
                  <a:lnTo>
                    <a:pt x="528" y="522"/>
                  </a:lnTo>
                  <a:lnTo>
                    <a:pt x="531" y="522"/>
                  </a:lnTo>
                  <a:lnTo>
                    <a:pt x="534" y="523"/>
                  </a:lnTo>
                  <a:lnTo>
                    <a:pt x="538" y="523"/>
                  </a:lnTo>
                  <a:lnTo>
                    <a:pt x="540" y="523"/>
                  </a:lnTo>
                  <a:lnTo>
                    <a:pt x="543" y="523"/>
                  </a:lnTo>
                  <a:lnTo>
                    <a:pt x="546" y="523"/>
                  </a:lnTo>
                  <a:lnTo>
                    <a:pt x="548" y="523"/>
                  </a:lnTo>
                  <a:lnTo>
                    <a:pt x="552" y="523"/>
                  </a:lnTo>
                  <a:lnTo>
                    <a:pt x="555" y="522"/>
                  </a:lnTo>
                  <a:lnTo>
                    <a:pt x="558" y="522"/>
                  </a:lnTo>
                  <a:lnTo>
                    <a:pt x="560" y="522"/>
                  </a:lnTo>
                  <a:lnTo>
                    <a:pt x="564" y="522"/>
                  </a:lnTo>
                  <a:lnTo>
                    <a:pt x="567" y="521"/>
                  </a:lnTo>
                  <a:lnTo>
                    <a:pt x="570" y="521"/>
                  </a:lnTo>
                  <a:lnTo>
                    <a:pt x="574" y="521"/>
                  </a:lnTo>
                  <a:lnTo>
                    <a:pt x="576" y="519"/>
                  </a:lnTo>
                  <a:lnTo>
                    <a:pt x="580" y="519"/>
                  </a:lnTo>
                  <a:lnTo>
                    <a:pt x="583" y="518"/>
                  </a:lnTo>
                  <a:lnTo>
                    <a:pt x="585" y="518"/>
                  </a:lnTo>
                  <a:lnTo>
                    <a:pt x="589" y="518"/>
                  </a:lnTo>
                  <a:lnTo>
                    <a:pt x="592" y="517"/>
                  </a:lnTo>
                  <a:lnTo>
                    <a:pt x="595" y="516"/>
                  </a:lnTo>
                  <a:lnTo>
                    <a:pt x="599" y="516"/>
                  </a:lnTo>
                  <a:lnTo>
                    <a:pt x="601" y="514"/>
                  </a:lnTo>
                  <a:lnTo>
                    <a:pt x="604" y="513"/>
                  </a:lnTo>
                  <a:lnTo>
                    <a:pt x="607" y="513"/>
                  </a:lnTo>
                  <a:lnTo>
                    <a:pt x="611" y="510"/>
                  </a:lnTo>
                  <a:lnTo>
                    <a:pt x="613" y="510"/>
                  </a:lnTo>
                  <a:lnTo>
                    <a:pt x="616" y="509"/>
                  </a:lnTo>
                  <a:lnTo>
                    <a:pt x="619" y="508"/>
                  </a:lnTo>
                  <a:lnTo>
                    <a:pt x="623" y="506"/>
                  </a:lnTo>
                  <a:lnTo>
                    <a:pt x="625" y="505"/>
                  </a:lnTo>
                  <a:lnTo>
                    <a:pt x="628" y="504"/>
                  </a:lnTo>
                  <a:lnTo>
                    <a:pt x="632" y="502"/>
                  </a:lnTo>
                  <a:lnTo>
                    <a:pt x="635" y="501"/>
                  </a:lnTo>
                  <a:lnTo>
                    <a:pt x="637" y="500"/>
                  </a:lnTo>
                  <a:lnTo>
                    <a:pt x="640" y="498"/>
                  </a:lnTo>
                  <a:lnTo>
                    <a:pt x="644" y="496"/>
                  </a:lnTo>
                  <a:lnTo>
                    <a:pt x="647" y="494"/>
                  </a:lnTo>
                  <a:lnTo>
                    <a:pt x="649" y="493"/>
                  </a:lnTo>
                  <a:lnTo>
                    <a:pt x="652" y="492"/>
                  </a:lnTo>
                  <a:lnTo>
                    <a:pt x="656" y="490"/>
                  </a:lnTo>
                  <a:lnTo>
                    <a:pt x="659" y="488"/>
                  </a:lnTo>
                  <a:lnTo>
                    <a:pt x="661" y="486"/>
                  </a:lnTo>
                  <a:lnTo>
                    <a:pt x="664" y="484"/>
                  </a:lnTo>
                  <a:lnTo>
                    <a:pt x="668" y="482"/>
                  </a:lnTo>
                  <a:lnTo>
                    <a:pt x="671" y="480"/>
                  </a:lnTo>
                  <a:lnTo>
                    <a:pt x="673" y="478"/>
                  </a:lnTo>
                  <a:lnTo>
                    <a:pt x="676" y="476"/>
                  </a:lnTo>
                  <a:lnTo>
                    <a:pt x="678" y="474"/>
                  </a:lnTo>
                  <a:lnTo>
                    <a:pt x="682" y="472"/>
                  </a:lnTo>
                  <a:lnTo>
                    <a:pt x="685" y="470"/>
                  </a:lnTo>
                  <a:lnTo>
                    <a:pt x="689" y="465"/>
                  </a:lnTo>
                  <a:lnTo>
                    <a:pt x="694" y="461"/>
                  </a:lnTo>
                  <a:lnTo>
                    <a:pt x="698" y="456"/>
                  </a:lnTo>
                  <a:lnTo>
                    <a:pt x="702" y="450"/>
                  </a:lnTo>
                  <a:lnTo>
                    <a:pt x="706" y="446"/>
                  </a:lnTo>
                  <a:lnTo>
                    <a:pt x="710" y="441"/>
                  </a:lnTo>
                  <a:lnTo>
                    <a:pt x="713" y="436"/>
                  </a:lnTo>
                  <a:lnTo>
                    <a:pt x="716" y="430"/>
                  </a:lnTo>
                  <a:lnTo>
                    <a:pt x="718" y="426"/>
                  </a:lnTo>
                  <a:lnTo>
                    <a:pt x="721" y="421"/>
                  </a:lnTo>
                  <a:lnTo>
                    <a:pt x="722" y="416"/>
                  </a:lnTo>
                  <a:lnTo>
                    <a:pt x="725" y="412"/>
                  </a:lnTo>
                  <a:lnTo>
                    <a:pt x="726" y="407"/>
                  </a:lnTo>
                  <a:lnTo>
                    <a:pt x="728" y="403"/>
                  </a:lnTo>
                  <a:lnTo>
                    <a:pt x="729" y="397"/>
                  </a:lnTo>
                  <a:lnTo>
                    <a:pt x="730" y="393"/>
                  </a:lnTo>
                  <a:lnTo>
                    <a:pt x="730" y="389"/>
                  </a:lnTo>
                  <a:lnTo>
                    <a:pt x="732" y="385"/>
                  </a:lnTo>
                  <a:lnTo>
                    <a:pt x="732" y="381"/>
                  </a:lnTo>
                  <a:lnTo>
                    <a:pt x="733" y="377"/>
                  </a:lnTo>
                  <a:lnTo>
                    <a:pt x="733" y="373"/>
                  </a:lnTo>
                  <a:lnTo>
                    <a:pt x="733" y="369"/>
                  </a:lnTo>
                  <a:lnTo>
                    <a:pt x="733" y="367"/>
                  </a:lnTo>
                  <a:lnTo>
                    <a:pt x="734" y="364"/>
                  </a:lnTo>
                  <a:lnTo>
                    <a:pt x="734" y="361"/>
                  </a:lnTo>
                  <a:lnTo>
                    <a:pt x="734" y="359"/>
                  </a:lnTo>
                  <a:lnTo>
                    <a:pt x="734" y="356"/>
                  </a:lnTo>
                  <a:lnTo>
                    <a:pt x="734" y="355"/>
                  </a:lnTo>
                  <a:lnTo>
                    <a:pt x="734" y="351"/>
                  </a:lnTo>
                  <a:lnTo>
                    <a:pt x="733" y="347"/>
                  </a:lnTo>
                  <a:lnTo>
                    <a:pt x="732" y="343"/>
                  </a:lnTo>
                  <a:lnTo>
                    <a:pt x="732" y="339"/>
                  </a:lnTo>
                  <a:lnTo>
                    <a:pt x="732" y="337"/>
                  </a:lnTo>
                  <a:lnTo>
                    <a:pt x="730" y="333"/>
                  </a:lnTo>
                  <a:lnTo>
                    <a:pt x="730" y="331"/>
                  </a:lnTo>
                  <a:lnTo>
                    <a:pt x="729" y="328"/>
                  </a:lnTo>
                  <a:lnTo>
                    <a:pt x="729" y="325"/>
                  </a:lnTo>
                  <a:lnTo>
                    <a:pt x="728" y="323"/>
                  </a:lnTo>
                  <a:lnTo>
                    <a:pt x="728" y="321"/>
                  </a:lnTo>
                  <a:lnTo>
                    <a:pt x="726" y="317"/>
                  </a:lnTo>
                  <a:lnTo>
                    <a:pt x="736" y="287"/>
                  </a:lnTo>
                  <a:lnTo>
                    <a:pt x="745" y="282"/>
                  </a:lnTo>
                  <a:lnTo>
                    <a:pt x="748" y="259"/>
                  </a:lnTo>
                  <a:lnTo>
                    <a:pt x="736" y="244"/>
                  </a:lnTo>
                  <a:lnTo>
                    <a:pt x="736" y="243"/>
                  </a:lnTo>
                  <a:lnTo>
                    <a:pt x="736" y="242"/>
                  </a:lnTo>
                  <a:lnTo>
                    <a:pt x="734" y="238"/>
                  </a:lnTo>
                  <a:lnTo>
                    <a:pt x="734" y="235"/>
                  </a:lnTo>
                  <a:lnTo>
                    <a:pt x="732" y="231"/>
                  </a:lnTo>
                  <a:lnTo>
                    <a:pt x="730" y="226"/>
                  </a:lnTo>
                  <a:lnTo>
                    <a:pt x="728" y="220"/>
                  </a:lnTo>
                  <a:lnTo>
                    <a:pt x="726" y="215"/>
                  </a:lnTo>
                  <a:lnTo>
                    <a:pt x="725" y="212"/>
                  </a:lnTo>
                  <a:lnTo>
                    <a:pt x="724" y="210"/>
                  </a:lnTo>
                  <a:lnTo>
                    <a:pt x="722" y="207"/>
                  </a:lnTo>
                  <a:lnTo>
                    <a:pt x="721" y="203"/>
                  </a:lnTo>
                  <a:lnTo>
                    <a:pt x="720" y="201"/>
                  </a:lnTo>
                  <a:lnTo>
                    <a:pt x="718" y="198"/>
                  </a:lnTo>
                  <a:lnTo>
                    <a:pt x="717" y="194"/>
                  </a:lnTo>
                  <a:lnTo>
                    <a:pt x="716" y="191"/>
                  </a:lnTo>
                  <a:lnTo>
                    <a:pt x="713" y="189"/>
                  </a:lnTo>
                  <a:lnTo>
                    <a:pt x="710" y="186"/>
                  </a:lnTo>
                  <a:lnTo>
                    <a:pt x="709" y="182"/>
                  </a:lnTo>
                  <a:lnTo>
                    <a:pt x="706" y="179"/>
                  </a:lnTo>
                  <a:lnTo>
                    <a:pt x="702" y="174"/>
                  </a:lnTo>
                  <a:lnTo>
                    <a:pt x="698" y="170"/>
                  </a:lnTo>
                  <a:lnTo>
                    <a:pt x="696" y="167"/>
                  </a:lnTo>
                  <a:lnTo>
                    <a:pt x="693" y="166"/>
                  </a:lnTo>
                  <a:lnTo>
                    <a:pt x="690" y="163"/>
                  </a:lnTo>
                  <a:lnTo>
                    <a:pt x="688" y="161"/>
                  </a:lnTo>
                  <a:lnTo>
                    <a:pt x="685" y="158"/>
                  </a:lnTo>
                  <a:lnTo>
                    <a:pt x="682" y="157"/>
                  </a:lnTo>
                  <a:lnTo>
                    <a:pt x="678" y="154"/>
                  </a:lnTo>
                  <a:lnTo>
                    <a:pt x="676" y="153"/>
                  </a:lnTo>
                  <a:lnTo>
                    <a:pt x="672" y="151"/>
                  </a:lnTo>
                  <a:lnTo>
                    <a:pt x="669" y="149"/>
                  </a:lnTo>
                  <a:lnTo>
                    <a:pt x="665" y="147"/>
                  </a:lnTo>
                  <a:lnTo>
                    <a:pt x="663" y="146"/>
                  </a:lnTo>
                  <a:lnTo>
                    <a:pt x="659" y="143"/>
                  </a:lnTo>
                  <a:lnTo>
                    <a:pt x="656" y="142"/>
                  </a:lnTo>
                  <a:lnTo>
                    <a:pt x="652" y="141"/>
                  </a:lnTo>
                  <a:lnTo>
                    <a:pt x="649" y="139"/>
                  </a:lnTo>
                  <a:lnTo>
                    <a:pt x="647" y="138"/>
                  </a:lnTo>
                  <a:lnTo>
                    <a:pt x="643" y="137"/>
                  </a:lnTo>
                  <a:lnTo>
                    <a:pt x="640" y="135"/>
                  </a:lnTo>
                  <a:lnTo>
                    <a:pt x="637" y="134"/>
                  </a:lnTo>
                  <a:lnTo>
                    <a:pt x="632" y="131"/>
                  </a:lnTo>
                  <a:lnTo>
                    <a:pt x="628" y="130"/>
                  </a:lnTo>
                  <a:lnTo>
                    <a:pt x="624" y="129"/>
                  </a:lnTo>
                  <a:lnTo>
                    <a:pt x="621" y="127"/>
                  </a:lnTo>
                  <a:lnTo>
                    <a:pt x="620" y="127"/>
                  </a:lnTo>
                  <a:lnTo>
                    <a:pt x="619" y="125"/>
                  </a:lnTo>
                  <a:lnTo>
                    <a:pt x="616" y="121"/>
                  </a:lnTo>
                  <a:lnTo>
                    <a:pt x="615" y="118"/>
                  </a:lnTo>
                  <a:lnTo>
                    <a:pt x="612" y="115"/>
                  </a:lnTo>
                  <a:lnTo>
                    <a:pt x="609" y="113"/>
                  </a:lnTo>
                  <a:lnTo>
                    <a:pt x="607" y="109"/>
                  </a:lnTo>
                  <a:lnTo>
                    <a:pt x="601" y="106"/>
                  </a:lnTo>
                  <a:lnTo>
                    <a:pt x="597" y="102"/>
                  </a:lnTo>
                  <a:lnTo>
                    <a:pt x="595" y="101"/>
                  </a:lnTo>
                  <a:lnTo>
                    <a:pt x="592" y="100"/>
                  </a:lnTo>
                  <a:lnTo>
                    <a:pt x="589" y="98"/>
                  </a:lnTo>
                  <a:lnTo>
                    <a:pt x="587" y="97"/>
                  </a:lnTo>
                  <a:lnTo>
                    <a:pt x="584" y="96"/>
                  </a:lnTo>
                  <a:lnTo>
                    <a:pt x="580" y="93"/>
                  </a:lnTo>
                  <a:lnTo>
                    <a:pt x="578" y="93"/>
                  </a:lnTo>
                  <a:lnTo>
                    <a:pt x="574" y="92"/>
                  </a:lnTo>
                  <a:lnTo>
                    <a:pt x="570" y="92"/>
                  </a:lnTo>
                  <a:lnTo>
                    <a:pt x="566" y="92"/>
                  </a:lnTo>
                  <a:lnTo>
                    <a:pt x="562" y="92"/>
                  </a:lnTo>
                  <a:lnTo>
                    <a:pt x="558" y="92"/>
                  </a:lnTo>
                  <a:lnTo>
                    <a:pt x="556" y="90"/>
                  </a:lnTo>
                  <a:lnTo>
                    <a:pt x="555" y="89"/>
                  </a:lnTo>
                  <a:lnTo>
                    <a:pt x="551" y="88"/>
                  </a:lnTo>
                  <a:lnTo>
                    <a:pt x="547" y="86"/>
                  </a:lnTo>
                  <a:lnTo>
                    <a:pt x="544" y="85"/>
                  </a:lnTo>
                  <a:lnTo>
                    <a:pt x="543" y="85"/>
                  </a:lnTo>
                  <a:lnTo>
                    <a:pt x="539" y="84"/>
                  </a:lnTo>
                  <a:lnTo>
                    <a:pt x="536" y="82"/>
                  </a:lnTo>
                  <a:lnTo>
                    <a:pt x="534" y="81"/>
                  </a:lnTo>
                  <a:lnTo>
                    <a:pt x="530" y="80"/>
                  </a:lnTo>
                  <a:lnTo>
                    <a:pt x="527" y="80"/>
                  </a:lnTo>
                  <a:lnTo>
                    <a:pt x="523" y="78"/>
                  </a:lnTo>
                  <a:lnTo>
                    <a:pt x="519" y="77"/>
                  </a:lnTo>
                  <a:lnTo>
                    <a:pt x="515" y="74"/>
                  </a:lnTo>
                  <a:lnTo>
                    <a:pt x="511" y="74"/>
                  </a:lnTo>
                  <a:lnTo>
                    <a:pt x="508" y="73"/>
                  </a:lnTo>
                  <a:lnTo>
                    <a:pt x="504" y="72"/>
                  </a:lnTo>
                  <a:lnTo>
                    <a:pt x="500" y="70"/>
                  </a:lnTo>
                  <a:lnTo>
                    <a:pt x="496" y="69"/>
                  </a:lnTo>
                  <a:lnTo>
                    <a:pt x="492" y="69"/>
                  </a:lnTo>
                  <a:lnTo>
                    <a:pt x="488" y="66"/>
                  </a:lnTo>
                  <a:lnTo>
                    <a:pt x="484" y="66"/>
                  </a:lnTo>
                  <a:lnTo>
                    <a:pt x="481" y="65"/>
                  </a:lnTo>
                  <a:lnTo>
                    <a:pt x="477" y="65"/>
                  </a:lnTo>
                  <a:lnTo>
                    <a:pt x="473" y="64"/>
                  </a:lnTo>
                  <a:lnTo>
                    <a:pt x="470" y="64"/>
                  </a:lnTo>
                  <a:lnTo>
                    <a:pt x="466" y="64"/>
                  </a:lnTo>
                  <a:lnTo>
                    <a:pt x="463" y="64"/>
                  </a:lnTo>
                  <a:lnTo>
                    <a:pt x="459" y="62"/>
                  </a:lnTo>
                  <a:lnTo>
                    <a:pt x="455" y="62"/>
                  </a:lnTo>
                  <a:lnTo>
                    <a:pt x="450" y="62"/>
                  </a:lnTo>
                  <a:lnTo>
                    <a:pt x="446" y="64"/>
                  </a:lnTo>
                  <a:lnTo>
                    <a:pt x="441" y="64"/>
                  </a:lnTo>
                  <a:lnTo>
                    <a:pt x="435" y="65"/>
                  </a:lnTo>
                  <a:lnTo>
                    <a:pt x="430" y="66"/>
                  </a:lnTo>
                  <a:lnTo>
                    <a:pt x="425" y="68"/>
                  </a:lnTo>
                  <a:lnTo>
                    <a:pt x="422" y="68"/>
                  </a:lnTo>
                  <a:lnTo>
                    <a:pt x="419" y="69"/>
                  </a:lnTo>
                  <a:lnTo>
                    <a:pt x="415" y="69"/>
                  </a:lnTo>
                  <a:lnTo>
                    <a:pt x="413" y="70"/>
                  </a:lnTo>
                  <a:lnTo>
                    <a:pt x="410" y="70"/>
                  </a:lnTo>
                  <a:lnTo>
                    <a:pt x="407" y="72"/>
                  </a:lnTo>
                  <a:lnTo>
                    <a:pt x="405" y="72"/>
                  </a:lnTo>
                  <a:lnTo>
                    <a:pt x="402" y="73"/>
                  </a:lnTo>
                  <a:lnTo>
                    <a:pt x="398" y="73"/>
                  </a:lnTo>
                  <a:lnTo>
                    <a:pt x="395" y="74"/>
                  </a:lnTo>
                  <a:lnTo>
                    <a:pt x="393" y="76"/>
                  </a:lnTo>
                  <a:lnTo>
                    <a:pt x="390" y="77"/>
                  </a:lnTo>
                  <a:lnTo>
                    <a:pt x="386" y="77"/>
                  </a:lnTo>
                  <a:lnTo>
                    <a:pt x="384" y="78"/>
                  </a:lnTo>
                  <a:lnTo>
                    <a:pt x="381" y="80"/>
                  </a:lnTo>
                  <a:lnTo>
                    <a:pt x="378" y="81"/>
                  </a:lnTo>
                  <a:lnTo>
                    <a:pt x="376" y="81"/>
                  </a:lnTo>
                  <a:lnTo>
                    <a:pt x="373" y="82"/>
                  </a:lnTo>
                  <a:lnTo>
                    <a:pt x="369" y="82"/>
                  </a:lnTo>
                  <a:lnTo>
                    <a:pt x="368" y="84"/>
                  </a:lnTo>
                  <a:lnTo>
                    <a:pt x="361" y="85"/>
                  </a:lnTo>
                  <a:lnTo>
                    <a:pt x="357" y="88"/>
                  </a:lnTo>
                  <a:lnTo>
                    <a:pt x="352" y="89"/>
                  </a:lnTo>
                  <a:lnTo>
                    <a:pt x="348" y="90"/>
                  </a:lnTo>
                  <a:lnTo>
                    <a:pt x="342" y="92"/>
                  </a:lnTo>
                  <a:lnTo>
                    <a:pt x="340" y="94"/>
                  </a:lnTo>
                  <a:lnTo>
                    <a:pt x="336" y="96"/>
                  </a:lnTo>
                  <a:lnTo>
                    <a:pt x="332" y="96"/>
                  </a:lnTo>
                  <a:lnTo>
                    <a:pt x="329" y="97"/>
                  </a:lnTo>
                  <a:lnTo>
                    <a:pt x="328" y="98"/>
                  </a:lnTo>
                  <a:lnTo>
                    <a:pt x="324" y="100"/>
                  </a:lnTo>
                  <a:lnTo>
                    <a:pt x="324" y="101"/>
                  </a:lnTo>
                  <a:lnTo>
                    <a:pt x="322" y="100"/>
                  </a:lnTo>
                  <a:lnTo>
                    <a:pt x="321" y="100"/>
                  </a:lnTo>
                  <a:lnTo>
                    <a:pt x="318" y="98"/>
                  </a:lnTo>
                  <a:lnTo>
                    <a:pt x="314" y="97"/>
                  </a:lnTo>
                  <a:lnTo>
                    <a:pt x="310" y="94"/>
                  </a:lnTo>
                  <a:lnTo>
                    <a:pt x="306" y="92"/>
                  </a:lnTo>
                  <a:lnTo>
                    <a:pt x="301" y="90"/>
                  </a:lnTo>
                  <a:lnTo>
                    <a:pt x="297" y="88"/>
                  </a:lnTo>
                  <a:lnTo>
                    <a:pt x="293" y="86"/>
                  </a:lnTo>
                  <a:lnTo>
                    <a:pt x="291" y="85"/>
                  </a:lnTo>
                  <a:lnTo>
                    <a:pt x="288" y="85"/>
                  </a:lnTo>
                  <a:lnTo>
                    <a:pt x="285" y="84"/>
                  </a:lnTo>
                  <a:lnTo>
                    <a:pt x="281" y="82"/>
                  </a:lnTo>
                  <a:lnTo>
                    <a:pt x="279" y="81"/>
                  </a:lnTo>
                  <a:lnTo>
                    <a:pt x="276" y="81"/>
                  </a:lnTo>
                  <a:lnTo>
                    <a:pt x="273" y="81"/>
                  </a:lnTo>
                  <a:lnTo>
                    <a:pt x="269" y="80"/>
                  </a:lnTo>
                  <a:lnTo>
                    <a:pt x="267" y="80"/>
                  </a:lnTo>
                  <a:lnTo>
                    <a:pt x="264" y="80"/>
                  </a:lnTo>
                  <a:lnTo>
                    <a:pt x="260" y="80"/>
                  </a:lnTo>
                  <a:lnTo>
                    <a:pt x="257" y="80"/>
                  </a:lnTo>
                  <a:lnTo>
                    <a:pt x="255" y="80"/>
                  </a:lnTo>
                  <a:lnTo>
                    <a:pt x="252" y="80"/>
                  </a:lnTo>
                  <a:lnTo>
                    <a:pt x="249" y="80"/>
                  </a:lnTo>
                  <a:lnTo>
                    <a:pt x="247" y="80"/>
                  </a:lnTo>
                  <a:lnTo>
                    <a:pt x="244" y="81"/>
                  </a:lnTo>
                  <a:lnTo>
                    <a:pt x="241" y="81"/>
                  </a:lnTo>
                  <a:lnTo>
                    <a:pt x="239" y="81"/>
                  </a:lnTo>
                  <a:lnTo>
                    <a:pt x="235" y="82"/>
                  </a:lnTo>
                  <a:lnTo>
                    <a:pt x="232" y="82"/>
                  </a:lnTo>
                  <a:lnTo>
                    <a:pt x="228" y="84"/>
                  </a:lnTo>
                  <a:lnTo>
                    <a:pt x="225" y="84"/>
                  </a:lnTo>
                  <a:lnTo>
                    <a:pt x="223" y="85"/>
                  </a:lnTo>
                  <a:lnTo>
                    <a:pt x="221" y="85"/>
                  </a:lnTo>
                  <a:lnTo>
                    <a:pt x="217" y="86"/>
                  </a:lnTo>
                  <a:lnTo>
                    <a:pt x="216" y="86"/>
                  </a:lnTo>
                  <a:lnTo>
                    <a:pt x="215" y="86"/>
                  </a:lnTo>
                  <a:lnTo>
                    <a:pt x="220" y="77"/>
                  </a:lnTo>
                  <a:lnTo>
                    <a:pt x="219" y="77"/>
                  </a:lnTo>
                  <a:lnTo>
                    <a:pt x="217" y="77"/>
                  </a:lnTo>
                  <a:lnTo>
                    <a:pt x="215" y="76"/>
                  </a:lnTo>
                  <a:lnTo>
                    <a:pt x="211" y="74"/>
                  </a:lnTo>
                  <a:lnTo>
                    <a:pt x="208" y="73"/>
                  </a:lnTo>
                  <a:lnTo>
                    <a:pt x="205" y="73"/>
                  </a:lnTo>
                  <a:lnTo>
                    <a:pt x="203" y="72"/>
                  </a:lnTo>
                  <a:lnTo>
                    <a:pt x="200" y="72"/>
                  </a:lnTo>
                  <a:lnTo>
                    <a:pt x="197" y="70"/>
                  </a:lnTo>
                  <a:lnTo>
                    <a:pt x="194" y="70"/>
                  </a:lnTo>
                  <a:lnTo>
                    <a:pt x="191" y="69"/>
                  </a:lnTo>
                  <a:lnTo>
                    <a:pt x="188" y="69"/>
                  </a:lnTo>
                  <a:lnTo>
                    <a:pt x="184" y="69"/>
                  </a:lnTo>
                  <a:lnTo>
                    <a:pt x="182" y="68"/>
                  </a:lnTo>
                  <a:lnTo>
                    <a:pt x="178" y="66"/>
                  </a:lnTo>
                  <a:lnTo>
                    <a:pt x="175" y="66"/>
                  </a:lnTo>
                  <a:lnTo>
                    <a:pt x="171" y="65"/>
                  </a:lnTo>
                  <a:lnTo>
                    <a:pt x="167" y="65"/>
                  </a:lnTo>
                  <a:lnTo>
                    <a:pt x="164" y="64"/>
                  </a:lnTo>
                  <a:lnTo>
                    <a:pt x="162" y="64"/>
                  </a:lnTo>
                  <a:lnTo>
                    <a:pt x="158" y="64"/>
                  </a:lnTo>
                  <a:lnTo>
                    <a:pt x="155" y="62"/>
                  </a:lnTo>
                  <a:lnTo>
                    <a:pt x="152" y="62"/>
                  </a:lnTo>
                  <a:lnTo>
                    <a:pt x="150" y="62"/>
                  </a:lnTo>
                  <a:lnTo>
                    <a:pt x="144" y="62"/>
                  </a:lnTo>
                  <a:lnTo>
                    <a:pt x="140" y="64"/>
                  </a:lnTo>
                  <a:lnTo>
                    <a:pt x="135" y="64"/>
                  </a:lnTo>
                  <a:lnTo>
                    <a:pt x="131" y="64"/>
                  </a:lnTo>
                  <a:lnTo>
                    <a:pt x="127" y="64"/>
                  </a:lnTo>
                  <a:lnTo>
                    <a:pt x="124" y="65"/>
                  </a:lnTo>
                  <a:lnTo>
                    <a:pt x="122" y="65"/>
                  </a:lnTo>
                  <a:lnTo>
                    <a:pt x="119" y="65"/>
                  </a:lnTo>
                  <a:lnTo>
                    <a:pt x="116" y="66"/>
                  </a:lnTo>
                  <a:lnTo>
                    <a:pt x="115" y="66"/>
                  </a:lnTo>
                  <a:lnTo>
                    <a:pt x="110" y="66"/>
                  </a:lnTo>
                  <a:lnTo>
                    <a:pt x="108" y="66"/>
                  </a:lnTo>
                  <a:lnTo>
                    <a:pt x="107" y="66"/>
                  </a:lnTo>
                  <a:lnTo>
                    <a:pt x="107" y="68"/>
                  </a:lnTo>
                  <a:lnTo>
                    <a:pt x="107" y="66"/>
                  </a:lnTo>
                  <a:lnTo>
                    <a:pt x="108" y="64"/>
                  </a:lnTo>
                  <a:lnTo>
                    <a:pt x="110" y="61"/>
                  </a:lnTo>
                  <a:lnTo>
                    <a:pt x="112" y="57"/>
                  </a:lnTo>
                  <a:lnTo>
                    <a:pt x="114" y="54"/>
                  </a:lnTo>
                  <a:lnTo>
                    <a:pt x="115" y="52"/>
                  </a:lnTo>
                  <a:lnTo>
                    <a:pt x="115" y="49"/>
                  </a:lnTo>
                  <a:lnTo>
                    <a:pt x="116" y="46"/>
                  </a:lnTo>
                  <a:lnTo>
                    <a:pt x="116" y="44"/>
                  </a:lnTo>
                  <a:lnTo>
                    <a:pt x="116" y="40"/>
                  </a:lnTo>
                  <a:lnTo>
                    <a:pt x="116" y="37"/>
                  </a:lnTo>
                  <a:lnTo>
                    <a:pt x="116" y="34"/>
                  </a:lnTo>
                  <a:lnTo>
                    <a:pt x="115" y="30"/>
                  </a:lnTo>
                  <a:lnTo>
                    <a:pt x="115" y="28"/>
                  </a:lnTo>
                  <a:lnTo>
                    <a:pt x="114" y="25"/>
                  </a:lnTo>
                  <a:lnTo>
                    <a:pt x="112" y="24"/>
                  </a:lnTo>
                  <a:lnTo>
                    <a:pt x="111" y="20"/>
                  </a:lnTo>
                  <a:lnTo>
                    <a:pt x="110" y="17"/>
                  </a:lnTo>
                  <a:lnTo>
                    <a:pt x="108" y="16"/>
                  </a:lnTo>
                  <a:lnTo>
                    <a:pt x="107" y="14"/>
                  </a:lnTo>
                  <a:lnTo>
                    <a:pt x="104" y="13"/>
                  </a:lnTo>
                  <a:lnTo>
                    <a:pt x="102" y="13"/>
                  </a:lnTo>
                  <a:lnTo>
                    <a:pt x="99" y="14"/>
                  </a:lnTo>
                  <a:lnTo>
                    <a:pt x="98" y="16"/>
                  </a:lnTo>
                  <a:lnTo>
                    <a:pt x="97" y="20"/>
                  </a:lnTo>
                  <a:lnTo>
                    <a:pt x="97" y="25"/>
                  </a:lnTo>
                  <a:lnTo>
                    <a:pt x="97" y="28"/>
                  </a:lnTo>
                  <a:lnTo>
                    <a:pt x="97" y="32"/>
                  </a:lnTo>
                  <a:lnTo>
                    <a:pt x="97" y="34"/>
                  </a:lnTo>
                  <a:lnTo>
                    <a:pt x="97" y="36"/>
                  </a:lnTo>
                  <a:lnTo>
                    <a:pt x="95" y="36"/>
                  </a:lnTo>
                  <a:lnTo>
                    <a:pt x="93" y="36"/>
                  </a:lnTo>
                  <a:lnTo>
                    <a:pt x="90" y="33"/>
                  </a:lnTo>
                  <a:lnTo>
                    <a:pt x="87" y="30"/>
                  </a:lnTo>
                  <a:lnTo>
                    <a:pt x="85" y="28"/>
                  </a:lnTo>
                  <a:lnTo>
                    <a:pt x="82" y="25"/>
                  </a:lnTo>
                  <a:lnTo>
                    <a:pt x="79" y="22"/>
                  </a:lnTo>
                  <a:lnTo>
                    <a:pt x="75" y="21"/>
                  </a:lnTo>
                  <a:lnTo>
                    <a:pt x="71" y="20"/>
                  </a:lnTo>
                  <a:lnTo>
                    <a:pt x="69" y="20"/>
                  </a:lnTo>
                  <a:lnTo>
                    <a:pt x="66" y="18"/>
                  </a:lnTo>
                  <a:lnTo>
                    <a:pt x="63" y="18"/>
                  </a:lnTo>
                  <a:lnTo>
                    <a:pt x="59" y="17"/>
                  </a:lnTo>
                  <a:lnTo>
                    <a:pt x="55" y="17"/>
                  </a:lnTo>
                  <a:lnTo>
                    <a:pt x="51" y="17"/>
                  </a:lnTo>
                  <a:lnTo>
                    <a:pt x="49" y="17"/>
                  </a:lnTo>
                  <a:lnTo>
                    <a:pt x="43" y="17"/>
                  </a:lnTo>
                  <a:lnTo>
                    <a:pt x="39" y="17"/>
                  </a:lnTo>
                  <a:lnTo>
                    <a:pt x="35" y="17"/>
                  </a:lnTo>
                  <a:lnTo>
                    <a:pt x="33" y="18"/>
                  </a:lnTo>
                  <a:lnTo>
                    <a:pt x="29" y="18"/>
                  </a:lnTo>
                  <a:lnTo>
                    <a:pt x="27" y="18"/>
                  </a:lnTo>
                  <a:lnTo>
                    <a:pt x="25" y="20"/>
                  </a:lnTo>
                  <a:lnTo>
                    <a:pt x="23" y="21"/>
                  </a:lnTo>
                  <a:lnTo>
                    <a:pt x="21" y="24"/>
                  </a:lnTo>
                  <a:lnTo>
                    <a:pt x="18" y="26"/>
                  </a:lnTo>
                  <a:lnTo>
                    <a:pt x="18" y="29"/>
                  </a:lnTo>
                  <a:lnTo>
                    <a:pt x="18" y="33"/>
                  </a:lnTo>
                  <a:lnTo>
                    <a:pt x="19" y="36"/>
                  </a:lnTo>
                  <a:lnTo>
                    <a:pt x="23" y="37"/>
                  </a:lnTo>
                  <a:lnTo>
                    <a:pt x="25" y="38"/>
                  </a:lnTo>
                  <a:lnTo>
                    <a:pt x="29" y="38"/>
                  </a:lnTo>
                  <a:lnTo>
                    <a:pt x="31" y="40"/>
                  </a:lnTo>
                  <a:lnTo>
                    <a:pt x="34" y="41"/>
                  </a:lnTo>
                  <a:lnTo>
                    <a:pt x="39" y="41"/>
                  </a:lnTo>
                  <a:lnTo>
                    <a:pt x="43" y="42"/>
                  </a:lnTo>
                  <a:lnTo>
                    <a:pt x="46" y="42"/>
                  </a:lnTo>
                  <a:lnTo>
                    <a:pt x="49" y="42"/>
                  </a:lnTo>
                  <a:lnTo>
                    <a:pt x="49" y="46"/>
                  </a:lnTo>
                  <a:lnTo>
                    <a:pt x="46" y="46"/>
                  </a:lnTo>
                  <a:lnTo>
                    <a:pt x="43" y="48"/>
                  </a:lnTo>
                  <a:lnTo>
                    <a:pt x="39" y="49"/>
                  </a:lnTo>
                  <a:lnTo>
                    <a:pt x="34" y="53"/>
                  </a:lnTo>
                  <a:lnTo>
                    <a:pt x="31" y="54"/>
                  </a:lnTo>
                  <a:lnTo>
                    <a:pt x="29" y="56"/>
                  </a:lnTo>
                  <a:lnTo>
                    <a:pt x="26" y="58"/>
                  </a:lnTo>
                  <a:lnTo>
                    <a:pt x="23" y="61"/>
                  </a:lnTo>
                  <a:lnTo>
                    <a:pt x="21" y="64"/>
                  </a:lnTo>
                  <a:lnTo>
                    <a:pt x="19" y="66"/>
                  </a:lnTo>
                  <a:lnTo>
                    <a:pt x="17" y="69"/>
                  </a:lnTo>
                  <a:lnTo>
                    <a:pt x="17" y="72"/>
                  </a:lnTo>
                  <a:lnTo>
                    <a:pt x="14" y="74"/>
                  </a:lnTo>
                  <a:lnTo>
                    <a:pt x="13" y="77"/>
                  </a:lnTo>
                  <a:lnTo>
                    <a:pt x="11" y="78"/>
                  </a:lnTo>
                  <a:lnTo>
                    <a:pt x="11" y="81"/>
                  </a:lnTo>
                  <a:lnTo>
                    <a:pt x="10" y="82"/>
                  </a:lnTo>
                  <a:lnTo>
                    <a:pt x="10" y="85"/>
                  </a:lnTo>
                  <a:lnTo>
                    <a:pt x="10" y="88"/>
                  </a:lnTo>
                  <a:lnTo>
                    <a:pt x="13" y="89"/>
                  </a:lnTo>
                  <a:lnTo>
                    <a:pt x="14" y="92"/>
                  </a:lnTo>
                  <a:lnTo>
                    <a:pt x="18" y="96"/>
                  </a:lnTo>
                  <a:lnTo>
                    <a:pt x="21" y="98"/>
                  </a:lnTo>
                  <a:lnTo>
                    <a:pt x="23" y="102"/>
                  </a:lnTo>
                  <a:lnTo>
                    <a:pt x="27" y="104"/>
                  </a:lnTo>
                  <a:lnTo>
                    <a:pt x="30" y="106"/>
                  </a:lnTo>
                  <a:lnTo>
                    <a:pt x="35" y="109"/>
                  </a:lnTo>
                  <a:lnTo>
                    <a:pt x="37" y="109"/>
                  </a:lnTo>
                  <a:lnTo>
                    <a:pt x="38" y="117"/>
                  </a:lnTo>
                  <a:lnTo>
                    <a:pt x="37" y="117"/>
                  </a:lnTo>
                  <a:lnTo>
                    <a:pt x="33" y="115"/>
                  </a:lnTo>
                  <a:lnTo>
                    <a:pt x="30" y="114"/>
                  </a:lnTo>
                  <a:lnTo>
                    <a:pt x="27" y="114"/>
                  </a:lnTo>
                  <a:lnTo>
                    <a:pt x="25" y="113"/>
                  </a:lnTo>
                  <a:lnTo>
                    <a:pt x="22" y="111"/>
                  </a:lnTo>
                  <a:lnTo>
                    <a:pt x="18" y="110"/>
                  </a:lnTo>
                  <a:lnTo>
                    <a:pt x="15" y="108"/>
                  </a:lnTo>
                  <a:lnTo>
                    <a:pt x="11" y="105"/>
                  </a:lnTo>
                  <a:lnTo>
                    <a:pt x="9" y="102"/>
                  </a:lnTo>
                  <a:lnTo>
                    <a:pt x="6" y="100"/>
                  </a:lnTo>
                  <a:lnTo>
                    <a:pt x="4" y="96"/>
                  </a:lnTo>
                  <a:lnTo>
                    <a:pt x="2" y="92"/>
                  </a:lnTo>
                  <a:lnTo>
                    <a:pt x="1" y="88"/>
                  </a:lnTo>
                  <a:lnTo>
                    <a:pt x="0" y="82"/>
                  </a:lnTo>
                  <a:lnTo>
                    <a:pt x="0" y="77"/>
                  </a:lnTo>
                  <a:lnTo>
                    <a:pt x="0" y="73"/>
                  </a:lnTo>
                  <a:lnTo>
                    <a:pt x="1" y="70"/>
                  </a:lnTo>
                  <a:lnTo>
                    <a:pt x="2" y="66"/>
                  </a:lnTo>
                  <a:lnTo>
                    <a:pt x="4" y="64"/>
                  </a:lnTo>
                  <a:lnTo>
                    <a:pt x="5" y="61"/>
                  </a:lnTo>
                  <a:lnTo>
                    <a:pt x="6" y="58"/>
                  </a:lnTo>
                  <a:lnTo>
                    <a:pt x="10" y="54"/>
                  </a:lnTo>
                  <a:lnTo>
                    <a:pt x="13" y="52"/>
                  </a:lnTo>
                  <a:lnTo>
                    <a:pt x="15" y="50"/>
                  </a:lnTo>
                  <a:lnTo>
                    <a:pt x="17" y="50"/>
                  </a:lnTo>
                  <a:lnTo>
                    <a:pt x="15" y="49"/>
                  </a:lnTo>
                  <a:lnTo>
                    <a:pt x="14" y="48"/>
                  </a:lnTo>
                  <a:lnTo>
                    <a:pt x="11" y="45"/>
                  </a:lnTo>
                  <a:lnTo>
                    <a:pt x="10" y="44"/>
                  </a:lnTo>
                  <a:lnTo>
                    <a:pt x="7" y="38"/>
                  </a:lnTo>
                  <a:lnTo>
                    <a:pt x="6" y="36"/>
                  </a:lnTo>
                  <a:lnTo>
                    <a:pt x="6" y="30"/>
                  </a:lnTo>
                  <a:lnTo>
                    <a:pt x="6" y="26"/>
                  </a:lnTo>
                  <a:lnTo>
                    <a:pt x="6" y="22"/>
                  </a:lnTo>
                  <a:lnTo>
                    <a:pt x="9" y="20"/>
                  </a:lnTo>
                  <a:lnTo>
                    <a:pt x="10" y="18"/>
                  </a:lnTo>
                  <a:lnTo>
                    <a:pt x="13" y="16"/>
                  </a:lnTo>
                  <a:lnTo>
                    <a:pt x="15" y="13"/>
                  </a:lnTo>
                  <a:lnTo>
                    <a:pt x="18" y="12"/>
                  </a:lnTo>
                  <a:lnTo>
                    <a:pt x="22" y="10"/>
                  </a:lnTo>
                  <a:lnTo>
                    <a:pt x="26" y="9"/>
                  </a:lnTo>
                  <a:lnTo>
                    <a:pt x="30" y="8"/>
                  </a:lnTo>
                  <a:lnTo>
                    <a:pt x="34" y="7"/>
                  </a:lnTo>
                  <a:lnTo>
                    <a:pt x="38" y="5"/>
                  </a:lnTo>
                  <a:lnTo>
                    <a:pt x="42" y="5"/>
                  </a:lnTo>
                  <a:lnTo>
                    <a:pt x="45" y="4"/>
                  </a:lnTo>
                  <a:lnTo>
                    <a:pt x="49" y="4"/>
                  </a:lnTo>
                  <a:lnTo>
                    <a:pt x="50" y="4"/>
                  </a:lnTo>
                  <a:lnTo>
                    <a:pt x="54" y="4"/>
                  </a:lnTo>
                  <a:lnTo>
                    <a:pt x="57" y="4"/>
                  </a:lnTo>
                  <a:lnTo>
                    <a:pt x="58" y="4"/>
                  </a:lnTo>
                  <a:lnTo>
                    <a:pt x="62" y="4"/>
                  </a:lnTo>
                  <a:lnTo>
                    <a:pt x="65" y="5"/>
                  </a:lnTo>
                  <a:lnTo>
                    <a:pt x="67" y="5"/>
                  </a:lnTo>
                  <a:lnTo>
                    <a:pt x="70" y="7"/>
                  </a:lnTo>
                  <a:lnTo>
                    <a:pt x="73" y="8"/>
                  </a:lnTo>
                  <a:lnTo>
                    <a:pt x="77" y="9"/>
                  </a:lnTo>
                  <a:lnTo>
                    <a:pt x="81" y="12"/>
                  </a:lnTo>
                  <a:lnTo>
                    <a:pt x="85" y="14"/>
                  </a:lnTo>
                  <a:lnTo>
                    <a:pt x="87" y="16"/>
                  </a:lnTo>
                  <a:lnTo>
                    <a:pt x="89" y="16"/>
                  </a:lnTo>
                  <a:lnTo>
                    <a:pt x="89" y="14"/>
                  </a:lnTo>
                  <a:lnTo>
                    <a:pt x="90" y="9"/>
                  </a:lnTo>
                  <a:lnTo>
                    <a:pt x="91" y="8"/>
                  </a:lnTo>
                  <a:lnTo>
                    <a:pt x="94" y="5"/>
                  </a:lnTo>
                  <a:lnTo>
                    <a:pt x="98" y="3"/>
                  </a:lnTo>
                  <a:lnTo>
                    <a:pt x="102" y="1"/>
                  </a:lnTo>
                  <a:lnTo>
                    <a:pt x="106" y="0"/>
                  </a:lnTo>
                  <a:lnTo>
                    <a:pt x="110" y="0"/>
                  </a:lnTo>
                  <a:lnTo>
                    <a:pt x="112" y="0"/>
                  </a:lnTo>
                  <a:lnTo>
                    <a:pt x="115" y="0"/>
                  </a:lnTo>
                  <a:lnTo>
                    <a:pt x="118" y="1"/>
                  </a:lnTo>
                  <a:lnTo>
                    <a:pt x="120" y="4"/>
                  </a:lnTo>
                  <a:lnTo>
                    <a:pt x="123" y="7"/>
                  </a:lnTo>
                  <a:lnTo>
                    <a:pt x="126" y="12"/>
                  </a:lnTo>
                  <a:lnTo>
                    <a:pt x="127" y="14"/>
                  </a:lnTo>
                  <a:lnTo>
                    <a:pt x="128" y="17"/>
                  </a:lnTo>
                  <a:lnTo>
                    <a:pt x="128" y="20"/>
                  </a:lnTo>
                  <a:lnTo>
                    <a:pt x="130" y="24"/>
                  </a:lnTo>
                  <a:lnTo>
                    <a:pt x="130" y="26"/>
                  </a:lnTo>
                  <a:lnTo>
                    <a:pt x="130" y="29"/>
                  </a:lnTo>
                  <a:lnTo>
                    <a:pt x="130" y="32"/>
                  </a:lnTo>
                  <a:lnTo>
                    <a:pt x="130" y="36"/>
                  </a:lnTo>
                  <a:lnTo>
                    <a:pt x="128" y="40"/>
                  </a:lnTo>
                  <a:lnTo>
                    <a:pt x="127" y="44"/>
                  </a:lnTo>
                  <a:lnTo>
                    <a:pt x="126" y="46"/>
                  </a:lnTo>
                  <a:lnTo>
                    <a:pt x="126" y="48"/>
                  </a:lnTo>
                  <a:lnTo>
                    <a:pt x="127" y="48"/>
                  </a:lnTo>
                  <a:lnTo>
                    <a:pt x="131" y="48"/>
                  </a:lnTo>
                  <a:lnTo>
                    <a:pt x="134" y="48"/>
                  </a:lnTo>
                  <a:lnTo>
                    <a:pt x="138" y="48"/>
                  </a:lnTo>
                  <a:lnTo>
                    <a:pt x="142" y="48"/>
                  </a:lnTo>
                  <a:lnTo>
                    <a:pt x="146" y="48"/>
                  </a:lnTo>
                  <a:lnTo>
                    <a:pt x="150" y="48"/>
                  </a:lnTo>
                  <a:lnTo>
                    <a:pt x="154" y="48"/>
                  </a:lnTo>
                  <a:lnTo>
                    <a:pt x="159" y="48"/>
                  </a:lnTo>
                  <a:lnTo>
                    <a:pt x="164" y="48"/>
                  </a:lnTo>
                  <a:lnTo>
                    <a:pt x="168" y="48"/>
                  </a:lnTo>
                  <a:lnTo>
                    <a:pt x="174" y="48"/>
                  </a:lnTo>
                  <a:lnTo>
                    <a:pt x="179" y="48"/>
                  </a:lnTo>
                  <a:lnTo>
                    <a:pt x="184" y="48"/>
                  </a:lnTo>
                  <a:lnTo>
                    <a:pt x="188" y="48"/>
                  </a:lnTo>
                  <a:lnTo>
                    <a:pt x="194" y="49"/>
                  </a:lnTo>
                  <a:lnTo>
                    <a:pt x="197" y="50"/>
                  </a:lnTo>
                  <a:lnTo>
                    <a:pt x="201" y="52"/>
                  </a:lnTo>
                  <a:lnTo>
                    <a:pt x="205" y="54"/>
                  </a:lnTo>
                  <a:lnTo>
                    <a:pt x="209" y="56"/>
                  </a:lnTo>
                  <a:lnTo>
                    <a:pt x="213" y="57"/>
                  </a:lnTo>
                  <a:lnTo>
                    <a:pt x="217" y="60"/>
                  </a:lnTo>
                  <a:lnTo>
                    <a:pt x="219" y="61"/>
                  </a:lnTo>
                  <a:lnTo>
                    <a:pt x="221" y="62"/>
                  </a:lnTo>
                  <a:lnTo>
                    <a:pt x="224" y="64"/>
                  </a:lnTo>
                  <a:lnTo>
                    <a:pt x="227" y="66"/>
                  </a:lnTo>
                  <a:lnTo>
                    <a:pt x="229" y="68"/>
                  </a:lnTo>
                  <a:lnTo>
                    <a:pt x="229" y="69"/>
                  </a:lnTo>
                  <a:lnTo>
                    <a:pt x="232" y="69"/>
                  </a:lnTo>
                  <a:lnTo>
                    <a:pt x="233" y="68"/>
                  </a:lnTo>
                  <a:lnTo>
                    <a:pt x="236" y="68"/>
                  </a:lnTo>
                  <a:lnTo>
                    <a:pt x="240" y="68"/>
                  </a:lnTo>
                  <a:lnTo>
                    <a:pt x="244" y="66"/>
                  </a:lnTo>
                  <a:lnTo>
                    <a:pt x="248" y="66"/>
                  </a:lnTo>
                  <a:lnTo>
                    <a:pt x="252" y="66"/>
                  </a:lnTo>
                  <a:lnTo>
                    <a:pt x="257" y="65"/>
                  </a:lnTo>
                  <a:lnTo>
                    <a:pt x="263" y="65"/>
                  </a:lnTo>
                  <a:lnTo>
                    <a:pt x="267" y="64"/>
                  </a:lnTo>
                  <a:lnTo>
                    <a:pt x="272" y="64"/>
                  </a:lnTo>
                  <a:lnTo>
                    <a:pt x="277" y="64"/>
                  </a:lnTo>
                  <a:lnTo>
                    <a:pt x="281" y="64"/>
                  </a:lnTo>
                  <a:lnTo>
                    <a:pt x="287" y="64"/>
                  </a:lnTo>
                  <a:lnTo>
                    <a:pt x="291" y="64"/>
                  </a:lnTo>
                  <a:lnTo>
                    <a:pt x="294" y="64"/>
                  </a:lnTo>
                  <a:lnTo>
                    <a:pt x="298" y="64"/>
                  </a:lnTo>
                  <a:lnTo>
                    <a:pt x="302" y="64"/>
                  </a:lnTo>
                  <a:lnTo>
                    <a:pt x="306" y="65"/>
                  </a:lnTo>
                  <a:lnTo>
                    <a:pt x="310" y="66"/>
                  </a:lnTo>
                  <a:lnTo>
                    <a:pt x="314" y="66"/>
                  </a:lnTo>
                  <a:lnTo>
                    <a:pt x="317" y="68"/>
                  </a:lnTo>
                  <a:lnTo>
                    <a:pt x="321" y="69"/>
                  </a:lnTo>
                  <a:lnTo>
                    <a:pt x="324" y="70"/>
                  </a:lnTo>
                  <a:lnTo>
                    <a:pt x="328" y="72"/>
                  </a:lnTo>
                  <a:lnTo>
                    <a:pt x="329" y="73"/>
                  </a:lnTo>
                  <a:lnTo>
                    <a:pt x="332" y="73"/>
                  </a:lnTo>
                  <a:lnTo>
                    <a:pt x="336" y="74"/>
                  </a:lnTo>
                  <a:lnTo>
                    <a:pt x="337" y="76"/>
                  </a:lnTo>
                  <a:lnTo>
                    <a:pt x="340" y="74"/>
                  </a:lnTo>
                  <a:lnTo>
                    <a:pt x="342" y="73"/>
                  </a:lnTo>
                  <a:lnTo>
                    <a:pt x="344" y="73"/>
                  </a:lnTo>
                  <a:lnTo>
                    <a:pt x="346" y="72"/>
                  </a:lnTo>
                  <a:lnTo>
                    <a:pt x="350" y="70"/>
                  </a:lnTo>
                  <a:lnTo>
                    <a:pt x="353" y="69"/>
                  </a:lnTo>
                  <a:lnTo>
                    <a:pt x="357" y="68"/>
                  </a:lnTo>
                  <a:lnTo>
                    <a:pt x="360" y="66"/>
                  </a:lnTo>
                  <a:lnTo>
                    <a:pt x="365" y="65"/>
                  </a:lnTo>
                  <a:lnTo>
                    <a:pt x="369" y="64"/>
                  </a:lnTo>
                  <a:lnTo>
                    <a:pt x="373" y="62"/>
                  </a:lnTo>
                  <a:lnTo>
                    <a:pt x="377" y="61"/>
                  </a:lnTo>
                  <a:lnTo>
                    <a:pt x="382" y="60"/>
                  </a:lnTo>
                  <a:lnTo>
                    <a:pt x="388" y="58"/>
                  </a:lnTo>
                  <a:lnTo>
                    <a:pt x="391" y="57"/>
                  </a:lnTo>
                  <a:lnTo>
                    <a:pt x="397" y="56"/>
                  </a:lnTo>
                  <a:lnTo>
                    <a:pt x="402" y="54"/>
                  </a:lnTo>
                  <a:lnTo>
                    <a:pt x="406" y="53"/>
                  </a:lnTo>
                  <a:lnTo>
                    <a:pt x="411" y="52"/>
                  </a:lnTo>
                  <a:lnTo>
                    <a:pt x="417" y="50"/>
                  </a:lnTo>
                  <a:lnTo>
                    <a:pt x="422" y="49"/>
                  </a:lnTo>
                  <a:lnTo>
                    <a:pt x="426" y="48"/>
                  </a:lnTo>
                  <a:lnTo>
                    <a:pt x="431" y="48"/>
                  </a:lnTo>
                  <a:lnTo>
                    <a:pt x="435" y="46"/>
                  </a:lnTo>
                  <a:lnTo>
                    <a:pt x="441" y="46"/>
                  </a:lnTo>
                  <a:lnTo>
                    <a:pt x="445" y="45"/>
                  </a:lnTo>
                  <a:lnTo>
                    <a:pt x="449" y="45"/>
                  </a:lnTo>
                  <a:lnTo>
                    <a:pt x="453" y="45"/>
                  </a:lnTo>
                  <a:lnTo>
                    <a:pt x="457" y="45"/>
                  </a:lnTo>
                  <a:lnTo>
                    <a:pt x="459" y="45"/>
                  </a:lnTo>
                  <a:lnTo>
                    <a:pt x="463" y="45"/>
                  </a:lnTo>
                  <a:lnTo>
                    <a:pt x="466" y="45"/>
                  </a:lnTo>
                  <a:lnTo>
                    <a:pt x="470" y="46"/>
                  </a:lnTo>
                  <a:lnTo>
                    <a:pt x="474" y="46"/>
                  </a:lnTo>
                  <a:lnTo>
                    <a:pt x="478" y="48"/>
                  </a:lnTo>
                  <a:lnTo>
                    <a:pt x="482" y="49"/>
                  </a:lnTo>
                  <a:lnTo>
                    <a:pt x="486" y="50"/>
                  </a:lnTo>
                  <a:lnTo>
                    <a:pt x="490" y="52"/>
                  </a:lnTo>
                  <a:lnTo>
                    <a:pt x="494" y="53"/>
                  </a:lnTo>
                  <a:lnTo>
                    <a:pt x="499" y="54"/>
                  </a:lnTo>
                  <a:lnTo>
                    <a:pt x="503" y="56"/>
                  </a:lnTo>
                  <a:lnTo>
                    <a:pt x="507" y="58"/>
                  </a:lnTo>
                  <a:lnTo>
                    <a:pt x="511" y="60"/>
                  </a:lnTo>
                  <a:lnTo>
                    <a:pt x="515" y="61"/>
                  </a:lnTo>
                  <a:lnTo>
                    <a:pt x="520" y="64"/>
                  </a:lnTo>
                  <a:lnTo>
                    <a:pt x="523" y="65"/>
                  </a:lnTo>
                  <a:lnTo>
                    <a:pt x="527" y="66"/>
                  </a:lnTo>
                  <a:lnTo>
                    <a:pt x="531" y="68"/>
                  </a:lnTo>
                  <a:lnTo>
                    <a:pt x="535" y="70"/>
                  </a:lnTo>
                  <a:lnTo>
                    <a:pt x="538" y="70"/>
                  </a:lnTo>
                  <a:lnTo>
                    <a:pt x="542" y="73"/>
                  </a:lnTo>
                  <a:lnTo>
                    <a:pt x="544" y="74"/>
                  </a:lnTo>
                  <a:lnTo>
                    <a:pt x="547" y="76"/>
                  </a:lnTo>
                  <a:lnTo>
                    <a:pt x="552" y="77"/>
                  </a:lnTo>
                  <a:lnTo>
                    <a:pt x="555" y="80"/>
                  </a:lnTo>
                  <a:lnTo>
                    <a:pt x="558" y="81"/>
                  </a:lnTo>
                  <a:lnTo>
                    <a:pt x="559" y="81"/>
                  </a:lnTo>
                  <a:lnTo>
                    <a:pt x="560" y="81"/>
                  </a:lnTo>
                  <a:lnTo>
                    <a:pt x="563" y="82"/>
                  </a:lnTo>
                  <a:lnTo>
                    <a:pt x="567" y="82"/>
                  </a:lnTo>
                  <a:lnTo>
                    <a:pt x="571" y="84"/>
                  </a:lnTo>
                  <a:lnTo>
                    <a:pt x="576" y="85"/>
                  </a:lnTo>
                  <a:lnTo>
                    <a:pt x="579" y="85"/>
                  </a:lnTo>
                  <a:lnTo>
                    <a:pt x="581" y="86"/>
                  </a:lnTo>
                  <a:lnTo>
                    <a:pt x="585" y="86"/>
                  </a:lnTo>
                  <a:lnTo>
                    <a:pt x="588" y="88"/>
                  </a:lnTo>
                  <a:lnTo>
                    <a:pt x="591" y="88"/>
                  </a:lnTo>
                  <a:lnTo>
                    <a:pt x="593" y="89"/>
                  </a:lnTo>
                  <a:lnTo>
                    <a:pt x="596" y="89"/>
                  </a:lnTo>
                  <a:lnTo>
                    <a:pt x="599" y="90"/>
                  </a:lnTo>
                  <a:lnTo>
                    <a:pt x="601" y="92"/>
                  </a:lnTo>
                  <a:lnTo>
                    <a:pt x="604" y="92"/>
                  </a:lnTo>
                  <a:lnTo>
                    <a:pt x="608" y="93"/>
                  </a:lnTo>
                  <a:lnTo>
                    <a:pt x="611" y="93"/>
                  </a:lnTo>
                  <a:lnTo>
                    <a:pt x="616" y="96"/>
                  </a:lnTo>
                  <a:lnTo>
                    <a:pt x="621" y="97"/>
                  </a:lnTo>
                  <a:lnTo>
                    <a:pt x="624" y="98"/>
                  </a:lnTo>
                  <a:lnTo>
                    <a:pt x="628" y="100"/>
                  </a:lnTo>
                  <a:lnTo>
                    <a:pt x="633" y="102"/>
                  </a:lnTo>
                  <a:lnTo>
                    <a:pt x="637" y="106"/>
                  </a:lnTo>
                  <a:lnTo>
                    <a:pt x="643" y="110"/>
                  </a:lnTo>
                  <a:lnTo>
                    <a:pt x="647" y="117"/>
                  </a:lnTo>
                  <a:lnTo>
                    <a:pt x="649" y="121"/>
                  </a:lnTo>
                  <a:lnTo>
                    <a:pt x="652" y="125"/>
                  </a:lnTo>
                  <a:lnTo>
                    <a:pt x="653" y="127"/>
                  </a:lnTo>
                  <a:lnTo>
                    <a:pt x="655" y="129"/>
                  </a:lnTo>
                  <a:lnTo>
                    <a:pt x="656" y="129"/>
                  </a:lnTo>
                  <a:lnTo>
                    <a:pt x="660" y="130"/>
                  </a:lnTo>
                  <a:lnTo>
                    <a:pt x="663" y="131"/>
                  </a:lnTo>
                  <a:lnTo>
                    <a:pt x="665" y="133"/>
                  </a:lnTo>
                  <a:lnTo>
                    <a:pt x="669" y="135"/>
                  </a:lnTo>
                  <a:lnTo>
                    <a:pt x="675" y="137"/>
                  </a:lnTo>
                  <a:lnTo>
                    <a:pt x="678" y="138"/>
                  </a:lnTo>
                  <a:lnTo>
                    <a:pt x="682" y="141"/>
                  </a:lnTo>
                  <a:lnTo>
                    <a:pt x="688" y="143"/>
                  </a:lnTo>
                  <a:lnTo>
                    <a:pt x="693" y="146"/>
                  </a:lnTo>
                  <a:lnTo>
                    <a:pt x="698" y="149"/>
                  </a:lnTo>
                  <a:lnTo>
                    <a:pt x="704" y="151"/>
                  </a:lnTo>
                  <a:lnTo>
                    <a:pt x="709" y="154"/>
                  </a:lnTo>
                  <a:lnTo>
                    <a:pt x="714" y="158"/>
                  </a:lnTo>
                  <a:lnTo>
                    <a:pt x="718" y="161"/>
                  </a:lnTo>
                  <a:lnTo>
                    <a:pt x="722" y="166"/>
                  </a:lnTo>
                  <a:lnTo>
                    <a:pt x="724" y="169"/>
                  </a:lnTo>
                  <a:lnTo>
                    <a:pt x="726" y="171"/>
                  </a:lnTo>
                  <a:lnTo>
                    <a:pt x="728" y="174"/>
                  </a:lnTo>
                  <a:lnTo>
                    <a:pt x="730" y="178"/>
                  </a:lnTo>
                  <a:lnTo>
                    <a:pt x="732" y="182"/>
                  </a:lnTo>
                  <a:lnTo>
                    <a:pt x="733" y="186"/>
                  </a:lnTo>
                  <a:lnTo>
                    <a:pt x="734" y="189"/>
                  </a:lnTo>
                  <a:lnTo>
                    <a:pt x="736" y="194"/>
                  </a:lnTo>
                  <a:lnTo>
                    <a:pt x="737" y="197"/>
                  </a:lnTo>
                  <a:lnTo>
                    <a:pt x="738" y="201"/>
                  </a:lnTo>
                  <a:lnTo>
                    <a:pt x="740" y="205"/>
                  </a:lnTo>
                  <a:lnTo>
                    <a:pt x="741" y="210"/>
                  </a:lnTo>
                  <a:lnTo>
                    <a:pt x="741" y="214"/>
                  </a:lnTo>
                  <a:lnTo>
                    <a:pt x="742" y="216"/>
                  </a:lnTo>
                  <a:lnTo>
                    <a:pt x="742" y="220"/>
                  </a:lnTo>
                  <a:lnTo>
                    <a:pt x="744" y="224"/>
                  </a:lnTo>
                  <a:lnTo>
                    <a:pt x="744" y="227"/>
                  </a:lnTo>
                  <a:lnTo>
                    <a:pt x="745" y="231"/>
                  </a:lnTo>
                  <a:lnTo>
                    <a:pt x="746" y="234"/>
                  </a:lnTo>
                  <a:lnTo>
                    <a:pt x="746" y="238"/>
                  </a:lnTo>
                  <a:lnTo>
                    <a:pt x="748" y="242"/>
                  </a:lnTo>
                  <a:lnTo>
                    <a:pt x="748" y="247"/>
                  </a:lnTo>
                  <a:lnTo>
                    <a:pt x="749" y="250"/>
                  </a:lnTo>
                  <a:lnTo>
                    <a:pt x="749" y="251"/>
                  </a:lnTo>
                  <a:lnTo>
                    <a:pt x="752" y="252"/>
                  </a:lnTo>
                  <a:lnTo>
                    <a:pt x="754" y="255"/>
                  </a:lnTo>
                  <a:lnTo>
                    <a:pt x="758" y="259"/>
                  </a:lnTo>
                  <a:lnTo>
                    <a:pt x="760" y="262"/>
                  </a:lnTo>
                  <a:lnTo>
                    <a:pt x="761" y="264"/>
                  </a:lnTo>
                  <a:lnTo>
                    <a:pt x="761" y="268"/>
                  </a:lnTo>
                  <a:lnTo>
                    <a:pt x="762" y="271"/>
                  </a:lnTo>
                  <a:lnTo>
                    <a:pt x="761" y="275"/>
                  </a:lnTo>
                  <a:lnTo>
                    <a:pt x="761" y="279"/>
                  </a:lnTo>
                  <a:lnTo>
                    <a:pt x="760" y="283"/>
                  </a:lnTo>
                  <a:lnTo>
                    <a:pt x="757" y="288"/>
                  </a:lnTo>
                  <a:lnTo>
                    <a:pt x="744" y="313"/>
                  </a:lnTo>
                  <a:lnTo>
                    <a:pt x="745" y="348"/>
                  </a:lnTo>
                  <a:lnTo>
                    <a:pt x="745" y="351"/>
                  </a:lnTo>
                  <a:lnTo>
                    <a:pt x="745" y="353"/>
                  </a:lnTo>
                  <a:lnTo>
                    <a:pt x="745" y="356"/>
                  </a:lnTo>
                  <a:lnTo>
                    <a:pt x="745" y="357"/>
                  </a:lnTo>
                  <a:lnTo>
                    <a:pt x="745" y="361"/>
                  </a:lnTo>
                  <a:lnTo>
                    <a:pt x="745" y="364"/>
                  </a:lnTo>
                  <a:lnTo>
                    <a:pt x="745" y="368"/>
                  </a:lnTo>
                  <a:lnTo>
                    <a:pt x="745" y="372"/>
                  </a:lnTo>
                  <a:lnTo>
                    <a:pt x="745" y="376"/>
                  </a:lnTo>
                  <a:lnTo>
                    <a:pt x="744" y="381"/>
                  </a:lnTo>
                  <a:lnTo>
                    <a:pt x="744" y="385"/>
                  </a:lnTo>
                  <a:lnTo>
                    <a:pt x="744" y="391"/>
                  </a:lnTo>
                  <a:lnTo>
                    <a:pt x="744" y="396"/>
                  </a:lnTo>
                  <a:lnTo>
                    <a:pt x="742" y="400"/>
                  </a:lnTo>
                  <a:lnTo>
                    <a:pt x="741" y="405"/>
                  </a:lnTo>
                  <a:lnTo>
                    <a:pt x="740" y="411"/>
                  </a:lnTo>
                  <a:lnTo>
                    <a:pt x="738" y="416"/>
                  </a:lnTo>
                  <a:lnTo>
                    <a:pt x="736" y="421"/>
                  </a:lnTo>
                  <a:lnTo>
                    <a:pt x="734" y="426"/>
                  </a:lnTo>
                  <a:lnTo>
                    <a:pt x="733" y="429"/>
                  </a:lnTo>
                  <a:lnTo>
                    <a:pt x="732" y="432"/>
                  </a:lnTo>
                  <a:lnTo>
                    <a:pt x="730" y="434"/>
                  </a:lnTo>
                  <a:lnTo>
                    <a:pt x="730" y="437"/>
                  </a:lnTo>
                  <a:lnTo>
                    <a:pt x="726" y="442"/>
                  </a:lnTo>
                  <a:lnTo>
                    <a:pt x="724" y="448"/>
                  </a:lnTo>
                  <a:lnTo>
                    <a:pt x="720" y="453"/>
                  </a:lnTo>
                  <a:lnTo>
                    <a:pt x="716" y="458"/>
                  </a:lnTo>
                  <a:lnTo>
                    <a:pt x="712" y="462"/>
                  </a:lnTo>
                  <a:lnTo>
                    <a:pt x="708" y="468"/>
                  </a:lnTo>
                  <a:lnTo>
                    <a:pt x="702" y="473"/>
                  </a:lnTo>
                  <a:lnTo>
                    <a:pt x="697" y="477"/>
                  </a:lnTo>
                  <a:lnTo>
                    <a:pt x="694" y="478"/>
                  </a:lnTo>
                  <a:lnTo>
                    <a:pt x="692" y="481"/>
                  </a:lnTo>
                  <a:lnTo>
                    <a:pt x="688" y="482"/>
                  </a:lnTo>
                  <a:lnTo>
                    <a:pt x="686" y="484"/>
                  </a:lnTo>
                  <a:lnTo>
                    <a:pt x="680" y="488"/>
                  </a:lnTo>
                  <a:lnTo>
                    <a:pt x="676" y="492"/>
                  </a:lnTo>
                  <a:lnTo>
                    <a:pt x="669" y="494"/>
                  </a:lnTo>
                  <a:lnTo>
                    <a:pt x="665" y="498"/>
                  </a:lnTo>
                  <a:lnTo>
                    <a:pt x="659" y="501"/>
                  </a:lnTo>
                  <a:lnTo>
                    <a:pt x="655" y="505"/>
                  </a:lnTo>
                  <a:lnTo>
                    <a:pt x="648" y="508"/>
                  </a:lnTo>
                  <a:lnTo>
                    <a:pt x="644" y="510"/>
                  </a:lnTo>
                  <a:lnTo>
                    <a:pt x="637" y="513"/>
                  </a:lnTo>
                  <a:lnTo>
                    <a:pt x="633" y="516"/>
                  </a:lnTo>
                  <a:lnTo>
                    <a:pt x="628" y="517"/>
                  </a:lnTo>
                  <a:lnTo>
                    <a:pt x="623" y="519"/>
                  </a:lnTo>
                  <a:lnTo>
                    <a:pt x="617" y="522"/>
                  </a:lnTo>
                  <a:lnTo>
                    <a:pt x="612" y="525"/>
                  </a:lnTo>
                  <a:lnTo>
                    <a:pt x="609" y="525"/>
                  </a:lnTo>
                  <a:lnTo>
                    <a:pt x="607" y="526"/>
                  </a:lnTo>
                  <a:lnTo>
                    <a:pt x="604" y="526"/>
                  </a:lnTo>
                  <a:lnTo>
                    <a:pt x="601" y="527"/>
                  </a:lnTo>
                  <a:lnTo>
                    <a:pt x="596" y="529"/>
                  </a:lnTo>
                  <a:lnTo>
                    <a:pt x="591" y="530"/>
                  </a:lnTo>
                  <a:lnTo>
                    <a:pt x="588" y="530"/>
                  </a:lnTo>
                  <a:lnTo>
                    <a:pt x="584" y="531"/>
                  </a:lnTo>
                  <a:lnTo>
                    <a:pt x="581" y="531"/>
                  </a:lnTo>
                  <a:lnTo>
                    <a:pt x="579" y="531"/>
                  </a:lnTo>
                  <a:lnTo>
                    <a:pt x="576" y="531"/>
                  </a:lnTo>
                  <a:lnTo>
                    <a:pt x="574" y="533"/>
                  </a:lnTo>
                  <a:lnTo>
                    <a:pt x="570" y="533"/>
                  </a:lnTo>
                  <a:lnTo>
                    <a:pt x="567" y="534"/>
                  </a:lnTo>
                  <a:lnTo>
                    <a:pt x="564" y="534"/>
                  </a:lnTo>
                  <a:lnTo>
                    <a:pt x="560" y="534"/>
                  </a:lnTo>
                  <a:lnTo>
                    <a:pt x="558" y="534"/>
                  </a:lnTo>
                  <a:lnTo>
                    <a:pt x="555" y="534"/>
                  </a:lnTo>
                  <a:lnTo>
                    <a:pt x="552" y="534"/>
                  </a:lnTo>
                  <a:lnTo>
                    <a:pt x="548" y="534"/>
                  </a:lnTo>
                  <a:lnTo>
                    <a:pt x="546" y="534"/>
                  </a:lnTo>
                  <a:lnTo>
                    <a:pt x="543" y="534"/>
                  </a:lnTo>
                  <a:lnTo>
                    <a:pt x="539" y="533"/>
                  </a:lnTo>
                  <a:lnTo>
                    <a:pt x="536" y="533"/>
                  </a:lnTo>
                  <a:lnTo>
                    <a:pt x="534" y="533"/>
                  </a:lnTo>
                  <a:lnTo>
                    <a:pt x="530" y="533"/>
                  </a:lnTo>
                  <a:lnTo>
                    <a:pt x="527" y="531"/>
                  </a:lnTo>
                  <a:lnTo>
                    <a:pt x="523" y="531"/>
                  </a:lnTo>
                  <a:lnTo>
                    <a:pt x="520" y="531"/>
                  </a:lnTo>
                  <a:lnTo>
                    <a:pt x="518" y="531"/>
                  </a:lnTo>
                  <a:lnTo>
                    <a:pt x="512" y="530"/>
                  </a:lnTo>
                  <a:lnTo>
                    <a:pt x="510" y="529"/>
                  </a:lnTo>
                  <a:lnTo>
                    <a:pt x="506" y="529"/>
                  </a:lnTo>
                  <a:lnTo>
                    <a:pt x="503" y="527"/>
                  </a:lnTo>
                  <a:lnTo>
                    <a:pt x="499" y="527"/>
                  </a:lnTo>
                  <a:lnTo>
                    <a:pt x="496" y="526"/>
                  </a:lnTo>
                  <a:lnTo>
                    <a:pt x="494" y="525"/>
                  </a:lnTo>
                  <a:lnTo>
                    <a:pt x="491" y="525"/>
                  </a:lnTo>
                  <a:lnTo>
                    <a:pt x="488" y="523"/>
                  </a:lnTo>
                  <a:lnTo>
                    <a:pt x="484" y="522"/>
                  </a:lnTo>
                  <a:lnTo>
                    <a:pt x="482" y="521"/>
                  </a:lnTo>
                  <a:lnTo>
                    <a:pt x="479" y="519"/>
                  </a:lnTo>
                  <a:lnTo>
                    <a:pt x="474" y="518"/>
                  </a:lnTo>
                  <a:lnTo>
                    <a:pt x="469" y="516"/>
                  </a:lnTo>
                  <a:lnTo>
                    <a:pt x="465" y="513"/>
                  </a:lnTo>
                  <a:lnTo>
                    <a:pt x="459" y="510"/>
                  </a:lnTo>
                  <a:lnTo>
                    <a:pt x="455" y="508"/>
                  </a:lnTo>
                  <a:lnTo>
                    <a:pt x="451" y="505"/>
                  </a:lnTo>
                  <a:lnTo>
                    <a:pt x="447" y="502"/>
                  </a:lnTo>
                  <a:lnTo>
                    <a:pt x="443" y="500"/>
                  </a:lnTo>
                  <a:lnTo>
                    <a:pt x="441" y="497"/>
                  </a:lnTo>
                  <a:lnTo>
                    <a:pt x="438" y="494"/>
                  </a:lnTo>
                  <a:lnTo>
                    <a:pt x="435" y="492"/>
                  </a:lnTo>
                  <a:lnTo>
                    <a:pt x="431" y="488"/>
                  </a:lnTo>
                  <a:lnTo>
                    <a:pt x="430" y="485"/>
                  </a:lnTo>
                  <a:lnTo>
                    <a:pt x="427" y="484"/>
                  </a:lnTo>
                  <a:lnTo>
                    <a:pt x="423" y="478"/>
                  </a:lnTo>
                  <a:lnTo>
                    <a:pt x="421" y="474"/>
                  </a:lnTo>
                  <a:lnTo>
                    <a:pt x="418" y="470"/>
                  </a:lnTo>
                  <a:lnTo>
                    <a:pt x="417" y="468"/>
                  </a:lnTo>
                  <a:lnTo>
                    <a:pt x="415" y="466"/>
                  </a:lnTo>
                  <a:lnTo>
                    <a:pt x="415" y="465"/>
                  </a:lnTo>
                  <a:lnTo>
                    <a:pt x="413" y="464"/>
                  </a:lnTo>
                  <a:lnTo>
                    <a:pt x="410" y="461"/>
                  </a:lnTo>
                  <a:lnTo>
                    <a:pt x="406" y="458"/>
                  </a:lnTo>
                  <a:lnTo>
                    <a:pt x="402" y="453"/>
                  </a:lnTo>
                  <a:lnTo>
                    <a:pt x="398" y="449"/>
                  </a:lnTo>
                  <a:lnTo>
                    <a:pt x="393" y="444"/>
                  </a:lnTo>
                  <a:lnTo>
                    <a:pt x="388" y="440"/>
                  </a:lnTo>
                  <a:lnTo>
                    <a:pt x="385" y="436"/>
                  </a:lnTo>
                  <a:lnTo>
                    <a:pt x="382" y="433"/>
                  </a:lnTo>
                  <a:lnTo>
                    <a:pt x="378" y="430"/>
                  </a:lnTo>
                  <a:lnTo>
                    <a:pt x="376" y="428"/>
                  </a:lnTo>
                  <a:lnTo>
                    <a:pt x="373" y="425"/>
                  </a:lnTo>
                  <a:lnTo>
                    <a:pt x="370" y="421"/>
                  </a:lnTo>
                  <a:lnTo>
                    <a:pt x="368" y="418"/>
                  </a:lnTo>
                  <a:lnTo>
                    <a:pt x="366" y="416"/>
                  </a:lnTo>
                  <a:lnTo>
                    <a:pt x="361" y="411"/>
                  </a:lnTo>
                  <a:lnTo>
                    <a:pt x="357" y="405"/>
                  </a:lnTo>
                  <a:lnTo>
                    <a:pt x="353" y="400"/>
                  </a:lnTo>
                  <a:lnTo>
                    <a:pt x="350" y="396"/>
                  </a:lnTo>
                  <a:lnTo>
                    <a:pt x="348" y="392"/>
                  </a:lnTo>
                  <a:lnTo>
                    <a:pt x="346" y="388"/>
                  </a:lnTo>
                  <a:lnTo>
                    <a:pt x="345" y="383"/>
                  </a:lnTo>
                  <a:lnTo>
                    <a:pt x="344" y="379"/>
                  </a:lnTo>
                  <a:lnTo>
                    <a:pt x="344" y="375"/>
                  </a:lnTo>
                  <a:lnTo>
                    <a:pt x="342" y="371"/>
                  </a:lnTo>
                  <a:lnTo>
                    <a:pt x="342" y="368"/>
                  </a:lnTo>
                  <a:lnTo>
                    <a:pt x="344" y="364"/>
                  </a:lnTo>
                  <a:lnTo>
                    <a:pt x="344" y="361"/>
                  </a:lnTo>
                  <a:lnTo>
                    <a:pt x="344" y="357"/>
                  </a:lnTo>
                  <a:lnTo>
                    <a:pt x="344" y="355"/>
                  </a:lnTo>
                  <a:lnTo>
                    <a:pt x="344" y="353"/>
                  </a:lnTo>
                  <a:lnTo>
                    <a:pt x="345" y="351"/>
                  </a:lnTo>
                  <a:lnTo>
                    <a:pt x="345" y="349"/>
                  </a:lnTo>
                  <a:lnTo>
                    <a:pt x="344" y="349"/>
                  </a:lnTo>
                  <a:lnTo>
                    <a:pt x="342" y="348"/>
                  </a:lnTo>
                  <a:lnTo>
                    <a:pt x="338" y="347"/>
                  </a:lnTo>
                  <a:lnTo>
                    <a:pt x="334" y="345"/>
                  </a:lnTo>
                  <a:lnTo>
                    <a:pt x="329" y="341"/>
                  </a:lnTo>
                  <a:lnTo>
                    <a:pt x="324" y="339"/>
                  </a:lnTo>
                  <a:lnTo>
                    <a:pt x="318" y="335"/>
                  </a:lnTo>
                  <a:lnTo>
                    <a:pt x="314" y="329"/>
                  </a:lnTo>
                  <a:lnTo>
                    <a:pt x="312" y="327"/>
                  </a:lnTo>
                  <a:lnTo>
                    <a:pt x="310" y="324"/>
                  </a:lnTo>
                  <a:lnTo>
                    <a:pt x="309" y="320"/>
                  </a:lnTo>
                  <a:lnTo>
                    <a:pt x="309" y="317"/>
                  </a:lnTo>
                  <a:lnTo>
                    <a:pt x="309" y="312"/>
                  </a:lnTo>
                  <a:lnTo>
                    <a:pt x="309" y="308"/>
                  </a:lnTo>
                  <a:lnTo>
                    <a:pt x="310" y="303"/>
                  </a:lnTo>
                  <a:lnTo>
                    <a:pt x="312" y="300"/>
                  </a:lnTo>
                  <a:lnTo>
                    <a:pt x="312" y="299"/>
                  </a:lnTo>
                  <a:lnTo>
                    <a:pt x="313" y="298"/>
                  </a:lnTo>
                  <a:lnTo>
                    <a:pt x="321" y="29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89" name="Freeform 40">
              <a:extLst>
                <a:ext uri="{FF2B5EF4-FFF2-40B4-BE49-F238E27FC236}">
                  <a16:creationId xmlns:a16="http://schemas.microsoft.com/office/drawing/2014/main" id="{D18341EA-E1F3-4F7F-91E4-70D3B5410C44}"/>
                </a:ext>
              </a:extLst>
            </p:cNvPr>
            <p:cNvSpPr>
              <a:spLocks/>
            </p:cNvSpPr>
            <p:nvPr/>
          </p:nvSpPr>
          <p:spPr bwMode="auto">
            <a:xfrm>
              <a:off x="1161" y="1756"/>
              <a:ext cx="16" cy="21"/>
            </a:xfrm>
            <a:custGeom>
              <a:avLst/>
              <a:gdLst>
                <a:gd name="T0" fmla="*/ 1 w 32"/>
                <a:gd name="T1" fmla="*/ 1 h 41"/>
                <a:gd name="T2" fmla="*/ 1 w 32"/>
                <a:gd name="T3" fmla="*/ 1 h 41"/>
                <a:gd name="T4" fmla="*/ 1 w 32"/>
                <a:gd name="T5" fmla="*/ 0 h 41"/>
                <a:gd name="T6" fmla="*/ 1 w 32"/>
                <a:gd name="T7" fmla="*/ 0 h 41"/>
                <a:gd name="T8" fmla="*/ 1 w 32"/>
                <a:gd name="T9" fmla="*/ 1 h 41"/>
                <a:gd name="T10" fmla="*/ 1 w 32"/>
                <a:gd name="T11" fmla="*/ 1 h 41"/>
                <a:gd name="T12" fmla="*/ 1 w 32"/>
                <a:gd name="T13" fmla="*/ 1 h 41"/>
                <a:gd name="T14" fmla="*/ 1 w 32"/>
                <a:gd name="T15" fmla="*/ 1 h 41"/>
                <a:gd name="T16" fmla="*/ 1 w 32"/>
                <a:gd name="T17" fmla="*/ 1 h 41"/>
                <a:gd name="T18" fmla="*/ 1 w 32"/>
                <a:gd name="T19" fmla="*/ 1 h 41"/>
                <a:gd name="T20" fmla="*/ 1 w 32"/>
                <a:gd name="T21" fmla="*/ 1 h 41"/>
                <a:gd name="T22" fmla="*/ 1 w 32"/>
                <a:gd name="T23" fmla="*/ 1 h 41"/>
                <a:gd name="T24" fmla="*/ 1 w 32"/>
                <a:gd name="T25" fmla="*/ 1 h 41"/>
                <a:gd name="T26" fmla="*/ 1 w 32"/>
                <a:gd name="T27" fmla="*/ 1 h 41"/>
                <a:gd name="T28" fmla="*/ 0 w 32"/>
                <a:gd name="T29" fmla="*/ 1 h 41"/>
                <a:gd name="T30" fmla="*/ 0 w 32"/>
                <a:gd name="T31" fmla="*/ 1 h 41"/>
                <a:gd name="T32" fmla="*/ 0 w 32"/>
                <a:gd name="T33" fmla="*/ 2 h 41"/>
                <a:gd name="T34" fmla="*/ 1 w 32"/>
                <a:gd name="T35" fmla="*/ 2 h 41"/>
                <a:gd name="T36" fmla="*/ 1 w 32"/>
                <a:gd name="T37" fmla="*/ 2 h 41"/>
                <a:gd name="T38" fmla="*/ 1 w 32"/>
                <a:gd name="T39" fmla="*/ 2 h 41"/>
                <a:gd name="T40" fmla="*/ 1 w 32"/>
                <a:gd name="T41" fmla="*/ 2 h 41"/>
                <a:gd name="T42" fmla="*/ 1 w 32"/>
                <a:gd name="T43" fmla="*/ 2 h 41"/>
                <a:gd name="T44" fmla="*/ 1 w 32"/>
                <a:gd name="T45" fmla="*/ 2 h 41"/>
                <a:gd name="T46" fmla="*/ 1 w 32"/>
                <a:gd name="T47" fmla="*/ 2 h 41"/>
                <a:gd name="T48" fmla="*/ 1 w 32"/>
                <a:gd name="T49" fmla="*/ 1 h 41"/>
                <a:gd name="T50" fmla="*/ 1 w 32"/>
                <a:gd name="T51" fmla="*/ 1 h 41"/>
                <a:gd name="T52" fmla="*/ 1 w 32"/>
                <a:gd name="T53" fmla="*/ 1 h 41"/>
                <a:gd name="T54" fmla="*/ 1 w 32"/>
                <a:gd name="T55" fmla="*/ 1 h 41"/>
                <a:gd name="T56" fmla="*/ 1 w 32"/>
                <a:gd name="T57" fmla="*/ 1 h 41"/>
                <a:gd name="T58" fmla="*/ 1 w 32"/>
                <a:gd name="T59" fmla="*/ 1 h 41"/>
                <a:gd name="T60" fmla="*/ 1 w 32"/>
                <a:gd name="T61" fmla="*/ 1 h 41"/>
                <a:gd name="T62" fmla="*/ 1 w 32"/>
                <a:gd name="T63" fmla="*/ 1 h 41"/>
                <a:gd name="T64" fmla="*/ 1 w 32"/>
                <a:gd name="T65" fmla="*/ 1 h 41"/>
                <a:gd name="T66" fmla="*/ 1 w 32"/>
                <a:gd name="T67" fmla="*/ 1 h 41"/>
                <a:gd name="T68" fmla="*/ 1 w 32"/>
                <a:gd name="T69" fmla="*/ 1 h 41"/>
                <a:gd name="T70" fmla="*/ 1 w 32"/>
                <a:gd name="T71" fmla="*/ 1 h 4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32" h="41">
                  <a:moveTo>
                    <a:pt x="32" y="3"/>
                  </a:moveTo>
                  <a:lnTo>
                    <a:pt x="29" y="1"/>
                  </a:lnTo>
                  <a:lnTo>
                    <a:pt x="25" y="0"/>
                  </a:lnTo>
                  <a:lnTo>
                    <a:pt x="20" y="0"/>
                  </a:lnTo>
                  <a:lnTo>
                    <a:pt x="17" y="1"/>
                  </a:lnTo>
                  <a:lnTo>
                    <a:pt x="14" y="1"/>
                  </a:lnTo>
                  <a:lnTo>
                    <a:pt x="12" y="5"/>
                  </a:lnTo>
                  <a:lnTo>
                    <a:pt x="10" y="8"/>
                  </a:lnTo>
                  <a:lnTo>
                    <a:pt x="9" y="11"/>
                  </a:lnTo>
                  <a:lnTo>
                    <a:pt x="8" y="13"/>
                  </a:lnTo>
                  <a:lnTo>
                    <a:pt x="6" y="16"/>
                  </a:lnTo>
                  <a:lnTo>
                    <a:pt x="4" y="19"/>
                  </a:lnTo>
                  <a:lnTo>
                    <a:pt x="2" y="21"/>
                  </a:lnTo>
                  <a:lnTo>
                    <a:pt x="1" y="24"/>
                  </a:lnTo>
                  <a:lnTo>
                    <a:pt x="0" y="27"/>
                  </a:lnTo>
                  <a:lnTo>
                    <a:pt x="0" y="30"/>
                  </a:lnTo>
                  <a:lnTo>
                    <a:pt x="0" y="34"/>
                  </a:lnTo>
                  <a:lnTo>
                    <a:pt x="4" y="37"/>
                  </a:lnTo>
                  <a:lnTo>
                    <a:pt x="8" y="41"/>
                  </a:lnTo>
                  <a:lnTo>
                    <a:pt x="13" y="41"/>
                  </a:lnTo>
                  <a:lnTo>
                    <a:pt x="17" y="40"/>
                  </a:lnTo>
                  <a:lnTo>
                    <a:pt x="17" y="37"/>
                  </a:lnTo>
                  <a:lnTo>
                    <a:pt x="18" y="36"/>
                  </a:lnTo>
                  <a:lnTo>
                    <a:pt x="20" y="33"/>
                  </a:lnTo>
                  <a:lnTo>
                    <a:pt x="21" y="30"/>
                  </a:lnTo>
                  <a:lnTo>
                    <a:pt x="22" y="28"/>
                  </a:lnTo>
                  <a:lnTo>
                    <a:pt x="24" y="25"/>
                  </a:lnTo>
                  <a:lnTo>
                    <a:pt x="25" y="23"/>
                  </a:lnTo>
                  <a:lnTo>
                    <a:pt x="28" y="20"/>
                  </a:lnTo>
                  <a:lnTo>
                    <a:pt x="28" y="16"/>
                  </a:lnTo>
                  <a:lnTo>
                    <a:pt x="29" y="13"/>
                  </a:lnTo>
                  <a:lnTo>
                    <a:pt x="30" y="9"/>
                  </a:lnTo>
                  <a:lnTo>
                    <a:pt x="30" y="8"/>
                  </a:lnTo>
                  <a:lnTo>
                    <a:pt x="32" y="4"/>
                  </a:lnTo>
                  <a:lnTo>
                    <a:pt x="3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90" name="Freeform 41">
              <a:extLst>
                <a:ext uri="{FF2B5EF4-FFF2-40B4-BE49-F238E27FC236}">
                  <a16:creationId xmlns:a16="http://schemas.microsoft.com/office/drawing/2014/main" id="{6014D047-D64F-4E8D-9F80-37590866E99F}"/>
                </a:ext>
              </a:extLst>
            </p:cNvPr>
            <p:cNvSpPr>
              <a:spLocks/>
            </p:cNvSpPr>
            <p:nvPr/>
          </p:nvSpPr>
          <p:spPr bwMode="auto">
            <a:xfrm>
              <a:off x="1231" y="1782"/>
              <a:ext cx="12" cy="22"/>
            </a:xfrm>
            <a:custGeom>
              <a:avLst/>
              <a:gdLst>
                <a:gd name="T0" fmla="*/ 1 w 24"/>
                <a:gd name="T1" fmla="*/ 0 h 44"/>
                <a:gd name="T2" fmla="*/ 1 w 24"/>
                <a:gd name="T3" fmla="*/ 1 h 44"/>
                <a:gd name="T4" fmla="*/ 1 w 24"/>
                <a:gd name="T5" fmla="*/ 1 h 44"/>
                <a:gd name="T6" fmla="*/ 1 w 24"/>
                <a:gd name="T7" fmla="*/ 1 h 44"/>
                <a:gd name="T8" fmla="*/ 1 w 24"/>
                <a:gd name="T9" fmla="*/ 1 h 44"/>
                <a:gd name="T10" fmla="*/ 1 w 24"/>
                <a:gd name="T11" fmla="*/ 1 h 44"/>
                <a:gd name="T12" fmla="*/ 1 w 24"/>
                <a:gd name="T13" fmla="*/ 1 h 44"/>
                <a:gd name="T14" fmla="*/ 1 w 24"/>
                <a:gd name="T15" fmla="*/ 1 h 44"/>
                <a:gd name="T16" fmla="*/ 1 w 24"/>
                <a:gd name="T17" fmla="*/ 1 h 44"/>
                <a:gd name="T18" fmla="*/ 1 w 24"/>
                <a:gd name="T19" fmla="*/ 1 h 44"/>
                <a:gd name="T20" fmla="*/ 1 w 24"/>
                <a:gd name="T21" fmla="*/ 1 h 44"/>
                <a:gd name="T22" fmla="*/ 1 w 24"/>
                <a:gd name="T23" fmla="*/ 1 h 44"/>
                <a:gd name="T24" fmla="*/ 0 w 24"/>
                <a:gd name="T25" fmla="*/ 2 h 44"/>
                <a:gd name="T26" fmla="*/ 0 w 24"/>
                <a:gd name="T27" fmla="*/ 2 h 44"/>
                <a:gd name="T28" fmla="*/ 0 w 24"/>
                <a:gd name="T29" fmla="*/ 2 h 44"/>
                <a:gd name="T30" fmla="*/ 1 w 24"/>
                <a:gd name="T31" fmla="*/ 2 h 44"/>
                <a:gd name="T32" fmla="*/ 1 w 24"/>
                <a:gd name="T33" fmla="*/ 2 h 44"/>
                <a:gd name="T34" fmla="*/ 1 w 24"/>
                <a:gd name="T35" fmla="*/ 2 h 44"/>
                <a:gd name="T36" fmla="*/ 1 w 24"/>
                <a:gd name="T37" fmla="*/ 2 h 44"/>
                <a:gd name="T38" fmla="*/ 1 w 24"/>
                <a:gd name="T39" fmla="*/ 2 h 44"/>
                <a:gd name="T40" fmla="*/ 1 w 24"/>
                <a:gd name="T41" fmla="*/ 2 h 44"/>
                <a:gd name="T42" fmla="*/ 1 w 24"/>
                <a:gd name="T43" fmla="*/ 2 h 44"/>
                <a:gd name="T44" fmla="*/ 1 w 24"/>
                <a:gd name="T45" fmla="*/ 2 h 44"/>
                <a:gd name="T46" fmla="*/ 1 w 24"/>
                <a:gd name="T47" fmla="*/ 2 h 44"/>
                <a:gd name="T48" fmla="*/ 1 w 24"/>
                <a:gd name="T49" fmla="*/ 2 h 44"/>
                <a:gd name="T50" fmla="*/ 1 w 24"/>
                <a:gd name="T51" fmla="*/ 1 h 44"/>
                <a:gd name="T52" fmla="*/ 1 w 24"/>
                <a:gd name="T53" fmla="*/ 1 h 44"/>
                <a:gd name="T54" fmla="*/ 1 w 24"/>
                <a:gd name="T55" fmla="*/ 1 h 44"/>
                <a:gd name="T56" fmla="*/ 1 w 24"/>
                <a:gd name="T57" fmla="*/ 1 h 44"/>
                <a:gd name="T58" fmla="*/ 1 w 24"/>
                <a:gd name="T59" fmla="*/ 1 h 44"/>
                <a:gd name="T60" fmla="*/ 1 w 24"/>
                <a:gd name="T61" fmla="*/ 1 h 44"/>
                <a:gd name="T62" fmla="*/ 1 w 24"/>
                <a:gd name="T63" fmla="*/ 1 h 44"/>
                <a:gd name="T64" fmla="*/ 1 w 24"/>
                <a:gd name="T65" fmla="*/ 1 h 44"/>
                <a:gd name="T66" fmla="*/ 1 w 24"/>
                <a:gd name="T67" fmla="*/ 1 h 44"/>
                <a:gd name="T68" fmla="*/ 1 w 24"/>
                <a:gd name="T69" fmla="*/ 1 h 44"/>
                <a:gd name="T70" fmla="*/ 1 w 24"/>
                <a:gd name="T71" fmla="*/ 1 h 44"/>
                <a:gd name="T72" fmla="*/ 1 w 24"/>
                <a:gd name="T73" fmla="*/ 0 h 44"/>
                <a:gd name="T74" fmla="*/ 1 w 24"/>
                <a:gd name="T75" fmla="*/ 0 h 44"/>
                <a:gd name="T76" fmla="*/ 1 w 24"/>
                <a:gd name="T77" fmla="*/ 0 h 44"/>
                <a:gd name="T78" fmla="*/ 1 w 24"/>
                <a:gd name="T79" fmla="*/ 0 h 4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4" h="44">
                  <a:moveTo>
                    <a:pt x="11" y="0"/>
                  </a:moveTo>
                  <a:lnTo>
                    <a:pt x="11" y="2"/>
                  </a:lnTo>
                  <a:lnTo>
                    <a:pt x="10" y="3"/>
                  </a:lnTo>
                  <a:lnTo>
                    <a:pt x="10" y="4"/>
                  </a:lnTo>
                  <a:lnTo>
                    <a:pt x="8" y="7"/>
                  </a:lnTo>
                  <a:lnTo>
                    <a:pt x="8" y="10"/>
                  </a:lnTo>
                  <a:lnTo>
                    <a:pt x="7" y="14"/>
                  </a:lnTo>
                  <a:lnTo>
                    <a:pt x="6" y="16"/>
                  </a:lnTo>
                  <a:lnTo>
                    <a:pt x="4" y="20"/>
                  </a:lnTo>
                  <a:lnTo>
                    <a:pt x="3" y="24"/>
                  </a:lnTo>
                  <a:lnTo>
                    <a:pt x="2" y="27"/>
                  </a:lnTo>
                  <a:lnTo>
                    <a:pt x="2" y="31"/>
                  </a:lnTo>
                  <a:lnTo>
                    <a:pt x="0" y="34"/>
                  </a:lnTo>
                  <a:lnTo>
                    <a:pt x="0" y="38"/>
                  </a:lnTo>
                  <a:lnTo>
                    <a:pt x="0" y="42"/>
                  </a:lnTo>
                  <a:lnTo>
                    <a:pt x="2" y="42"/>
                  </a:lnTo>
                  <a:lnTo>
                    <a:pt x="4" y="43"/>
                  </a:lnTo>
                  <a:lnTo>
                    <a:pt x="7" y="43"/>
                  </a:lnTo>
                  <a:lnTo>
                    <a:pt x="10" y="44"/>
                  </a:lnTo>
                  <a:lnTo>
                    <a:pt x="14" y="44"/>
                  </a:lnTo>
                  <a:lnTo>
                    <a:pt x="16" y="44"/>
                  </a:lnTo>
                  <a:lnTo>
                    <a:pt x="19" y="43"/>
                  </a:lnTo>
                  <a:lnTo>
                    <a:pt x="20" y="43"/>
                  </a:lnTo>
                  <a:lnTo>
                    <a:pt x="20" y="39"/>
                  </a:lnTo>
                  <a:lnTo>
                    <a:pt x="20" y="35"/>
                  </a:lnTo>
                  <a:lnTo>
                    <a:pt x="20" y="32"/>
                  </a:lnTo>
                  <a:lnTo>
                    <a:pt x="22" y="30"/>
                  </a:lnTo>
                  <a:lnTo>
                    <a:pt x="22" y="27"/>
                  </a:lnTo>
                  <a:lnTo>
                    <a:pt x="23" y="24"/>
                  </a:lnTo>
                  <a:lnTo>
                    <a:pt x="23" y="20"/>
                  </a:lnTo>
                  <a:lnTo>
                    <a:pt x="23" y="18"/>
                  </a:lnTo>
                  <a:lnTo>
                    <a:pt x="23" y="15"/>
                  </a:lnTo>
                  <a:lnTo>
                    <a:pt x="24" y="12"/>
                  </a:lnTo>
                  <a:lnTo>
                    <a:pt x="24" y="7"/>
                  </a:lnTo>
                  <a:lnTo>
                    <a:pt x="24" y="6"/>
                  </a:lnTo>
                  <a:lnTo>
                    <a:pt x="20" y="2"/>
                  </a:lnTo>
                  <a:lnTo>
                    <a:pt x="16" y="0"/>
                  </a:lnTo>
                  <a:lnTo>
                    <a:pt x="12" y="0"/>
                  </a:lnTo>
                  <a:lnTo>
                    <a:pt x="1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91" name="Freeform 42">
              <a:extLst>
                <a:ext uri="{FF2B5EF4-FFF2-40B4-BE49-F238E27FC236}">
                  <a16:creationId xmlns:a16="http://schemas.microsoft.com/office/drawing/2014/main" id="{B1A2193D-16BB-467B-92CA-C1185995B86C}"/>
                </a:ext>
              </a:extLst>
            </p:cNvPr>
            <p:cNvSpPr>
              <a:spLocks/>
            </p:cNvSpPr>
            <p:nvPr/>
          </p:nvSpPr>
          <p:spPr bwMode="auto">
            <a:xfrm>
              <a:off x="1187" y="1812"/>
              <a:ext cx="32" cy="13"/>
            </a:xfrm>
            <a:custGeom>
              <a:avLst/>
              <a:gdLst>
                <a:gd name="T0" fmla="*/ 2 w 64"/>
                <a:gd name="T1" fmla="*/ 0 h 27"/>
                <a:gd name="T2" fmla="*/ 2 w 64"/>
                <a:gd name="T3" fmla="*/ 0 h 27"/>
                <a:gd name="T4" fmla="*/ 2 w 64"/>
                <a:gd name="T5" fmla="*/ 0 h 27"/>
                <a:gd name="T6" fmla="*/ 2 w 64"/>
                <a:gd name="T7" fmla="*/ 0 h 27"/>
                <a:gd name="T8" fmla="*/ 2 w 64"/>
                <a:gd name="T9" fmla="*/ 0 h 27"/>
                <a:gd name="T10" fmla="*/ 2 w 64"/>
                <a:gd name="T11" fmla="*/ 0 h 27"/>
                <a:gd name="T12" fmla="*/ 2 w 64"/>
                <a:gd name="T13" fmla="*/ 0 h 27"/>
                <a:gd name="T14" fmla="*/ 2 w 64"/>
                <a:gd name="T15" fmla="*/ 0 h 27"/>
                <a:gd name="T16" fmla="*/ 1 w 64"/>
                <a:gd name="T17" fmla="*/ 0 h 27"/>
                <a:gd name="T18" fmla="*/ 1 w 64"/>
                <a:gd name="T19" fmla="*/ 0 h 27"/>
                <a:gd name="T20" fmla="*/ 1 w 64"/>
                <a:gd name="T21" fmla="*/ 0 h 27"/>
                <a:gd name="T22" fmla="*/ 1 w 64"/>
                <a:gd name="T23" fmla="*/ 0 h 27"/>
                <a:gd name="T24" fmla="*/ 1 w 64"/>
                <a:gd name="T25" fmla="*/ 0 h 27"/>
                <a:gd name="T26" fmla="*/ 1 w 64"/>
                <a:gd name="T27" fmla="*/ 0 h 27"/>
                <a:gd name="T28" fmla="*/ 1 w 64"/>
                <a:gd name="T29" fmla="*/ 0 h 27"/>
                <a:gd name="T30" fmla="*/ 1 w 64"/>
                <a:gd name="T31" fmla="*/ 0 h 27"/>
                <a:gd name="T32" fmla="*/ 1 w 64"/>
                <a:gd name="T33" fmla="*/ 0 h 27"/>
                <a:gd name="T34" fmla="*/ 1 w 64"/>
                <a:gd name="T35" fmla="*/ 0 h 27"/>
                <a:gd name="T36" fmla="*/ 0 w 64"/>
                <a:gd name="T37" fmla="*/ 0 h 27"/>
                <a:gd name="T38" fmla="*/ 0 w 64"/>
                <a:gd name="T39" fmla="*/ 0 h 27"/>
                <a:gd name="T40" fmla="*/ 1 w 64"/>
                <a:gd name="T41" fmla="*/ 0 h 27"/>
                <a:gd name="T42" fmla="*/ 1 w 64"/>
                <a:gd name="T43" fmla="*/ 0 h 27"/>
                <a:gd name="T44" fmla="*/ 1 w 64"/>
                <a:gd name="T45" fmla="*/ 0 h 27"/>
                <a:gd name="T46" fmla="*/ 1 w 64"/>
                <a:gd name="T47" fmla="*/ 0 h 27"/>
                <a:gd name="T48" fmla="*/ 1 w 64"/>
                <a:gd name="T49" fmla="*/ 0 h 27"/>
                <a:gd name="T50" fmla="*/ 1 w 64"/>
                <a:gd name="T51" fmla="*/ 0 h 27"/>
                <a:gd name="T52" fmla="*/ 1 w 64"/>
                <a:gd name="T53" fmla="*/ 0 h 27"/>
                <a:gd name="T54" fmla="*/ 1 w 64"/>
                <a:gd name="T55" fmla="*/ 0 h 27"/>
                <a:gd name="T56" fmla="*/ 1 w 64"/>
                <a:gd name="T57" fmla="*/ 0 h 27"/>
                <a:gd name="T58" fmla="*/ 2 w 64"/>
                <a:gd name="T59" fmla="*/ 0 h 27"/>
                <a:gd name="T60" fmla="*/ 2 w 64"/>
                <a:gd name="T61" fmla="*/ 0 h 27"/>
                <a:gd name="T62" fmla="*/ 2 w 64"/>
                <a:gd name="T63" fmla="*/ 0 h 27"/>
                <a:gd name="T64" fmla="*/ 2 w 64"/>
                <a:gd name="T65" fmla="*/ 0 h 27"/>
                <a:gd name="T66" fmla="*/ 2 w 64"/>
                <a:gd name="T67" fmla="*/ 0 h 27"/>
                <a:gd name="T68" fmla="*/ 2 w 64"/>
                <a:gd name="T69" fmla="*/ 0 h 27"/>
                <a:gd name="T70" fmla="*/ 2 w 64"/>
                <a:gd name="T71" fmla="*/ 0 h 27"/>
                <a:gd name="T72" fmla="*/ 2 w 64"/>
                <a:gd name="T73" fmla="*/ 0 h 27"/>
                <a:gd name="T74" fmla="*/ 2 w 64"/>
                <a:gd name="T75" fmla="*/ 0 h 27"/>
                <a:gd name="T76" fmla="*/ 2 w 64"/>
                <a:gd name="T77" fmla="*/ 0 h 27"/>
                <a:gd name="T78" fmla="*/ 2 w 64"/>
                <a:gd name="T79" fmla="*/ 0 h 27"/>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64" h="27">
                  <a:moveTo>
                    <a:pt x="64" y="12"/>
                  </a:moveTo>
                  <a:lnTo>
                    <a:pt x="60" y="11"/>
                  </a:lnTo>
                  <a:lnTo>
                    <a:pt x="56" y="11"/>
                  </a:lnTo>
                  <a:lnTo>
                    <a:pt x="53" y="11"/>
                  </a:lnTo>
                  <a:lnTo>
                    <a:pt x="50" y="11"/>
                  </a:lnTo>
                  <a:lnTo>
                    <a:pt x="45" y="12"/>
                  </a:lnTo>
                  <a:lnTo>
                    <a:pt x="41" y="12"/>
                  </a:lnTo>
                  <a:lnTo>
                    <a:pt x="36" y="12"/>
                  </a:lnTo>
                  <a:lnTo>
                    <a:pt x="30" y="12"/>
                  </a:lnTo>
                  <a:lnTo>
                    <a:pt x="28" y="11"/>
                  </a:lnTo>
                  <a:lnTo>
                    <a:pt x="25" y="11"/>
                  </a:lnTo>
                  <a:lnTo>
                    <a:pt x="20" y="8"/>
                  </a:lnTo>
                  <a:lnTo>
                    <a:pt x="17" y="7"/>
                  </a:lnTo>
                  <a:lnTo>
                    <a:pt x="12" y="4"/>
                  </a:lnTo>
                  <a:lnTo>
                    <a:pt x="9" y="3"/>
                  </a:lnTo>
                  <a:lnTo>
                    <a:pt x="5" y="2"/>
                  </a:lnTo>
                  <a:lnTo>
                    <a:pt x="4" y="2"/>
                  </a:lnTo>
                  <a:lnTo>
                    <a:pt x="1" y="0"/>
                  </a:lnTo>
                  <a:lnTo>
                    <a:pt x="0" y="2"/>
                  </a:lnTo>
                  <a:lnTo>
                    <a:pt x="0" y="4"/>
                  </a:lnTo>
                  <a:lnTo>
                    <a:pt x="1" y="8"/>
                  </a:lnTo>
                  <a:lnTo>
                    <a:pt x="1" y="11"/>
                  </a:lnTo>
                  <a:lnTo>
                    <a:pt x="4" y="15"/>
                  </a:lnTo>
                  <a:lnTo>
                    <a:pt x="6" y="18"/>
                  </a:lnTo>
                  <a:lnTo>
                    <a:pt x="12" y="22"/>
                  </a:lnTo>
                  <a:lnTo>
                    <a:pt x="16" y="23"/>
                  </a:lnTo>
                  <a:lnTo>
                    <a:pt x="20" y="25"/>
                  </a:lnTo>
                  <a:lnTo>
                    <a:pt x="25" y="27"/>
                  </a:lnTo>
                  <a:lnTo>
                    <a:pt x="29" y="27"/>
                  </a:lnTo>
                  <a:lnTo>
                    <a:pt x="33" y="25"/>
                  </a:lnTo>
                  <a:lnTo>
                    <a:pt x="38" y="23"/>
                  </a:lnTo>
                  <a:lnTo>
                    <a:pt x="41" y="22"/>
                  </a:lnTo>
                  <a:lnTo>
                    <a:pt x="45" y="22"/>
                  </a:lnTo>
                  <a:lnTo>
                    <a:pt x="48" y="19"/>
                  </a:lnTo>
                  <a:lnTo>
                    <a:pt x="50" y="19"/>
                  </a:lnTo>
                  <a:lnTo>
                    <a:pt x="56" y="15"/>
                  </a:lnTo>
                  <a:lnTo>
                    <a:pt x="60" y="14"/>
                  </a:lnTo>
                  <a:lnTo>
                    <a:pt x="62" y="12"/>
                  </a:lnTo>
                  <a:lnTo>
                    <a:pt x="64"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92" name="Freeform 43">
              <a:extLst>
                <a:ext uri="{FF2B5EF4-FFF2-40B4-BE49-F238E27FC236}">
                  <a16:creationId xmlns:a16="http://schemas.microsoft.com/office/drawing/2014/main" id="{5050FD40-C68A-4F35-9465-A31AFA949FA3}"/>
                </a:ext>
              </a:extLst>
            </p:cNvPr>
            <p:cNvSpPr>
              <a:spLocks/>
            </p:cNvSpPr>
            <p:nvPr/>
          </p:nvSpPr>
          <p:spPr bwMode="auto">
            <a:xfrm>
              <a:off x="1128" y="1800"/>
              <a:ext cx="73" cy="46"/>
            </a:xfrm>
            <a:custGeom>
              <a:avLst/>
              <a:gdLst>
                <a:gd name="T0" fmla="*/ 0 w 146"/>
                <a:gd name="T1" fmla="*/ 1 h 91"/>
                <a:gd name="T2" fmla="*/ 1 w 146"/>
                <a:gd name="T3" fmla="*/ 1 h 91"/>
                <a:gd name="T4" fmla="*/ 1 w 146"/>
                <a:gd name="T5" fmla="*/ 1 h 91"/>
                <a:gd name="T6" fmla="*/ 1 w 146"/>
                <a:gd name="T7" fmla="*/ 1 h 91"/>
                <a:gd name="T8" fmla="*/ 1 w 146"/>
                <a:gd name="T9" fmla="*/ 1 h 91"/>
                <a:gd name="T10" fmla="*/ 1 w 146"/>
                <a:gd name="T11" fmla="*/ 1 h 91"/>
                <a:gd name="T12" fmla="*/ 1 w 146"/>
                <a:gd name="T13" fmla="*/ 2 h 91"/>
                <a:gd name="T14" fmla="*/ 1 w 146"/>
                <a:gd name="T15" fmla="*/ 2 h 91"/>
                <a:gd name="T16" fmla="*/ 1 w 146"/>
                <a:gd name="T17" fmla="*/ 2 h 91"/>
                <a:gd name="T18" fmla="*/ 1 w 146"/>
                <a:gd name="T19" fmla="*/ 2 h 91"/>
                <a:gd name="T20" fmla="*/ 2 w 146"/>
                <a:gd name="T21" fmla="*/ 3 h 91"/>
                <a:gd name="T22" fmla="*/ 2 w 146"/>
                <a:gd name="T23" fmla="*/ 3 h 91"/>
                <a:gd name="T24" fmla="*/ 2 w 146"/>
                <a:gd name="T25" fmla="*/ 3 h 91"/>
                <a:gd name="T26" fmla="*/ 2 w 146"/>
                <a:gd name="T27" fmla="*/ 3 h 91"/>
                <a:gd name="T28" fmla="*/ 3 w 146"/>
                <a:gd name="T29" fmla="*/ 3 h 91"/>
                <a:gd name="T30" fmla="*/ 3 w 146"/>
                <a:gd name="T31" fmla="*/ 3 h 91"/>
                <a:gd name="T32" fmla="*/ 3 w 146"/>
                <a:gd name="T33" fmla="*/ 3 h 91"/>
                <a:gd name="T34" fmla="*/ 2 w 146"/>
                <a:gd name="T35" fmla="*/ 3 h 91"/>
                <a:gd name="T36" fmla="*/ 2 w 146"/>
                <a:gd name="T37" fmla="*/ 3 h 91"/>
                <a:gd name="T38" fmla="*/ 2 w 146"/>
                <a:gd name="T39" fmla="*/ 2 h 91"/>
                <a:gd name="T40" fmla="*/ 2 w 146"/>
                <a:gd name="T41" fmla="*/ 2 h 91"/>
                <a:gd name="T42" fmla="*/ 2 w 146"/>
                <a:gd name="T43" fmla="*/ 2 h 91"/>
                <a:gd name="T44" fmla="*/ 2 w 146"/>
                <a:gd name="T45" fmla="*/ 2 h 91"/>
                <a:gd name="T46" fmla="*/ 2 w 146"/>
                <a:gd name="T47" fmla="*/ 2 h 91"/>
                <a:gd name="T48" fmla="*/ 3 w 146"/>
                <a:gd name="T49" fmla="*/ 2 h 91"/>
                <a:gd name="T50" fmla="*/ 3 w 146"/>
                <a:gd name="T51" fmla="*/ 3 h 91"/>
                <a:gd name="T52" fmla="*/ 3 w 146"/>
                <a:gd name="T53" fmla="*/ 3 h 91"/>
                <a:gd name="T54" fmla="*/ 4 w 146"/>
                <a:gd name="T55" fmla="*/ 3 h 91"/>
                <a:gd name="T56" fmla="*/ 4 w 146"/>
                <a:gd name="T57" fmla="*/ 3 h 91"/>
                <a:gd name="T58" fmla="*/ 4 w 146"/>
                <a:gd name="T59" fmla="*/ 3 h 91"/>
                <a:gd name="T60" fmla="*/ 5 w 146"/>
                <a:gd name="T61" fmla="*/ 3 h 91"/>
                <a:gd name="T62" fmla="*/ 5 w 146"/>
                <a:gd name="T63" fmla="*/ 3 h 91"/>
                <a:gd name="T64" fmla="*/ 5 w 146"/>
                <a:gd name="T65" fmla="*/ 3 h 91"/>
                <a:gd name="T66" fmla="*/ 5 w 146"/>
                <a:gd name="T67" fmla="*/ 3 h 91"/>
                <a:gd name="T68" fmla="*/ 4 w 146"/>
                <a:gd name="T69" fmla="*/ 3 h 91"/>
                <a:gd name="T70" fmla="*/ 4 w 146"/>
                <a:gd name="T71" fmla="*/ 3 h 91"/>
                <a:gd name="T72" fmla="*/ 4 w 146"/>
                <a:gd name="T73" fmla="*/ 3 h 91"/>
                <a:gd name="T74" fmla="*/ 3 w 146"/>
                <a:gd name="T75" fmla="*/ 2 h 91"/>
                <a:gd name="T76" fmla="*/ 3 w 146"/>
                <a:gd name="T77" fmla="*/ 2 h 91"/>
                <a:gd name="T78" fmla="*/ 3 w 146"/>
                <a:gd name="T79" fmla="*/ 2 h 91"/>
                <a:gd name="T80" fmla="*/ 3 w 146"/>
                <a:gd name="T81" fmla="*/ 2 h 91"/>
                <a:gd name="T82" fmla="*/ 2 w 146"/>
                <a:gd name="T83" fmla="*/ 2 h 91"/>
                <a:gd name="T84" fmla="*/ 2 w 146"/>
                <a:gd name="T85" fmla="*/ 2 h 91"/>
                <a:gd name="T86" fmla="*/ 2 w 146"/>
                <a:gd name="T87" fmla="*/ 2 h 91"/>
                <a:gd name="T88" fmla="*/ 2 w 146"/>
                <a:gd name="T89" fmla="*/ 1 h 91"/>
                <a:gd name="T90" fmla="*/ 1 w 146"/>
                <a:gd name="T91" fmla="*/ 1 h 91"/>
                <a:gd name="T92" fmla="*/ 2 w 146"/>
                <a:gd name="T93" fmla="*/ 1 h 91"/>
                <a:gd name="T94" fmla="*/ 2 w 146"/>
                <a:gd name="T95" fmla="*/ 1 h 91"/>
                <a:gd name="T96" fmla="*/ 1 w 146"/>
                <a:gd name="T97" fmla="*/ 0 h 91"/>
                <a:gd name="T98" fmla="*/ 1 w 146"/>
                <a:gd name="T99" fmla="*/ 1 h 91"/>
                <a:gd name="T100" fmla="*/ 1 w 146"/>
                <a:gd name="T101" fmla="*/ 1 h 91"/>
                <a:gd name="T102" fmla="*/ 1 w 146"/>
                <a:gd name="T103" fmla="*/ 1 h 91"/>
                <a:gd name="T104" fmla="*/ 0 w 146"/>
                <a:gd name="T105" fmla="*/ 1 h 9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46" h="91">
                  <a:moveTo>
                    <a:pt x="0" y="8"/>
                  </a:moveTo>
                  <a:lnTo>
                    <a:pt x="0" y="9"/>
                  </a:lnTo>
                  <a:lnTo>
                    <a:pt x="0" y="12"/>
                  </a:lnTo>
                  <a:lnTo>
                    <a:pt x="0" y="14"/>
                  </a:lnTo>
                  <a:lnTo>
                    <a:pt x="2" y="17"/>
                  </a:lnTo>
                  <a:lnTo>
                    <a:pt x="3" y="21"/>
                  </a:lnTo>
                  <a:lnTo>
                    <a:pt x="5" y="22"/>
                  </a:lnTo>
                  <a:lnTo>
                    <a:pt x="8" y="22"/>
                  </a:lnTo>
                  <a:lnTo>
                    <a:pt x="11" y="21"/>
                  </a:lnTo>
                  <a:lnTo>
                    <a:pt x="13" y="21"/>
                  </a:lnTo>
                  <a:lnTo>
                    <a:pt x="16" y="21"/>
                  </a:lnTo>
                  <a:lnTo>
                    <a:pt x="19" y="20"/>
                  </a:lnTo>
                  <a:lnTo>
                    <a:pt x="20" y="20"/>
                  </a:lnTo>
                  <a:lnTo>
                    <a:pt x="21" y="20"/>
                  </a:lnTo>
                  <a:lnTo>
                    <a:pt x="21" y="21"/>
                  </a:lnTo>
                  <a:lnTo>
                    <a:pt x="21" y="22"/>
                  </a:lnTo>
                  <a:lnTo>
                    <a:pt x="21" y="25"/>
                  </a:lnTo>
                  <a:lnTo>
                    <a:pt x="23" y="30"/>
                  </a:lnTo>
                  <a:lnTo>
                    <a:pt x="23" y="32"/>
                  </a:lnTo>
                  <a:lnTo>
                    <a:pt x="24" y="34"/>
                  </a:lnTo>
                  <a:lnTo>
                    <a:pt x="25" y="38"/>
                  </a:lnTo>
                  <a:lnTo>
                    <a:pt x="25" y="41"/>
                  </a:lnTo>
                  <a:lnTo>
                    <a:pt x="27" y="44"/>
                  </a:lnTo>
                  <a:lnTo>
                    <a:pt x="28" y="47"/>
                  </a:lnTo>
                  <a:lnTo>
                    <a:pt x="28" y="50"/>
                  </a:lnTo>
                  <a:lnTo>
                    <a:pt x="29" y="54"/>
                  </a:lnTo>
                  <a:lnTo>
                    <a:pt x="31" y="57"/>
                  </a:lnTo>
                  <a:lnTo>
                    <a:pt x="32" y="59"/>
                  </a:lnTo>
                  <a:lnTo>
                    <a:pt x="32" y="63"/>
                  </a:lnTo>
                  <a:lnTo>
                    <a:pt x="33" y="66"/>
                  </a:lnTo>
                  <a:lnTo>
                    <a:pt x="36" y="69"/>
                  </a:lnTo>
                  <a:lnTo>
                    <a:pt x="37" y="73"/>
                  </a:lnTo>
                  <a:lnTo>
                    <a:pt x="39" y="75"/>
                  </a:lnTo>
                  <a:lnTo>
                    <a:pt x="40" y="78"/>
                  </a:lnTo>
                  <a:lnTo>
                    <a:pt x="43" y="82"/>
                  </a:lnTo>
                  <a:lnTo>
                    <a:pt x="45" y="86"/>
                  </a:lnTo>
                  <a:lnTo>
                    <a:pt x="49" y="89"/>
                  </a:lnTo>
                  <a:lnTo>
                    <a:pt x="53" y="90"/>
                  </a:lnTo>
                  <a:lnTo>
                    <a:pt x="56" y="90"/>
                  </a:lnTo>
                  <a:lnTo>
                    <a:pt x="59" y="90"/>
                  </a:lnTo>
                  <a:lnTo>
                    <a:pt x="63" y="90"/>
                  </a:lnTo>
                  <a:lnTo>
                    <a:pt x="65" y="91"/>
                  </a:lnTo>
                  <a:lnTo>
                    <a:pt x="69" y="90"/>
                  </a:lnTo>
                  <a:lnTo>
                    <a:pt x="75" y="89"/>
                  </a:lnTo>
                  <a:lnTo>
                    <a:pt x="77" y="87"/>
                  </a:lnTo>
                  <a:lnTo>
                    <a:pt x="79" y="86"/>
                  </a:lnTo>
                  <a:lnTo>
                    <a:pt x="79" y="85"/>
                  </a:lnTo>
                  <a:lnTo>
                    <a:pt x="77" y="83"/>
                  </a:lnTo>
                  <a:lnTo>
                    <a:pt x="73" y="82"/>
                  </a:lnTo>
                  <a:lnTo>
                    <a:pt x="69" y="82"/>
                  </a:lnTo>
                  <a:lnTo>
                    <a:pt x="65" y="81"/>
                  </a:lnTo>
                  <a:lnTo>
                    <a:pt x="61" y="79"/>
                  </a:lnTo>
                  <a:lnTo>
                    <a:pt x="57" y="78"/>
                  </a:lnTo>
                  <a:lnTo>
                    <a:pt x="55" y="77"/>
                  </a:lnTo>
                  <a:lnTo>
                    <a:pt x="51" y="75"/>
                  </a:lnTo>
                  <a:lnTo>
                    <a:pt x="49" y="73"/>
                  </a:lnTo>
                  <a:lnTo>
                    <a:pt x="47" y="69"/>
                  </a:lnTo>
                  <a:lnTo>
                    <a:pt x="44" y="65"/>
                  </a:lnTo>
                  <a:lnTo>
                    <a:pt x="43" y="59"/>
                  </a:lnTo>
                  <a:lnTo>
                    <a:pt x="40" y="54"/>
                  </a:lnTo>
                  <a:lnTo>
                    <a:pt x="39" y="50"/>
                  </a:lnTo>
                  <a:lnTo>
                    <a:pt x="39" y="46"/>
                  </a:lnTo>
                  <a:lnTo>
                    <a:pt x="39" y="44"/>
                  </a:lnTo>
                  <a:lnTo>
                    <a:pt x="40" y="45"/>
                  </a:lnTo>
                  <a:lnTo>
                    <a:pt x="43" y="46"/>
                  </a:lnTo>
                  <a:lnTo>
                    <a:pt x="45" y="49"/>
                  </a:lnTo>
                  <a:lnTo>
                    <a:pt x="49" y="50"/>
                  </a:lnTo>
                  <a:lnTo>
                    <a:pt x="55" y="54"/>
                  </a:lnTo>
                  <a:lnTo>
                    <a:pt x="56" y="55"/>
                  </a:lnTo>
                  <a:lnTo>
                    <a:pt x="59" y="57"/>
                  </a:lnTo>
                  <a:lnTo>
                    <a:pt x="61" y="58"/>
                  </a:lnTo>
                  <a:lnTo>
                    <a:pt x="65" y="61"/>
                  </a:lnTo>
                  <a:lnTo>
                    <a:pt x="67" y="62"/>
                  </a:lnTo>
                  <a:lnTo>
                    <a:pt x="71" y="63"/>
                  </a:lnTo>
                  <a:lnTo>
                    <a:pt x="73" y="65"/>
                  </a:lnTo>
                  <a:lnTo>
                    <a:pt x="76" y="66"/>
                  </a:lnTo>
                  <a:lnTo>
                    <a:pt x="79" y="69"/>
                  </a:lnTo>
                  <a:lnTo>
                    <a:pt x="81" y="70"/>
                  </a:lnTo>
                  <a:lnTo>
                    <a:pt x="84" y="71"/>
                  </a:lnTo>
                  <a:lnTo>
                    <a:pt x="88" y="73"/>
                  </a:lnTo>
                  <a:lnTo>
                    <a:pt x="92" y="75"/>
                  </a:lnTo>
                  <a:lnTo>
                    <a:pt x="99" y="78"/>
                  </a:lnTo>
                  <a:lnTo>
                    <a:pt x="102" y="79"/>
                  </a:lnTo>
                  <a:lnTo>
                    <a:pt x="108" y="81"/>
                  </a:lnTo>
                  <a:lnTo>
                    <a:pt x="112" y="81"/>
                  </a:lnTo>
                  <a:lnTo>
                    <a:pt x="114" y="82"/>
                  </a:lnTo>
                  <a:lnTo>
                    <a:pt x="118" y="82"/>
                  </a:lnTo>
                  <a:lnTo>
                    <a:pt x="122" y="82"/>
                  </a:lnTo>
                  <a:lnTo>
                    <a:pt x="125" y="82"/>
                  </a:lnTo>
                  <a:lnTo>
                    <a:pt x="129" y="82"/>
                  </a:lnTo>
                  <a:lnTo>
                    <a:pt x="132" y="82"/>
                  </a:lnTo>
                  <a:lnTo>
                    <a:pt x="136" y="82"/>
                  </a:lnTo>
                  <a:lnTo>
                    <a:pt x="140" y="81"/>
                  </a:lnTo>
                  <a:lnTo>
                    <a:pt x="144" y="79"/>
                  </a:lnTo>
                  <a:lnTo>
                    <a:pt x="146" y="77"/>
                  </a:lnTo>
                  <a:lnTo>
                    <a:pt x="144" y="75"/>
                  </a:lnTo>
                  <a:lnTo>
                    <a:pt x="141" y="75"/>
                  </a:lnTo>
                  <a:lnTo>
                    <a:pt x="136" y="74"/>
                  </a:lnTo>
                  <a:lnTo>
                    <a:pt x="130" y="74"/>
                  </a:lnTo>
                  <a:lnTo>
                    <a:pt x="128" y="73"/>
                  </a:lnTo>
                  <a:lnTo>
                    <a:pt x="125" y="73"/>
                  </a:lnTo>
                  <a:lnTo>
                    <a:pt x="121" y="73"/>
                  </a:lnTo>
                  <a:lnTo>
                    <a:pt x="118" y="71"/>
                  </a:lnTo>
                  <a:lnTo>
                    <a:pt x="116" y="70"/>
                  </a:lnTo>
                  <a:lnTo>
                    <a:pt x="113" y="70"/>
                  </a:lnTo>
                  <a:lnTo>
                    <a:pt x="109" y="69"/>
                  </a:lnTo>
                  <a:lnTo>
                    <a:pt x="108" y="69"/>
                  </a:lnTo>
                  <a:lnTo>
                    <a:pt x="104" y="66"/>
                  </a:lnTo>
                  <a:lnTo>
                    <a:pt x="101" y="65"/>
                  </a:lnTo>
                  <a:lnTo>
                    <a:pt x="96" y="62"/>
                  </a:lnTo>
                  <a:lnTo>
                    <a:pt x="91" y="59"/>
                  </a:lnTo>
                  <a:lnTo>
                    <a:pt x="88" y="58"/>
                  </a:lnTo>
                  <a:lnTo>
                    <a:pt x="85" y="58"/>
                  </a:lnTo>
                  <a:lnTo>
                    <a:pt x="83" y="55"/>
                  </a:lnTo>
                  <a:lnTo>
                    <a:pt x="80" y="55"/>
                  </a:lnTo>
                  <a:lnTo>
                    <a:pt x="77" y="54"/>
                  </a:lnTo>
                  <a:lnTo>
                    <a:pt x="75" y="53"/>
                  </a:lnTo>
                  <a:lnTo>
                    <a:pt x="72" y="51"/>
                  </a:lnTo>
                  <a:lnTo>
                    <a:pt x="69" y="50"/>
                  </a:lnTo>
                  <a:lnTo>
                    <a:pt x="65" y="49"/>
                  </a:lnTo>
                  <a:lnTo>
                    <a:pt x="63" y="47"/>
                  </a:lnTo>
                  <a:lnTo>
                    <a:pt x="60" y="45"/>
                  </a:lnTo>
                  <a:lnTo>
                    <a:pt x="57" y="44"/>
                  </a:lnTo>
                  <a:lnTo>
                    <a:pt x="53" y="41"/>
                  </a:lnTo>
                  <a:lnTo>
                    <a:pt x="48" y="40"/>
                  </a:lnTo>
                  <a:lnTo>
                    <a:pt x="44" y="37"/>
                  </a:lnTo>
                  <a:lnTo>
                    <a:pt x="43" y="36"/>
                  </a:lnTo>
                  <a:lnTo>
                    <a:pt x="40" y="34"/>
                  </a:lnTo>
                  <a:lnTo>
                    <a:pt x="39" y="32"/>
                  </a:lnTo>
                  <a:lnTo>
                    <a:pt x="37" y="29"/>
                  </a:lnTo>
                  <a:lnTo>
                    <a:pt x="36" y="26"/>
                  </a:lnTo>
                  <a:lnTo>
                    <a:pt x="35" y="24"/>
                  </a:lnTo>
                  <a:lnTo>
                    <a:pt x="33" y="18"/>
                  </a:lnTo>
                  <a:lnTo>
                    <a:pt x="32" y="17"/>
                  </a:lnTo>
                  <a:lnTo>
                    <a:pt x="33" y="17"/>
                  </a:lnTo>
                  <a:lnTo>
                    <a:pt x="36" y="16"/>
                  </a:lnTo>
                  <a:lnTo>
                    <a:pt x="39" y="14"/>
                  </a:lnTo>
                  <a:lnTo>
                    <a:pt x="40" y="10"/>
                  </a:lnTo>
                  <a:lnTo>
                    <a:pt x="40" y="5"/>
                  </a:lnTo>
                  <a:lnTo>
                    <a:pt x="40" y="4"/>
                  </a:lnTo>
                  <a:lnTo>
                    <a:pt x="39" y="1"/>
                  </a:lnTo>
                  <a:lnTo>
                    <a:pt x="36" y="1"/>
                  </a:lnTo>
                  <a:lnTo>
                    <a:pt x="32" y="0"/>
                  </a:lnTo>
                  <a:lnTo>
                    <a:pt x="27" y="1"/>
                  </a:lnTo>
                  <a:lnTo>
                    <a:pt x="24" y="1"/>
                  </a:lnTo>
                  <a:lnTo>
                    <a:pt x="21" y="1"/>
                  </a:lnTo>
                  <a:lnTo>
                    <a:pt x="17" y="2"/>
                  </a:lnTo>
                  <a:lnTo>
                    <a:pt x="15" y="4"/>
                  </a:lnTo>
                  <a:lnTo>
                    <a:pt x="12" y="4"/>
                  </a:lnTo>
                  <a:lnTo>
                    <a:pt x="9" y="4"/>
                  </a:lnTo>
                  <a:lnTo>
                    <a:pt x="7" y="5"/>
                  </a:lnTo>
                  <a:lnTo>
                    <a:pt x="5" y="5"/>
                  </a:lnTo>
                  <a:lnTo>
                    <a:pt x="2" y="6"/>
                  </a:lnTo>
                  <a:lnTo>
                    <a:pt x="0" y="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93" name="Freeform 44">
              <a:extLst>
                <a:ext uri="{FF2B5EF4-FFF2-40B4-BE49-F238E27FC236}">
                  <a16:creationId xmlns:a16="http://schemas.microsoft.com/office/drawing/2014/main" id="{58983C3B-BE4B-4599-B032-B643EA5057B8}"/>
                </a:ext>
              </a:extLst>
            </p:cNvPr>
            <p:cNvSpPr>
              <a:spLocks/>
            </p:cNvSpPr>
            <p:nvPr/>
          </p:nvSpPr>
          <p:spPr bwMode="auto">
            <a:xfrm>
              <a:off x="910" y="1655"/>
              <a:ext cx="38" cy="22"/>
            </a:xfrm>
            <a:custGeom>
              <a:avLst/>
              <a:gdLst>
                <a:gd name="T0" fmla="*/ 1 w 75"/>
                <a:gd name="T1" fmla="*/ 1 h 43"/>
                <a:gd name="T2" fmla="*/ 0 w 75"/>
                <a:gd name="T3" fmla="*/ 1 h 43"/>
                <a:gd name="T4" fmla="*/ 1 w 75"/>
                <a:gd name="T5" fmla="*/ 2 h 43"/>
                <a:gd name="T6" fmla="*/ 1 w 75"/>
                <a:gd name="T7" fmla="*/ 2 h 43"/>
                <a:gd name="T8" fmla="*/ 1 w 75"/>
                <a:gd name="T9" fmla="*/ 2 h 43"/>
                <a:gd name="T10" fmla="*/ 1 w 75"/>
                <a:gd name="T11" fmla="*/ 2 h 43"/>
                <a:gd name="T12" fmla="*/ 1 w 75"/>
                <a:gd name="T13" fmla="*/ 2 h 43"/>
                <a:gd name="T14" fmla="*/ 2 w 75"/>
                <a:gd name="T15" fmla="*/ 2 h 43"/>
                <a:gd name="T16" fmla="*/ 2 w 75"/>
                <a:gd name="T17" fmla="*/ 2 h 43"/>
                <a:gd name="T18" fmla="*/ 2 w 75"/>
                <a:gd name="T19" fmla="*/ 2 h 43"/>
                <a:gd name="T20" fmla="*/ 2 w 75"/>
                <a:gd name="T21" fmla="*/ 2 h 43"/>
                <a:gd name="T22" fmla="*/ 2 w 75"/>
                <a:gd name="T23" fmla="*/ 2 h 43"/>
                <a:gd name="T24" fmla="*/ 3 w 75"/>
                <a:gd name="T25" fmla="*/ 2 h 43"/>
                <a:gd name="T26" fmla="*/ 3 w 75"/>
                <a:gd name="T27" fmla="*/ 1 h 43"/>
                <a:gd name="T28" fmla="*/ 3 w 75"/>
                <a:gd name="T29" fmla="*/ 1 h 43"/>
                <a:gd name="T30" fmla="*/ 3 w 75"/>
                <a:gd name="T31" fmla="*/ 1 h 43"/>
                <a:gd name="T32" fmla="*/ 3 w 75"/>
                <a:gd name="T33" fmla="*/ 1 h 43"/>
                <a:gd name="T34" fmla="*/ 3 w 75"/>
                <a:gd name="T35" fmla="*/ 1 h 43"/>
                <a:gd name="T36" fmla="*/ 3 w 75"/>
                <a:gd name="T37" fmla="*/ 1 h 43"/>
                <a:gd name="T38" fmla="*/ 3 w 75"/>
                <a:gd name="T39" fmla="*/ 1 h 43"/>
                <a:gd name="T40" fmla="*/ 3 w 75"/>
                <a:gd name="T41" fmla="*/ 1 h 43"/>
                <a:gd name="T42" fmla="*/ 3 w 75"/>
                <a:gd name="T43" fmla="*/ 1 h 43"/>
                <a:gd name="T44" fmla="*/ 2 w 75"/>
                <a:gd name="T45" fmla="*/ 1 h 43"/>
                <a:gd name="T46" fmla="*/ 2 w 75"/>
                <a:gd name="T47" fmla="*/ 1 h 43"/>
                <a:gd name="T48" fmla="*/ 2 w 75"/>
                <a:gd name="T49" fmla="*/ 1 h 43"/>
                <a:gd name="T50" fmla="*/ 2 w 75"/>
                <a:gd name="T51" fmla="*/ 1 h 43"/>
                <a:gd name="T52" fmla="*/ 2 w 75"/>
                <a:gd name="T53" fmla="*/ 1 h 43"/>
                <a:gd name="T54" fmla="*/ 2 w 75"/>
                <a:gd name="T55" fmla="*/ 0 h 43"/>
                <a:gd name="T56" fmla="*/ 2 w 75"/>
                <a:gd name="T57" fmla="*/ 1 h 43"/>
                <a:gd name="T58" fmla="*/ 2 w 75"/>
                <a:gd name="T59" fmla="*/ 1 h 43"/>
                <a:gd name="T60" fmla="*/ 2 w 75"/>
                <a:gd name="T61" fmla="*/ 1 h 43"/>
                <a:gd name="T62" fmla="*/ 2 w 75"/>
                <a:gd name="T63" fmla="*/ 1 h 43"/>
                <a:gd name="T64" fmla="*/ 2 w 75"/>
                <a:gd name="T65" fmla="*/ 1 h 43"/>
                <a:gd name="T66" fmla="*/ 2 w 75"/>
                <a:gd name="T67" fmla="*/ 1 h 43"/>
                <a:gd name="T68" fmla="*/ 2 w 75"/>
                <a:gd name="T69" fmla="*/ 1 h 43"/>
                <a:gd name="T70" fmla="*/ 1 w 75"/>
                <a:gd name="T71" fmla="*/ 1 h 43"/>
                <a:gd name="T72" fmla="*/ 1 w 75"/>
                <a:gd name="T73" fmla="*/ 1 h 43"/>
                <a:gd name="T74" fmla="*/ 1 w 75"/>
                <a:gd name="T75" fmla="*/ 1 h 43"/>
                <a:gd name="T76" fmla="*/ 1 w 75"/>
                <a:gd name="T77" fmla="*/ 1 h 43"/>
                <a:gd name="T78" fmla="*/ 1 w 75"/>
                <a:gd name="T79" fmla="*/ 1 h 43"/>
                <a:gd name="T80" fmla="*/ 1 w 75"/>
                <a:gd name="T81" fmla="*/ 1 h 4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75" h="43">
                  <a:moveTo>
                    <a:pt x="4" y="18"/>
                  </a:moveTo>
                  <a:lnTo>
                    <a:pt x="1" y="20"/>
                  </a:lnTo>
                  <a:lnTo>
                    <a:pt x="1" y="24"/>
                  </a:lnTo>
                  <a:lnTo>
                    <a:pt x="0" y="26"/>
                  </a:lnTo>
                  <a:lnTo>
                    <a:pt x="1" y="29"/>
                  </a:lnTo>
                  <a:lnTo>
                    <a:pt x="4" y="33"/>
                  </a:lnTo>
                  <a:lnTo>
                    <a:pt x="8" y="37"/>
                  </a:lnTo>
                  <a:lnTo>
                    <a:pt x="12" y="38"/>
                  </a:lnTo>
                  <a:lnTo>
                    <a:pt x="17" y="41"/>
                  </a:lnTo>
                  <a:lnTo>
                    <a:pt x="20" y="42"/>
                  </a:lnTo>
                  <a:lnTo>
                    <a:pt x="22" y="43"/>
                  </a:lnTo>
                  <a:lnTo>
                    <a:pt x="25" y="43"/>
                  </a:lnTo>
                  <a:lnTo>
                    <a:pt x="28" y="43"/>
                  </a:lnTo>
                  <a:lnTo>
                    <a:pt x="30" y="43"/>
                  </a:lnTo>
                  <a:lnTo>
                    <a:pt x="34" y="43"/>
                  </a:lnTo>
                  <a:lnTo>
                    <a:pt x="37" y="42"/>
                  </a:lnTo>
                  <a:lnTo>
                    <a:pt x="40" y="41"/>
                  </a:lnTo>
                  <a:lnTo>
                    <a:pt x="44" y="38"/>
                  </a:lnTo>
                  <a:lnTo>
                    <a:pt x="49" y="33"/>
                  </a:lnTo>
                  <a:lnTo>
                    <a:pt x="52" y="34"/>
                  </a:lnTo>
                  <a:lnTo>
                    <a:pt x="53" y="35"/>
                  </a:lnTo>
                  <a:lnTo>
                    <a:pt x="57" y="38"/>
                  </a:lnTo>
                  <a:lnTo>
                    <a:pt x="59" y="38"/>
                  </a:lnTo>
                  <a:lnTo>
                    <a:pt x="63" y="38"/>
                  </a:lnTo>
                  <a:lnTo>
                    <a:pt x="66" y="38"/>
                  </a:lnTo>
                  <a:lnTo>
                    <a:pt x="70" y="37"/>
                  </a:lnTo>
                  <a:lnTo>
                    <a:pt x="71" y="33"/>
                  </a:lnTo>
                  <a:lnTo>
                    <a:pt x="73" y="28"/>
                  </a:lnTo>
                  <a:lnTo>
                    <a:pt x="74" y="25"/>
                  </a:lnTo>
                  <a:lnTo>
                    <a:pt x="74" y="22"/>
                  </a:lnTo>
                  <a:lnTo>
                    <a:pt x="74" y="18"/>
                  </a:lnTo>
                  <a:lnTo>
                    <a:pt x="75" y="16"/>
                  </a:lnTo>
                  <a:lnTo>
                    <a:pt x="75" y="13"/>
                  </a:lnTo>
                  <a:lnTo>
                    <a:pt x="75" y="10"/>
                  </a:lnTo>
                  <a:lnTo>
                    <a:pt x="75" y="8"/>
                  </a:lnTo>
                  <a:lnTo>
                    <a:pt x="75" y="5"/>
                  </a:lnTo>
                  <a:lnTo>
                    <a:pt x="75" y="2"/>
                  </a:lnTo>
                  <a:lnTo>
                    <a:pt x="75" y="1"/>
                  </a:lnTo>
                  <a:lnTo>
                    <a:pt x="67" y="1"/>
                  </a:lnTo>
                  <a:lnTo>
                    <a:pt x="67" y="2"/>
                  </a:lnTo>
                  <a:lnTo>
                    <a:pt x="67" y="5"/>
                  </a:lnTo>
                  <a:lnTo>
                    <a:pt x="67" y="8"/>
                  </a:lnTo>
                  <a:lnTo>
                    <a:pt x="67" y="13"/>
                  </a:lnTo>
                  <a:lnTo>
                    <a:pt x="66" y="16"/>
                  </a:lnTo>
                  <a:lnTo>
                    <a:pt x="65" y="20"/>
                  </a:lnTo>
                  <a:lnTo>
                    <a:pt x="62" y="22"/>
                  </a:lnTo>
                  <a:lnTo>
                    <a:pt x="59" y="22"/>
                  </a:lnTo>
                  <a:lnTo>
                    <a:pt x="57" y="20"/>
                  </a:lnTo>
                  <a:lnTo>
                    <a:pt x="53" y="17"/>
                  </a:lnTo>
                  <a:lnTo>
                    <a:pt x="52" y="13"/>
                  </a:lnTo>
                  <a:lnTo>
                    <a:pt x="50" y="10"/>
                  </a:lnTo>
                  <a:lnTo>
                    <a:pt x="49" y="5"/>
                  </a:lnTo>
                  <a:lnTo>
                    <a:pt x="48" y="2"/>
                  </a:lnTo>
                  <a:lnTo>
                    <a:pt x="48" y="1"/>
                  </a:lnTo>
                  <a:lnTo>
                    <a:pt x="48" y="0"/>
                  </a:lnTo>
                  <a:lnTo>
                    <a:pt x="46" y="0"/>
                  </a:lnTo>
                  <a:lnTo>
                    <a:pt x="44" y="1"/>
                  </a:lnTo>
                  <a:lnTo>
                    <a:pt x="41" y="2"/>
                  </a:lnTo>
                  <a:lnTo>
                    <a:pt x="41" y="5"/>
                  </a:lnTo>
                  <a:lnTo>
                    <a:pt x="41" y="8"/>
                  </a:lnTo>
                  <a:lnTo>
                    <a:pt x="41" y="10"/>
                  </a:lnTo>
                  <a:lnTo>
                    <a:pt x="41" y="13"/>
                  </a:lnTo>
                  <a:lnTo>
                    <a:pt x="42" y="17"/>
                  </a:lnTo>
                  <a:lnTo>
                    <a:pt x="42" y="20"/>
                  </a:lnTo>
                  <a:lnTo>
                    <a:pt x="42" y="24"/>
                  </a:lnTo>
                  <a:lnTo>
                    <a:pt x="42" y="25"/>
                  </a:lnTo>
                  <a:lnTo>
                    <a:pt x="44" y="26"/>
                  </a:lnTo>
                  <a:lnTo>
                    <a:pt x="42" y="28"/>
                  </a:lnTo>
                  <a:lnTo>
                    <a:pt x="38" y="30"/>
                  </a:lnTo>
                  <a:lnTo>
                    <a:pt x="36" y="30"/>
                  </a:lnTo>
                  <a:lnTo>
                    <a:pt x="33" y="31"/>
                  </a:lnTo>
                  <a:lnTo>
                    <a:pt x="28" y="30"/>
                  </a:lnTo>
                  <a:lnTo>
                    <a:pt x="24" y="29"/>
                  </a:lnTo>
                  <a:lnTo>
                    <a:pt x="21" y="28"/>
                  </a:lnTo>
                  <a:lnTo>
                    <a:pt x="18" y="26"/>
                  </a:lnTo>
                  <a:lnTo>
                    <a:pt x="16" y="25"/>
                  </a:lnTo>
                  <a:lnTo>
                    <a:pt x="14" y="24"/>
                  </a:lnTo>
                  <a:lnTo>
                    <a:pt x="10" y="22"/>
                  </a:lnTo>
                  <a:lnTo>
                    <a:pt x="8" y="21"/>
                  </a:lnTo>
                  <a:lnTo>
                    <a:pt x="4" y="1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94" name="Freeform 45">
              <a:extLst>
                <a:ext uri="{FF2B5EF4-FFF2-40B4-BE49-F238E27FC236}">
                  <a16:creationId xmlns:a16="http://schemas.microsoft.com/office/drawing/2014/main" id="{03A08544-78F7-4AEB-B685-AE45E96CB6E1}"/>
                </a:ext>
              </a:extLst>
            </p:cNvPr>
            <p:cNvSpPr>
              <a:spLocks/>
            </p:cNvSpPr>
            <p:nvPr/>
          </p:nvSpPr>
          <p:spPr bwMode="auto">
            <a:xfrm>
              <a:off x="951" y="1655"/>
              <a:ext cx="109" cy="62"/>
            </a:xfrm>
            <a:custGeom>
              <a:avLst/>
              <a:gdLst>
                <a:gd name="T0" fmla="*/ 0 w 219"/>
                <a:gd name="T1" fmla="*/ 0 h 125"/>
                <a:gd name="T2" fmla="*/ 0 w 219"/>
                <a:gd name="T3" fmla="*/ 0 h 125"/>
                <a:gd name="T4" fmla="*/ 0 w 219"/>
                <a:gd name="T5" fmla="*/ 0 h 125"/>
                <a:gd name="T6" fmla="*/ 0 w 219"/>
                <a:gd name="T7" fmla="*/ 0 h 125"/>
                <a:gd name="T8" fmla="*/ 1 w 219"/>
                <a:gd name="T9" fmla="*/ 0 h 125"/>
                <a:gd name="T10" fmla="*/ 1 w 219"/>
                <a:gd name="T11" fmla="*/ 1 h 125"/>
                <a:gd name="T12" fmla="*/ 1 w 219"/>
                <a:gd name="T13" fmla="*/ 1 h 125"/>
                <a:gd name="T14" fmla="*/ 1 w 219"/>
                <a:gd name="T15" fmla="*/ 1 h 125"/>
                <a:gd name="T16" fmla="*/ 1 w 219"/>
                <a:gd name="T17" fmla="*/ 1 h 125"/>
                <a:gd name="T18" fmla="*/ 2 w 219"/>
                <a:gd name="T19" fmla="*/ 1 h 125"/>
                <a:gd name="T20" fmla="*/ 2 w 219"/>
                <a:gd name="T21" fmla="*/ 1 h 125"/>
                <a:gd name="T22" fmla="*/ 2 w 219"/>
                <a:gd name="T23" fmla="*/ 2 h 125"/>
                <a:gd name="T24" fmla="*/ 2 w 219"/>
                <a:gd name="T25" fmla="*/ 2 h 125"/>
                <a:gd name="T26" fmla="*/ 3 w 219"/>
                <a:gd name="T27" fmla="*/ 2 h 125"/>
                <a:gd name="T28" fmla="*/ 3 w 219"/>
                <a:gd name="T29" fmla="*/ 2 h 125"/>
                <a:gd name="T30" fmla="*/ 4 w 219"/>
                <a:gd name="T31" fmla="*/ 2 h 125"/>
                <a:gd name="T32" fmla="*/ 4 w 219"/>
                <a:gd name="T33" fmla="*/ 3 h 125"/>
                <a:gd name="T34" fmla="*/ 4 w 219"/>
                <a:gd name="T35" fmla="*/ 3 h 125"/>
                <a:gd name="T36" fmla="*/ 5 w 219"/>
                <a:gd name="T37" fmla="*/ 3 h 125"/>
                <a:gd name="T38" fmla="*/ 5 w 219"/>
                <a:gd name="T39" fmla="*/ 3 h 125"/>
                <a:gd name="T40" fmla="*/ 6 w 219"/>
                <a:gd name="T41" fmla="*/ 3 h 125"/>
                <a:gd name="T42" fmla="*/ 6 w 219"/>
                <a:gd name="T43" fmla="*/ 3 h 125"/>
                <a:gd name="T44" fmla="*/ 6 w 219"/>
                <a:gd name="T45" fmla="*/ 3 h 125"/>
                <a:gd name="T46" fmla="*/ 6 w 219"/>
                <a:gd name="T47" fmla="*/ 3 h 125"/>
                <a:gd name="T48" fmla="*/ 5 w 219"/>
                <a:gd name="T49" fmla="*/ 3 h 125"/>
                <a:gd name="T50" fmla="*/ 5 w 219"/>
                <a:gd name="T51" fmla="*/ 2 h 125"/>
                <a:gd name="T52" fmla="*/ 5 w 219"/>
                <a:gd name="T53" fmla="*/ 2 h 125"/>
                <a:gd name="T54" fmla="*/ 5 w 219"/>
                <a:gd name="T55" fmla="*/ 2 h 125"/>
                <a:gd name="T56" fmla="*/ 4 w 219"/>
                <a:gd name="T57" fmla="*/ 2 h 125"/>
                <a:gd name="T58" fmla="*/ 4 w 219"/>
                <a:gd name="T59" fmla="*/ 2 h 125"/>
                <a:gd name="T60" fmla="*/ 4 w 219"/>
                <a:gd name="T61" fmla="*/ 2 h 125"/>
                <a:gd name="T62" fmla="*/ 3 w 219"/>
                <a:gd name="T63" fmla="*/ 2 h 125"/>
                <a:gd name="T64" fmla="*/ 3 w 219"/>
                <a:gd name="T65" fmla="*/ 1 h 125"/>
                <a:gd name="T66" fmla="*/ 2 w 219"/>
                <a:gd name="T67" fmla="*/ 1 h 125"/>
                <a:gd name="T68" fmla="*/ 2 w 219"/>
                <a:gd name="T69" fmla="*/ 1 h 125"/>
                <a:gd name="T70" fmla="*/ 2 w 219"/>
                <a:gd name="T71" fmla="*/ 0 h 125"/>
                <a:gd name="T72" fmla="*/ 2 w 219"/>
                <a:gd name="T73" fmla="*/ 0 h 125"/>
                <a:gd name="T74" fmla="*/ 1 w 219"/>
                <a:gd name="T75" fmla="*/ 0 h 125"/>
                <a:gd name="T76" fmla="*/ 1 w 219"/>
                <a:gd name="T77" fmla="*/ 0 h 125"/>
                <a:gd name="T78" fmla="*/ 1 w 219"/>
                <a:gd name="T79" fmla="*/ 0 h 125"/>
                <a:gd name="T80" fmla="*/ 1 w 219"/>
                <a:gd name="T81" fmla="*/ 0 h 125"/>
                <a:gd name="T82" fmla="*/ 0 w 219"/>
                <a:gd name="T83" fmla="*/ 0 h 125"/>
                <a:gd name="T84" fmla="*/ 0 w 219"/>
                <a:gd name="T85" fmla="*/ 0 h 125"/>
                <a:gd name="T86" fmla="*/ 0 w 219"/>
                <a:gd name="T87" fmla="*/ 0 h 12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19" h="125">
                  <a:moveTo>
                    <a:pt x="8" y="0"/>
                  </a:moveTo>
                  <a:lnTo>
                    <a:pt x="4" y="1"/>
                  </a:lnTo>
                  <a:lnTo>
                    <a:pt x="0" y="5"/>
                  </a:lnTo>
                  <a:lnTo>
                    <a:pt x="0" y="6"/>
                  </a:lnTo>
                  <a:lnTo>
                    <a:pt x="1" y="9"/>
                  </a:lnTo>
                  <a:lnTo>
                    <a:pt x="2" y="12"/>
                  </a:lnTo>
                  <a:lnTo>
                    <a:pt x="5" y="16"/>
                  </a:lnTo>
                  <a:lnTo>
                    <a:pt x="8" y="17"/>
                  </a:lnTo>
                  <a:lnTo>
                    <a:pt x="10" y="18"/>
                  </a:lnTo>
                  <a:lnTo>
                    <a:pt x="14" y="20"/>
                  </a:lnTo>
                  <a:lnTo>
                    <a:pt x="18" y="22"/>
                  </a:lnTo>
                  <a:lnTo>
                    <a:pt x="22" y="24"/>
                  </a:lnTo>
                  <a:lnTo>
                    <a:pt x="26" y="26"/>
                  </a:lnTo>
                  <a:lnTo>
                    <a:pt x="32" y="28"/>
                  </a:lnTo>
                  <a:lnTo>
                    <a:pt x="36" y="30"/>
                  </a:lnTo>
                  <a:lnTo>
                    <a:pt x="40" y="31"/>
                  </a:lnTo>
                  <a:lnTo>
                    <a:pt x="44" y="33"/>
                  </a:lnTo>
                  <a:lnTo>
                    <a:pt x="48" y="34"/>
                  </a:lnTo>
                  <a:lnTo>
                    <a:pt x="52" y="35"/>
                  </a:lnTo>
                  <a:lnTo>
                    <a:pt x="53" y="37"/>
                  </a:lnTo>
                  <a:lnTo>
                    <a:pt x="56" y="38"/>
                  </a:lnTo>
                  <a:lnTo>
                    <a:pt x="57" y="38"/>
                  </a:lnTo>
                  <a:lnTo>
                    <a:pt x="58" y="38"/>
                  </a:lnTo>
                  <a:lnTo>
                    <a:pt x="58" y="41"/>
                  </a:lnTo>
                  <a:lnTo>
                    <a:pt x="58" y="42"/>
                  </a:lnTo>
                  <a:lnTo>
                    <a:pt x="58" y="45"/>
                  </a:lnTo>
                  <a:lnTo>
                    <a:pt x="60" y="47"/>
                  </a:lnTo>
                  <a:lnTo>
                    <a:pt x="64" y="51"/>
                  </a:lnTo>
                  <a:lnTo>
                    <a:pt x="65" y="54"/>
                  </a:lnTo>
                  <a:lnTo>
                    <a:pt x="68" y="57"/>
                  </a:lnTo>
                  <a:lnTo>
                    <a:pt x="70" y="59"/>
                  </a:lnTo>
                  <a:lnTo>
                    <a:pt x="73" y="62"/>
                  </a:lnTo>
                  <a:lnTo>
                    <a:pt x="74" y="63"/>
                  </a:lnTo>
                  <a:lnTo>
                    <a:pt x="77" y="66"/>
                  </a:lnTo>
                  <a:lnTo>
                    <a:pt x="79" y="67"/>
                  </a:lnTo>
                  <a:lnTo>
                    <a:pt x="83" y="70"/>
                  </a:lnTo>
                  <a:lnTo>
                    <a:pt x="86" y="71"/>
                  </a:lnTo>
                  <a:lnTo>
                    <a:pt x="90" y="74"/>
                  </a:lnTo>
                  <a:lnTo>
                    <a:pt x="95" y="75"/>
                  </a:lnTo>
                  <a:lnTo>
                    <a:pt x="99" y="78"/>
                  </a:lnTo>
                  <a:lnTo>
                    <a:pt x="103" y="81"/>
                  </a:lnTo>
                  <a:lnTo>
                    <a:pt x="109" y="83"/>
                  </a:lnTo>
                  <a:lnTo>
                    <a:pt x="114" y="86"/>
                  </a:lnTo>
                  <a:lnTo>
                    <a:pt x="119" y="89"/>
                  </a:lnTo>
                  <a:lnTo>
                    <a:pt x="125" y="91"/>
                  </a:lnTo>
                  <a:lnTo>
                    <a:pt x="130" y="94"/>
                  </a:lnTo>
                  <a:lnTo>
                    <a:pt x="133" y="95"/>
                  </a:lnTo>
                  <a:lnTo>
                    <a:pt x="135" y="97"/>
                  </a:lnTo>
                  <a:lnTo>
                    <a:pt x="138" y="98"/>
                  </a:lnTo>
                  <a:lnTo>
                    <a:pt x="141" y="99"/>
                  </a:lnTo>
                  <a:lnTo>
                    <a:pt x="146" y="102"/>
                  </a:lnTo>
                  <a:lnTo>
                    <a:pt x="151" y="105"/>
                  </a:lnTo>
                  <a:lnTo>
                    <a:pt x="157" y="107"/>
                  </a:lnTo>
                  <a:lnTo>
                    <a:pt x="162" y="110"/>
                  </a:lnTo>
                  <a:lnTo>
                    <a:pt x="166" y="111"/>
                  </a:lnTo>
                  <a:lnTo>
                    <a:pt x="171" y="114"/>
                  </a:lnTo>
                  <a:lnTo>
                    <a:pt x="175" y="115"/>
                  </a:lnTo>
                  <a:lnTo>
                    <a:pt x="180" y="118"/>
                  </a:lnTo>
                  <a:lnTo>
                    <a:pt x="183" y="118"/>
                  </a:lnTo>
                  <a:lnTo>
                    <a:pt x="187" y="121"/>
                  </a:lnTo>
                  <a:lnTo>
                    <a:pt x="188" y="121"/>
                  </a:lnTo>
                  <a:lnTo>
                    <a:pt x="192" y="123"/>
                  </a:lnTo>
                  <a:lnTo>
                    <a:pt x="195" y="125"/>
                  </a:lnTo>
                  <a:lnTo>
                    <a:pt x="198" y="125"/>
                  </a:lnTo>
                  <a:lnTo>
                    <a:pt x="219" y="119"/>
                  </a:lnTo>
                  <a:lnTo>
                    <a:pt x="218" y="118"/>
                  </a:lnTo>
                  <a:lnTo>
                    <a:pt x="215" y="117"/>
                  </a:lnTo>
                  <a:lnTo>
                    <a:pt x="211" y="113"/>
                  </a:lnTo>
                  <a:lnTo>
                    <a:pt x="207" y="110"/>
                  </a:lnTo>
                  <a:lnTo>
                    <a:pt x="203" y="107"/>
                  </a:lnTo>
                  <a:lnTo>
                    <a:pt x="200" y="106"/>
                  </a:lnTo>
                  <a:lnTo>
                    <a:pt x="198" y="103"/>
                  </a:lnTo>
                  <a:lnTo>
                    <a:pt x="195" y="102"/>
                  </a:lnTo>
                  <a:lnTo>
                    <a:pt x="191" y="99"/>
                  </a:lnTo>
                  <a:lnTo>
                    <a:pt x="188" y="98"/>
                  </a:lnTo>
                  <a:lnTo>
                    <a:pt x="186" y="97"/>
                  </a:lnTo>
                  <a:lnTo>
                    <a:pt x="183" y="95"/>
                  </a:lnTo>
                  <a:lnTo>
                    <a:pt x="179" y="94"/>
                  </a:lnTo>
                  <a:lnTo>
                    <a:pt x="175" y="93"/>
                  </a:lnTo>
                  <a:lnTo>
                    <a:pt x="172" y="90"/>
                  </a:lnTo>
                  <a:lnTo>
                    <a:pt x="168" y="89"/>
                  </a:lnTo>
                  <a:lnTo>
                    <a:pt x="165" y="86"/>
                  </a:lnTo>
                  <a:lnTo>
                    <a:pt x="161" y="85"/>
                  </a:lnTo>
                  <a:lnTo>
                    <a:pt x="157" y="82"/>
                  </a:lnTo>
                  <a:lnTo>
                    <a:pt x="153" y="81"/>
                  </a:lnTo>
                  <a:lnTo>
                    <a:pt x="149" y="78"/>
                  </a:lnTo>
                  <a:lnTo>
                    <a:pt x="145" y="77"/>
                  </a:lnTo>
                  <a:lnTo>
                    <a:pt x="141" y="75"/>
                  </a:lnTo>
                  <a:lnTo>
                    <a:pt x="138" y="74"/>
                  </a:lnTo>
                  <a:lnTo>
                    <a:pt x="134" y="73"/>
                  </a:lnTo>
                  <a:lnTo>
                    <a:pt x="131" y="70"/>
                  </a:lnTo>
                  <a:lnTo>
                    <a:pt x="129" y="70"/>
                  </a:lnTo>
                  <a:lnTo>
                    <a:pt x="126" y="70"/>
                  </a:lnTo>
                  <a:lnTo>
                    <a:pt x="121" y="69"/>
                  </a:lnTo>
                  <a:lnTo>
                    <a:pt x="115" y="67"/>
                  </a:lnTo>
                  <a:lnTo>
                    <a:pt x="111" y="66"/>
                  </a:lnTo>
                  <a:lnTo>
                    <a:pt x="106" y="63"/>
                  </a:lnTo>
                  <a:lnTo>
                    <a:pt x="101" y="62"/>
                  </a:lnTo>
                  <a:lnTo>
                    <a:pt x="97" y="59"/>
                  </a:lnTo>
                  <a:lnTo>
                    <a:pt x="93" y="55"/>
                  </a:lnTo>
                  <a:lnTo>
                    <a:pt x="90" y="53"/>
                  </a:lnTo>
                  <a:lnTo>
                    <a:pt x="87" y="47"/>
                  </a:lnTo>
                  <a:lnTo>
                    <a:pt x="86" y="45"/>
                  </a:lnTo>
                  <a:lnTo>
                    <a:pt x="85" y="41"/>
                  </a:lnTo>
                  <a:lnTo>
                    <a:pt x="85" y="38"/>
                  </a:lnTo>
                  <a:lnTo>
                    <a:pt x="83" y="34"/>
                  </a:lnTo>
                  <a:lnTo>
                    <a:pt x="81" y="30"/>
                  </a:lnTo>
                  <a:lnTo>
                    <a:pt x="78" y="29"/>
                  </a:lnTo>
                  <a:lnTo>
                    <a:pt x="74" y="28"/>
                  </a:lnTo>
                  <a:lnTo>
                    <a:pt x="70" y="26"/>
                  </a:lnTo>
                  <a:lnTo>
                    <a:pt x="66" y="24"/>
                  </a:lnTo>
                  <a:lnTo>
                    <a:pt x="62" y="22"/>
                  </a:lnTo>
                  <a:lnTo>
                    <a:pt x="60" y="21"/>
                  </a:lnTo>
                  <a:lnTo>
                    <a:pt x="57" y="20"/>
                  </a:lnTo>
                  <a:lnTo>
                    <a:pt x="54" y="18"/>
                  </a:lnTo>
                  <a:lnTo>
                    <a:pt x="50" y="17"/>
                  </a:lnTo>
                  <a:lnTo>
                    <a:pt x="48" y="16"/>
                  </a:lnTo>
                  <a:lnTo>
                    <a:pt x="45" y="14"/>
                  </a:lnTo>
                  <a:lnTo>
                    <a:pt x="41" y="13"/>
                  </a:lnTo>
                  <a:lnTo>
                    <a:pt x="38" y="12"/>
                  </a:lnTo>
                  <a:lnTo>
                    <a:pt x="34" y="10"/>
                  </a:lnTo>
                  <a:lnTo>
                    <a:pt x="32" y="9"/>
                  </a:lnTo>
                  <a:lnTo>
                    <a:pt x="29" y="8"/>
                  </a:lnTo>
                  <a:lnTo>
                    <a:pt x="26" y="6"/>
                  </a:lnTo>
                  <a:lnTo>
                    <a:pt x="22" y="5"/>
                  </a:lnTo>
                  <a:lnTo>
                    <a:pt x="20" y="5"/>
                  </a:lnTo>
                  <a:lnTo>
                    <a:pt x="18" y="4"/>
                  </a:lnTo>
                  <a:lnTo>
                    <a:pt x="14" y="2"/>
                  </a:lnTo>
                  <a:lnTo>
                    <a:pt x="10" y="1"/>
                  </a:lnTo>
                  <a:lnTo>
                    <a:pt x="9" y="0"/>
                  </a:lnTo>
                  <a:lnTo>
                    <a:pt x="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95" name="Freeform 46">
              <a:extLst>
                <a:ext uri="{FF2B5EF4-FFF2-40B4-BE49-F238E27FC236}">
                  <a16:creationId xmlns:a16="http://schemas.microsoft.com/office/drawing/2014/main" id="{A4BD4BBA-3B85-47C7-8A03-D4CC28DB9872}"/>
                </a:ext>
              </a:extLst>
            </p:cNvPr>
            <p:cNvSpPr>
              <a:spLocks/>
            </p:cNvSpPr>
            <p:nvPr/>
          </p:nvSpPr>
          <p:spPr bwMode="auto">
            <a:xfrm>
              <a:off x="749" y="1713"/>
              <a:ext cx="208" cy="129"/>
            </a:xfrm>
            <a:custGeom>
              <a:avLst/>
              <a:gdLst>
                <a:gd name="T0" fmla="*/ 1 w 416"/>
                <a:gd name="T1" fmla="*/ 1 h 256"/>
                <a:gd name="T2" fmla="*/ 1 w 416"/>
                <a:gd name="T3" fmla="*/ 1 h 256"/>
                <a:gd name="T4" fmla="*/ 1 w 416"/>
                <a:gd name="T5" fmla="*/ 1 h 256"/>
                <a:gd name="T6" fmla="*/ 2 w 416"/>
                <a:gd name="T7" fmla="*/ 1 h 256"/>
                <a:gd name="T8" fmla="*/ 2 w 416"/>
                <a:gd name="T9" fmla="*/ 1 h 256"/>
                <a:gd name="T10" fmla="*/ 3 w 416"/>
                <a:gd name="T11" fmla="*/ 1 h 256"/>
                <a:gd name="T12" fmla="*/ 3 w 416"/>
                <a:gd name="T13" fmla="*/ 2 h 256"/>
                <a:gd name="T14" fmla="*/ 4 w 416"/>
                <a:gd name="T15" fmla="*/ 2 h 256"/>
                <a:gd name="T16" fmla="*/ 4 w 416"/>
                <a:gd name="T17" fmla="*/ 2 h 256"/>
                <a:gd name="T18" fmla="*/ 5 w 416"/>
                <a:gd name="T19" fmla="*/ 3 h 256"/>
                <a:gd name="T20" fmla="*/ 5 w 416"/>
                <a:gd name="T21" fmla="*/ 3 h 256"/>
                <a:gd name="T22" fmla="*/ 5 w 416"/>
                <a:gd name="T23" fmla="*/ 3 h 256"/>
                <a:gd name="T24" fmla="*/ 6 w 416"/>
                <a:gd name="T25" fmla="*/ 3 h 256"/>
                <a:gd name="T26" fmla="*/ 6 w 416"/>
                <a:gd name="T27" fmla="*/ 3 h 256"/>
                <a:gd name="T28" fmla="*/ 7 w 416"/>
                <a:gd name="T29" fmla="*/ 4 h 256"/>
                <a:gd name="T30" fmla="*/ 7 w 416"/>
                <a:gd name="T31" fmla="*/ 4 h 256"/>
                <a:gd name="T32" fmla="*/ 8 w 416"/>
                <a:gd name="T33" fmla="*/ 4 h 256"/>
                <a:gd name="T34" fmla="*/ 8 w 416"/>
                <a:gd name="T35" fmla="*/ 4 h 256"/>
                <a:gd name="T36" fmla="*/ 9 w 416"/>
                <a:gd name="T37" fmla="*/ 5 h 256"/>
                <a:gd name="T38" fmla="*/ 9 w 416"/>
                <a:gd name="T39" fmla="*/ 5 h 256"/>
                <a:gd name="T40" fmla="*/ 10 w 416"/>
                <a:gd name="T41" fmla="*/ 5 h 256"/>
                <a:gd name="T42" fmla="*/ 10 w 416"/>
                <a:gd name="T43" fmla="*/ 5 h 256"/>
                <a:gd name="T44" fmla="*/ 10 w 416"/>
                <a:gd name="T45" fmla="*/ 6 h 256"/>
                <a:gd name="T46" fmla="*/ 11 w 416"/>
                <a:gd name="T47" fmla="*/ 6 h 256"/>
                <a:gd name="T48" fmla="*/ 11 w 416"/>
                <a:gd name="T49" fmla="*/ 6 h 256"/>
                <a:gd name="T50" fmla="*/ 11 w 416"/>
                <a:gd name="T51" fmla="*/ 7 h 256"/>
                <a:gd name="T52" fmla="*/ 11 w 416"/>
                <a:gd name="T53" fmla="*/ 7 h 256"/>
                <a:gd name="T54" fmla="*/ 12 w 416"/>
                <a:gd name="T55" fmla="*/ 7 h 256"/>
                <a:gd name="T56" fmla="*/ 12 w 416"/>
                <a:gd name="T57" fmla="*/ 7 h 256"/>
                <a:gd name="T58" fmla="*/ 13 w 416"/>
                <a:gd name="T59" fmla="*/ 8 h 256"/>
                <a:gd name="T60" fmla="*/ 13 w 416"/>
                <a:gd name="T61" fmla="*/ 8 h 256"/>
                <a:gd name="T62" fmla="*/ 13 w 416"/>
                <a:gd name="T63" fmla="*/ 8 h 256"/>
                <a:gd name="T64" fmla="*/ 13 w 416"/>
                <a:gd name="T65" fmla="*/ 9 h 256"/>
                <a:gd name="T66" fmla="*/ 12 w 416"/>
                <a:gd name="T67" fmla="*/ 8 h 256"/>
                <a:gd name="T68" fmla="*/ 12 w 416"/>
                <a:gd name="T69" fmla="*/ 8 h 256"/>
                <a:gd name="T70" fmla="*/ 11 w 416"/>
                <a:gd name="T71" fmla="*/ 8 h 256"/>
                <a:gd name="T72" fmla="*/ 11 w 416"/>
                <a:gd name="T73" fmla="*/ 7 h 256"/>
                <a:gd name="T74" fmla="*/ 11 w 416"/>
                <a:gd name="T75" fmla="*/ 7 h 256"/>
                <a:gd name="T76" fmla="*/ 10 w 416"/>
                <a:gd name="T77" fmla="*/ 6 h 256"/>
                <a:gd name="T78" fmla="*/ 10 w 416"/>
                <a:gd name="T79" fmla="*/ 6 h 256"/>
                <a:gd name="T80" fmla="*/ 10 w 416"/>
                <a:gd name="T81" fmla="*/ 6 h 256"/>
                <a:gd name="T82" fmla="*/ 9 w 416"/>
                <a:gd name="T83" fmla="*/ 6 h 256"/>
                <a:gd name="T84" fmla="*/ 9 w 416"/>
                <a:gd name="T85" fmla="*/ 5 h 256"/>
                <a:gd name="T86" fmla="*/ 9 w 416"/>
                <a:gd name="T87" fmla="*/ 5 h 256"/>
                <a:gd name="T88" fmla="*/ 8 w 416"/>
                <a:gd name="T89" fmla="*/ 5 h 256"/>
                <a:gd name="T90" fmla="*/ 8 w 416"/>
                <a:gd name="T91" fmla="*/ 5 h 256"/>
                <a:gd name="T92" fmla="*/ 7 w 416"/>
                <a:gd name="T93" fmla="*/ 4 h 256"/>
                <a:gd name="T94" fmla="*/ 7 w 416"/>
                <a:gd name="T95" fmla="*/ 4 h 256"/>
                <a:gd name="T96" fmla="*/ 6 w 416"/>
                <a:gd name="T97" fmla="*/ 4 h 256"/>
                <a:gd name="T98" fmla="*/ 6 w 416"/>
                <a:gd name="T99" fmla="*/ 4 h 256"/>
                <a:gd name="T100" fmla="*/ 5 w 416"/>
                <a:gd name="T101" fmla="*/ 4 h 256"/>
                <a:gd name="T102" fmla="*/ 5 w 416"/>
                <a:gd name="T103" fmla="*/ 3 h 256"/>
                <a:gd name="T104" fmla="*/ 4 w 416"/>
                <a:gd name="T105" fmla="*/ 3 h 256"/>
                <a:gd name="T106" fmla="*/ 4 w 416"/>
                <a:gd name="T107" fmla="*/ 3 h 256"/>
                <a:gd name="T108" fmla="*/ 3 w 416"/>
                <a:gd name="T109" fmla="*/ 2 h 256"/>
                <a:gd name="T110" fmla="*/ 3 w 416"/>
                <a:gd name="T111" fmla="*/ 2 h 256"/>
                <a:gd name="T112" fmla="*/ 3 w 416"/>
                <a:gd name="T113" fmla="*/ 2 h 256"/>
                <a:gd name="T114" fmla="*/ 2 w 416"/>
                <a:gd name="T115" fmla="*/ 2 h 256"/>
                <a:gd name="T116" fmla="*/ 2 w 416"/>
                <a:gd name="T117" fmla="*/ 1 h 256"/>
                <a:gd name="T118" fmla="*/ 1 w 416"/>
                <a:gd name="T119" fmla="*/ 1 h 256"/>
                <a:gd name="T120" fmla="*/ 1 w 416"/>
                <a:gd name="T121" fmla="*/ 1 h 256"/>
                <a:gd name="T122" fmla="*/ 0 w 416"/>
                <a:gd name="T123" fmla="*/ 1 h 25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416" h="256">
                  <a:moveTo>
                    <a:pt x="1" y="0"/>
                  </a:moveTo>
                  <a:lnTo>
                    <a:pt x="2" y="0"/>
                  </a:lnTo>
                  <a:lnTo>
                    <a:pt x="4" y="0"/>
                  </a:lnTo>
                  <a:lnTo>
                    <a:pt x="6" y="1"/>
                  </a:lnTo>
                  <a:lnTo>
                    <a:pt x="12" y="2"/>
                  </a:lnTo>
                  <a:lnTo>
                    <a:pt x="13" y="4"/>
                  </a:lnTo>
                  <a:lnTo>
                    <a:pt x="16" y="4"/>
                  </a:lnTo>
                  <a:lnTo>
                    <a:pt x="18" y="5"/>
                  </a:lnTo>
                  <a:lnTo>
                    <a:pt x="21" y="6"/>
                  </a:lnTo>
                  <a:lnTo>
                    <a:pt x="25" y="8"/>
                  </a:lnTo>
                  <a:lnTo>
                    <a:pt x="28" y="8"/>
                  </a:lnTo>
                  <a:lnTo>
                    <a:pt x="32" y="10"/>
                  </a:lnTo>
                  <a:lnTo>
                    <a:pt x="34" y="12"/>
                  </a:lnTo>
                  <a:lnTo>
                    <a:pt x="38" y="12"/>
                  </a:lnTo>
                  <a:lnTo>
                    <a:pt x="41" y="13"/>
                  </a:lnTo>
                  <a:lnTo>
                    <a:pt x="45" y="14"/>
                  </a:lnTo>
                  <a:lnTo>
                    <a:pt x="48" y="15"/>
                  </a:lnTo>
                  <a:lnTo>
                    <a:pt x="52" y="17"/>
                  </a:lnTo>
                  <a:lnTo>
                    <a:pt x="54" y="18"/>
                  </a:lnTo>
                  <a:lnTo>
                    <a:pt x="57" y="19"/>
                  </a:lnTo>
                  <a:lnTo>
                    <a:pt x="61" y="21"/>
                  </a:lnTo>
                  <a:lnTo>
                    <a:pt x="64" y="22"/>
                  </a:lnTo>
                  <a:lnTo>
                    <a:pt x="66" y="23"/>
                  </a:lnTo>
                  <a:lnTo>
                    <a:pt x="69" y="25"/>
                  </a:lnTo>
                  <a:lnTo>
                    <a:pt x="72" y="26"/>
                  </a:lnTo>
                  <a:lnTo>
                    <a:pt x="76" y="27"/>
                  </a:lnTo>
                  <a:lnTo>
                    <a:pt x="80" y="30"/>
                  </a:lnTo>
                  <a:lnTo>
                    <a:pt x="84" y="34"/>
                  </a:lnTo>
                  <a:lnTo>
                    <a:pt x="89" y="38"/>
                  </a:lnTo>
                  <a:lnTo>
                    <a:pt x="93" y="43"/>
                  </a:lnTo>
                  <a:lnTo>
                    <a:pt x="98" y="47"/>
                  </a:lnTo>
                  <a:lnTo>
                    <a:pt x="101" y="50"/>
                  </a:lnTo>
                  <a:lnTo>
                    <a:pt x="103" y="53"/>
                  </a:lnTo>
                  <a:lnTo>
                    <a:pt x="106" y="55"/>
                  </a:lnTo>
                  <a:lnTo>
                    <a:pt x="110" y="58"/>
                  </a:lnTo>
                  <a:lnTo>
                    <a:pt x="113" y="61"/>
                  </a:lnTo>
                  <a:lnTo>
                    <a:pt x="118" y="62"/>
                  </a:lnTo>
                  <a:lnTo>
                    <a:pt x="122" y="65"/>
                  </a:lnTo>
                  <a:lnTo>
                    <a:pt x="126" y="67"/>
                  </a:lnTo>
                  <a:lnTo>
                    <a:pt x="129" y="69"/>
                  </a:lnTo>
                  <a:lnTo>
                    <a:pt x="131" y="70"/>
                  </a:lnTo>
                  <a:lnTo>
                    <a:pt x="135" y="71"/>
                  </a:lnTo>
                  <a:lnTo>
                    <a:pt x="141" y="74"/>
                  </a:lnTo>
                  <a:lnTo>
                    <a:pt x="145" y="75"/>
                  </a:lnTo>
                  <a:lnTo>
                    <a:pt x="150" y="78"/>
                  </a:lnTo>
                  <a:lnTo>
                    <a:pt x="153" y="79"/>
                  </a:lnTo>
                  <a:lnTo>
                    <a:pt x="157" y="81"/>
                  </a:lnTo>
                  <a:lnTo>
                    <a:pt x="159" y="83"/>
                  </a:lnTo>
                  <a:lnTo>
                    <a:pt x="163" y="85"/>
                  </a:lnTo>
                  <a:lnTo>
                    <a:pt x="166" y="86"/>
                  </a:lnTo>
                  <a:lnTo>
                    <a:pt x="169" y="87"/>
                  </a:lnTo>
                  <a:lnTo>
                    <a:pt x="173" y="89"/>
                  </a:lnTo>
                  <a:lnTo>
                    <a:pt x="177" y="90"/>
                  </a:lnTo>
                  <a:lnTo>
                    <a:pt x="179" y="91"/>
                  </a:lnTo>
                  <a:lnTo>
                    <a:pt x="183" y="94"/>
                  </a:lnTo>
                  <a:lnTo>
                    <a:pt x="186" y="95"/>
                  </a:lnTo>
                  <a:lnTo>
                    <a:pt x="190" y="97"/>
                  </a:lnTo>
                  <a:lnTo>
                    <a:pt x="194" y="98"/>
                  </a:lnTo>
                  <a:lnTo>
                    <a:pt x="198" y="101"/>
                  </a:lnTo>
                  <a:lnTo>
                    <a:pt x="202" y="102"/>
                  </a:lnTo>
                  <a:lnTo>
                    <a:pt x="206" y="105"/>
                  </a:lnTo>
                  <a:lnTo>
                    <a:pt x="210" y="106"/>
                  </a:lnTo>
                  <a:lnTo>
                    <a:pt x="214" y="107"/>
                  </a:lnTo>
                  <a:lnTo>
                    <a:pt x="216" y="110"/>
                  </a:lnTo>
                  <a:lnTo>
                    <a:pt x="222" y="111"/>
                  </a:lnTo>
                  <a:lnTo>
                    <a:pt x="224" y="113"/>
                  </a:lnTo>
                  <a:lnTo>
                    <a:pt x="228" y="115"/>
                  </a:lnTo>
                  <a:lnTo>
                    <a:pt x="232" y="116"/>
                  </a:lnTo>
                  <a:lnTo>
                    <a:pt x="236" y="118"/>
                  </a:lnTo>
                  <a:lnTo>
                    <a:pt x="239" y="119"/>
                  </a:lnTo>
                  <a:lnTo>
                    <a:pt x="243" y="122"/>
                  </a:lnTo>
                  <a:lnTo>
                    <a:pt x="247" y="123"/>
                  </a:lnTo>
                  <a:lnTo>
                    <a:pt x="251" y="124"/>
                  </a:lnTo>
                  <a:lnTo>
                    <a:pt x="254" y="127"/>
                  </a:lnTo>
                  <a:lnTo>
                    <a:pt x="258" y="128"/>
                  </a:lnTo>
                  <a:lnTo>
                    <a:pt x="260" y="130"/>
                  </a:lnTo>
                  <a:lnTo>
                    <a:pt x="263" y="131"/>
                  </a:lnTo>
                  <a:lnTo>
                    <a:pt x="267" y="132"/>
                  </a:lnTo>
                  <a:lnTo>
                    <a:pt x="270" y="134"/>
                  </a:lnTo>
                  <a:lnTo>
                    <a:pt x="272" y="135"/>
                  </a:lnTo>
                  <a:lnTo>
                    <a:pt x="276" y="138"/>
                  </a:lnTo>
                  <a:lnTo>
                    <a:pt x="282" y="140"/>
                  </a:lnTo>
                  <a:lnTo>
                    <a:pt x="287" y="143"/>
                  </a:lnTo>
                  <a:lnTo>
                    <a:pt x="291" y="144"/>
                  </a:lnTo>
                  <a:lnTo>
                    <a:pt x="295" y="147"/>
                  </a:lnTo>
                  <a:lnTo>
                    <a:pt x="299" y="148"/>
                  </a:lnTo>
                  <a:lnTo>
                    <a:pt x="301" y="151"/>
                  </a:lnTo>
                  <a:lnTo>
                    <a:pt x="303" y="152"/>
                  </a:lnTo>
                  <a:lnTo>
                    <a:pt x="305" y="154"/>
                  </a:lnTo>
                  <a:lnTo>
                    <a:pt x="308" y="156"/>
                  </a:lnTo>
                  <a:lnTo>
                    <a:pt x="312" y="162"/>
                  </a:lnTo>
                  <a:lnTo>
                    <a:pt x="313" y="164"/>
                  </a:lnTo>
                  <a:lnTo>
                    <a:pt x="316" y="168"/>
                  </a:lnTo>
                  <a:lnTo>
                    <a:pt x="317" y="171"/>
                  </a:lnTo>
                  <a:lnTo>
                    <a:pt x="320" y="175"/>
                  </a:lnTo>
                  <a:lnTo>
                    <a:pt x="321" y="178"/>
                  </a:lnTo>
                  <a:lnTo>
                    <a:pt x="324" y="182"/>
                  </a:lnTo>
                  <a:lnTo>
                    <a:pt x="327" y="184"/>
                  </a:lnTo>
                  <a:lnTo>
                    <a:pt x="328" y="187"/>
                  </a:lnTo>
                  <a:lnTo>
                    <a:pt x="331" y="190"/>
                  </a:lnTo>
                  <a:lnTo>
                    <a:pt x="332" y="192"/>
                  </a:lnTo>
                  <a:lnTo>
                    <a:pt x="335" y="195"/>
                  </a:lnTo>
                  <a:lnTo>
                    <a:pt x="337" y="196"/>
                  </a:lnTo>
                  <a:lnTo>
                    <a:pt x="339" y="198"/>
                  </a:lnTo>
                  <a:lnTo>
                    <a:pt x="343" y="200"/>
                  </a:lnTo>
                  <a:lnTo>
                    <a:pt x="345" y="202"/>
                  </a:lnTo>
                  <a:lnTo>
                    <a:pt x="348" y="203"/>
                  </a:lnTo>
                  <a:lnTo>
                    <a:pt x="351" y="204"/>
                  </a:lnTo>
                  <a:lnTo>
                    <a:pt x="353" y="207"/>
                  </a:lnTo>
                  <a:lnTo>
                    <a:pt x="356" y="208"/>
                  </a:lnTo>
                  <a:lnTo>
                    <a:pt x="360" y="210"/>
                  </a:lnTo>
                  <a:lnTo>
                    <a:pt x="363" y="211"/>
                  </a:lnTo>
                  <a:lnTo>
                    <a:pt x="365" y="214"/>
                  </a:lnTo>
                  <a:lnTo>
                    <a:pt x="369" y="215"/>
                  </a:lnTo>
                  <a:lnTo>
                    <a:pt x="373" y="218"/>
                  </a:lnTo>
                  <a:lnTo>
                    <a:pt x="376" y="219"/>
                  </a:lnTo>
                  <a:lnTo>
                    <a:pt x="380" y="221"/>
                  </a:lnTo>
                  <a:lnTo>
                    <a:pt x="382" y="223"/>
                  </a:lnTo>
                  <a:lnTo>
                    <a:pt x="386" y="224"/>
                  </a:lnTo>
                  <a:lnTo>
                    <a:pt x="389" y="225"/>
                  </a:lnTo>
                  <a:lnTo>
                    <a:pt x="393" y="228"/>
                  </a:lnTo>
                  <a:lnTo>
                    <a:pt x="396" y="229"/>
                  </a:lnTo>
                  <a:lnTo>
                    <a:pt x="398" y="231"/>
                  </a:lnTo>
                  <a:lnTo>
                    <a:pt x="401" y="232"/>
                  </a:lnTo>
                  <a:lnTo>
                    <a:pt x="404" y="233"/>
                  </a:lnTo>
                  <a:lnTo>
                    <a:pt x="408" y="236"/>
                  </a:lnTo>
                  <a:lnTo>
                    <a:pt x="412" y="237"/>
                  </a:lnTo>
                  <a:lnTo>
                    <a:pt x="414" y="239"/>
                  </a:lnTo>
                  <a:lnTo>
                    <a:pt x="416" y="240"/>
                  </a:lnTo>
                  <a:lnTo>
                    <a:pt x="400" y="256"/>
                  </a:lnTo>
                  <a:lnTo>
                    <a:pt x="398" y="256"/>
                  </a:lnTo>
                  <a:lnTo>
                    <a:pt x="397" y="255"/>
                  </a:lnTo>
                  <a:lnTo>
                    <a:pt x="394" y="253"/>
                  </a:lnTo>
                  <a:lnTo>
                    <a:pt x="390" y="252"/>
                  </a:lnTo>
                  <a:lnTo>
                    <a:pt x="386" y="249"/>
                  </a:lnTo>
                  <a:lnTo>
                    <a:pt x="382" y="247"/>
                  </a:lnTo>
                  <a:lnTo>
                    <a:pt x="376" y="244"/>
                  </a:lnTo>
                  <a:lnTo>
                    <a:pt x="372" y="241"/>
                  </a:lnTo>
                  <a:lnTo>
                    <a:pt x="368" y="240"/>
                  </a:lnTo>
                  <a:lnTo>
                    <a:pt x="365" y="239"/>
                  </a:lnTo>
                  <a:lnTo>
                    <a:pt x="363" y="236"/>
                  </a:lnTo>
                  <a:lnTo>
                    <a:pt x="360" y="235"/>
                  </a:lnTo>
                  <a:lnTo>
                    <a:pt x="355" y="232"/>
                  </a:lnTo>
                  <a:lnTo>
                    <a:pt x="349" y="228"/>
                  </a:lnTo>
                  <a:lnTo>
                    <a:pt x="344" y="225"/>
                  </a:lnTo>
                  <a:lnTo>
                    <a:pt x="340" y="221"/>
                  </a:lnTo>
                  <a:lnTo>
                    <a:pt x="336" y="219"/>
                  </a:lnTo>
                  <a:lnTo>
                    <a:pt x="333" y="216"/>
                  </a:lnTo>
                  <a:lnTo>
                    <a:pt x="329" y="212"/>
                  </a:lnTo>
                  <a:lnTo>
                    <a:pt x="328" y="210"/>
                  </a:lnTo>
                  <a:lnTo>
                    <a:pt x="324" y="206"/>
                  </a:lnTo>
                  <a:lnTo>
                    <a:pt x="321" y="203"/>
                  </a:lnTo>
                  <a:lnTo>
                    <a:pt x="319" y="198"/>
                  </a:lnTo>
                  <a:lnTo>
                    <a:pt x="316" y="195"/>
                  </a:lnTo>
                  <a:lnTo>
                    <a:pt x="313" y="190"/>
                  </a:lnTo>
                  <a:lnTo>
                    <a:pt x="312" y="187"/>
                  </a:lnTo>
                  <a:lnTo>
                    <a:pt x="309" y="183"/>
                  </a:lnTo>
                  <a:lnTo>
                    <a:pt x="307" y="180"/>
                  </a:lnTo>
                  <a:lnTo>
                    <a:pt x="305" y="178"/>
                  </a:lnTo>
                  <a:lnTo>
                    <a:pt x="304" y="175"/>
                  </a:lnTo>
                  <a:lnTo>
                    <a:pt x="301" y="171"/>
                  </a:lnTo>
                  <a:lnTo>
                    <a:pt x="301" y="170"/>
                  </a:lnTo>
                  <a:lnTo>
                    <a:pt x="300" y="170"/>
                  </a:lnTo>
                  <a:lnTo>
                    <a:pt x="299" y="168"/>
                  </a:lnTo>
                  <a:lnTo>
                    <a:pt x="296" y="167"/>
                  </a:lnTo>
                  <a:lnTo>
                    <a:pt x="293" y="166"/>
                  </a:lnTo>
                  <a:lnTo>
                    <a:pt x="289" y="164"/>
                  </a:lnTo>
                  <a:lnTo>
                    <a:pt x="284" y="162"/>
                  </a:lnTo>
                  <a:lnTo>
                    <a:pt x="283" y="160"/>
                  </a:lnTo>
                  <a:lnTo>
                    <a:pt x="280" y="159"/>
                  </a:lnTo>
                  <a:lnTo>
                    <a:pt x="276" y="158"/>
                  </a:lnTo>
                  <a:lnTo>
                    <a:pt x="274" y="156"/>
                  </a:lnTo>
                  <a:lnTo>
                    <a:pt x="271" y="155"/>
                  </a:lnTo>
                  <a:lnTo>
                    <a:pt x="268" y="154"/>
                  </a:lnTo>
                  <a:lnTo>
                    <a:pt x="264" y="151"/>
                  </a:lnTo>
                  <a:lnTo>
                    <a:pt x="260" y="150"/>
                  </a:lnTo>
                  <a:lnTo>
                    <a:pt x="256" y="148"/>
                  </a:lnTo>
                  <a:lnTo>
                    <a:pt x="254" y="146"/>
                  </a:lnTo>
                  <a:lnTo>
                    <a:pt x="250" y="144"/>
                  </a:lnTo>
                  <a:lnTo>
                    <a:pt x="246" y="143"/>
                  </a:lnTo>
                  <a:lnTo>
                    <a:pt x="242" y="140"/>
                  </a:lnTo>
                  <a:lnTo>
                    <a:pt x="238" y="139"/>
                  </a:lnTo>
                  <a:lnTo>
                    <a:pt x="234" y="136"/>
                  </a:lnTo>
                  <a:lnTo>
                    <a:pt x="230" y="135"/>
                  </a:lnTo>
                  <a:lnTo>
                    <a:pt x="226" y="134"/>
                  </a:lnTo>
                  <a:lnTo>
                    <a:pt x="222" y="131"/>
                  </a:lnTo>
                  <a:lnTo>
                    <a:pt x="218" y="130"/>
                  </a:lnTo>
                  <a:lnTo>
                    <a:pt x="214" y="127"/>
                  </a:lnTo>
                  <a:lnTo>
                    <a:pt x="210" y="124"/>
                  </a:lnTo>
                  <a:lnTo>
                    <a:pt x="204" y="123"/>
                  </a:lnTo>
                  <a:lnTo>
                    <a:pt x="200" y="120"/>
                  </a:lnTo>
                  <a:lnTo>
                    <a:pt x="196" y="119"/>
                  </a:lnTo>
                  <a:lnTo>
                    <a:pt x="192" y="116"/>
                  </a:lnTo>
                  <a:lnTo>
                    <a:pt x="189" y="115"/>
                  </a:lnTo>
                  <a:lnTo>
                    <a:pt x="185" y="113"/>
                  </a:lnTo>
                  <a:lnTo>
                    <a:pt x="181" y="111"/>
                  </a:lnTo>
                  <a:lnTo>
                    <a:pt x="177" y="109"/>
                  </a:lnTo>
                  <a:lnTo>
                    <a:pt x="173" y="107"/>
                  </a:lnTo>
                  <a:lnTo>
                    <a:pt x="169" y="105"/>
                  </a:lnTo>
                  <a:lnTo>
                    <a:pt x="165" y="103"/>
                  </a:lnTo>
                  <a:lnTo>
                    <a:pt x="161" y="102"/>
                  </a:lnTo>
                  <a:lnTo>
                    <a:pt x="157" y="99"/>
                  </a:lnTo>
                  <a:lnTo>
                    <a:pt x="154" y="98"/>
                  </a:lnTo>
                  <a:lnTo>
                    <a:pt x="151" y="97"/>
                  </a:lnTo>
                  <a:lnTo>
                    <a:pt x="147" y="94"/>
                  </a:lnTo>
                  <a:lnTo>
                    <a:pt x="143" y="93"/>
                  </a:lnTo>
                  <a:lnTo>
                    <a:pt x="141" y="91"/>
                  </a:lnTo>
                  <a:lnTo>
                    <a:pt x="138" y="90"/>
                  </a:lnTo>
                  <a:lnTo>
                    <a:pt x="133" y="86"/>
                  </a:lnTo>
                  <a:lnTo>
                    <a:pt x="127" y="83"/>
                  </a:lnTo>
                  <a:lnTo>
                    <a:pt x="123" y="81"/>
                  </a:lnTo>
                  <a:lnTo>
                    <a:pt x="119" y="79"/>
                  </a:lnTo>
                  <a:lnTo>
                    <a:pt x="117" y="78"/>
                  </a:lnTo>
                  <a:lnTo>
                    <a:pt x="115" y="77"/>
                  </a:lnTo>
                  <a:lnTo>
                    <a:pt x="113" y="74"/>
                  </a:lnTo>
                  <a:lnTo>
                    <a:pt x="109" y="73"/>
                  </a:lnTo>
                  <a:lnTo>
                    <a:pt x="106" y="69"/>
                  </a:lnTo>
                  <a:lnTo>
                    <a:pt x="103" y="66"/>
                  </a:lnTo>
                  <a:lnTo>
                    <a:pt x="98" y="63"/>
                  </a:lnTo>
                  <a:lnTo>
                    <a:pt x="95" y="61"/>
                  </a:lnTo>
                  <a:lnTo>
                    <a:pt x="92" y="58"/>
                  </a:lnTo>
                  <a:lnTo>
                    <a:pt x="89" y="54"/>
                  </a:lnTo>
                  <a:lnTo>
                    <a:pt x="85" y="51"/>
                  </a:lnTo>
                  <a:lnTo>
                    <a:pt x="81" y="49"/>
                  </a:lnTo>
                  <a:lnTo>
                    <a:pt x="78" y="45"/>
                  </a:lnTo>
                  <a:lnTo>
                    <a:pt x="76" y="43"/>
                  </a:lnTo>
                  <a:lnTo>
                    <a:pt x="72" y="41"/>
                  </a:lnTo>
                  <a:lnTo>
                    <a:pt x="69" y="39"/>
                  </a:lnTo>
                  <a:lnTo>
                    <a:pt x="68" y="37"/>
                  </a:lnTo>
                  <a:lnTo>
                    <a:pt x="65" y="37"/>
                  </a:lnTo>
                  <a:lnTo>
                    <a:pt x="62" y="35"/>
                  </a:lnTo>
                  <a:lnTo>
                    <a:pt x="60" y="34"/>
                  </a:lnTo>
                  <a:lnTo>
                    <a:pt x="56" y="33"/>
                  </a:lnTo>
                  <a:lnTo>
                    <a:pt x="52" y="31"/>
                  </a:lnTo>
                  <a:lnTo>
                    <a:pt x="46" y="30"/>
                  </a:lnTo>
                  <a:lnTo>
                    <a:pt x="42" y="29"/>
                  </a:lnTo>
                  <a:lnTo>
                    <a:pt x="37" y="26"/>
                  </a:lnTo>
                  <a:lnTo>
                    <a:pt x="32" y="25"/>
                  </a:lnTo>
                  <a:lnTo>
                    <a:pt x="26" y="23"/>
                  </a:lnTo>
                  <a:lnTo>
                    <a:pt x="21" y="21"/>
                  </a:lnTo>
                  <a:lnTo>
                    <a:pt x="16" y="19"/>
                  </a:lnTo>
                  <a:lnTo>
                    <a:pt x="12" y="18"/>
                  </a:lnTo>
                  <a:lnTo>
                    <a:pt x="8" y="17"/>
                  </a:lnTo>
                  <a:lnTo>
                    <a:pt x="5" y="15"/>
                  </a:lnTo>
                  <a:lnTo>
                    <a:pt x="2" y="14"/>
                  </a:lnTo>
                  <a:lnTo>
                    <a:pt x="1" y="14"/>
                  </a:lnTo>
                  <a:lnTo>
                    <a:pt x="0" y="9"/>
                  </a:lnTo>
                  <a:lnTo>
                    <a:pt x="0" y="5"/>
                  </a:lnTo>
                  <a:lnTo>
                    <a:pt x="1" y="1"/>
                  </a:lnTo>
                  <a:lnTo>
                    <a:pt x="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96" name="Freeform 47">
              <a:extLst>
                <a:ext uri="{FF2B5EF4-FFF2-40B4-BE49-F238E27FC236}">
                  <a16:creationId xmlns:a16="http://schemas.microsoft.com/office/drawing/2014/main" id="{8BDE2223-E1FC-4326-851F-B5458826BBEF}"/>
                </a:ext>
              </a:extLst>
            </p:cNvPr>
            <p:cNvSpPr>
              <a:spLocks/>
            </p:cNvSpPr>
            <p:nvPr/>
          </p:nvSpPr>
          <p:spPr bwMode="auto">
            <a:xfrm>
              <a:off x="720" y="1698"/>
              <a:ext cx="34" cy="11"/>
            </a:xfrm>
            <a:custGeom>
              <a:avLst/>
              <a:gdLst>
                <a:gd name="T0" fmla="*/ 3 w 66"/>
                <a:gd name="T1" fmla="*/ 1 h 21"/>
                <a:gd name="T2" fmla="*/ 2 w 66"/>
                <a:gd name="T3" fmla="*/ 1 h 21"/>
                <a:gd name="T4" fmla="*/ 2 w 66"/>
                <a:gd name="T5" fmla="*/ 1 h 21"/>
                <a:gd name="T6" fmla="*/ 2 w 66"/>
                <a:gd name="T7" fmla="*/ 1 h 21"/>
                <a:gd name="T8" fmla="*/ 2 w 66"/>
                <a:gd name="T9" fmla="*/ 1 h 21"/>
                <a:gd name="T10" fmla="*/ 2 w 66"/>
                <a:gd name="T11" fmla="*/ 1 h 21"/>
                <a:gd name="T12" fmla="*/ 2 w 66"/>
                <a:gd name="T13" fmla="*/ 1 h 21"/>
                <a:gd name="T14" fmla="*/ 2 w 66"/>
                <a:gd name="T15" fmla="*/ 1 h 21"/>
                <a:gd name="T16" fmla="*/ 2 w 66"/>
                <a:gd name="T17" fmla="*/ 1 h 21"/>
                <a:gd name="T18" fmla="*/ 1 w 66"/>
                <a:gd name="T19" fmla="*/ 1 h 21"/>
                <a:gd name="T20" fmla="*/ 1 w 66"/>
                <a:gd name="T21" fmla="*/ 0 h 21"/>
                <a:gd name="T22" fmla="*/ 1 w 66"/>
                <a:gd name="T23" fmla="*/ 0 h 21"/>
                <a:gd name="T24" fmla="*/ 1 w 66"/>
                <a:gd name="T25" fmla="*/ 0 h 21"/>
                <a:gd name="T26" fmla="*/ 1 w 66"/>
                <a:gd name="T27" fmla="*/ 0 h 21"/>
                <a:gd name="T28" fmla="*/ 1 w 66"/>
                <a:gd name="T29" fmla="*/ 0 h 21"/>
                <a:gd name="T30" fmla="*/ 1 w 66"/>
                <a:gd name="T31" fmla="*/ 0 h 21"/>
                <a:gd name="T32" fmla="*/ 1 w 66"/>
                <a:gd name="T33" fmla="*/ 0 h 21"/>
                <a:gd name="T34" fmla="*/ 1 w 66"/>
                <a:gd name="T35" fmla="*/ 1 h 21"/>
                <a:gd name="T36" fmla="*/ 0 w 66"/>
                <a:gd name="T37" fmla="*/ 1 h 21"/>
                <a:gd name="T38" fmla="*/ 0 w 66"/>
                <a:gd name="T39" fmla="*/ 1 h 21"/>
                <a:gd name="T40" fmla="*/ 0 w 66"/>
                <a:gd name="T41" fmla="*/ 1 h 21"/>
                <a:gd name="T42" fmla="*/ 1 w 66"/>
                <a:gd name="T43" fmla="*/ 1 h 21"/>
                <a:gd name="T44" fmla="*/ 1 w 66"/>
                <a:gd name="T45" fmla="*/ 1 h 21"/>
                <a:gd name="T46" fmla="*/ 1 w 66"/>
                <a:gd name="T47" fmla="*/ 1 h 21"/>
                <a:gd name="T48" fmla="*/ 1 w 66"/>
                <a:gd name="T49" fmla="*/ 1 h 21"/>
                <a:gd name="T50" fmla="*/ 1 w 66"/>
                <a:gd name="T51" fmla="*/ 1 h 21"/>
                <a:gd name="T52" fmla="*/ 1 w 66"/>
                <a:gd name="T53" fmla="*/ 1 h 21"/>
                <a:gd name="T54" fmla="*/ 1 w 66"/>
                <a:gd name="T55" fmla="*/ 1 h 21"/>
                <a:gd name="T56" fmla="*/ 1 w 66"/>
                <a:gd name="T57" fmla="*/ 1 h 21"/>
                <a:gd name="T58" fmla="*/ 1 w 66"/>
                <a:gd name="T59" fmla="*/ 1 h 21"/>
                <a:gd name="T60" fmla="*/ 1 w 66"/>
                <a:gd name="T61" fmla="*/ 1 h 21"/>
                <a:gd name="T62" fmla="*/ 2 w 66"/>
                <a:gd name="T63" fmla="*/ 1 h 21"/>
                <a:gd name="T64" fmla="*/ 2 w 66"/>
                <a:gd name="T65" fmla="*/ 1 h 21"/>
                <a:gd name="T66" fmla="*/ 2 w 66"/>
                <a:gd name="T67" fmla="*/ 1 h 21"/>
                <a:gd name="T68" fmla="*/ 2 w 66"/>
                <a:gd name="T69" fmla="*/ 1 h 21"/>
                <a:gd name="T70" fmla="*/ 2 w 66"/>
                <a:gd name="T71" fmla="*/ 1 h 21"/>
                <a:gd name="T72" fmla="*/ 2 w 66"/>
                <a:gd name="T73" fmla="*/ 1 h 21"/>
                <a:gd name="T74" fmla="*/ 2 w 66"/>
                <a:gd name="T75" fmla="*/ 1 h 21"/>
                <a:gd name="T76" fmla="*/ 2 w 66"/>
                <a:gd name="T77" fmla="*/ 1 h 21"/>
                <a:gd name="T78" fmla="*/ 2 w 66"/>
                <a:gd name="T79" fmla="*/ 1 h 21"/>
                <a:gd name="T80" fmla="*/ 3 w 66"/>
                <a:gd name="T81" fmla="*/ 1 h 21"/>
                <a:gd name="T82" fmla="*/ 3 w 66"/>
                <a:gd name="T83" fmla="*/ 1 h 21"/>
                <a:gd name="T84" fmla="*/ 3 w 66"/>
                <a:gd name="T85" fmla="*/ 1 h 21"/>
                <a:gd name="T86" fmla="*/ 3 w 66"/>
                <a:gd name="T87" fmla="*/ 1 h 21"/>
                <a:gd name="T88" fmla="*/ 3 w 66"/>
                <a:gd name="T89" fmla="*/ 1 h 21"/>
                <a:gd name="T90" fmla="*/ 3 w 66"/>
                <a:gd name="T91" fmla="*/ 1 h 21"/>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66" h="21">
                  <a:moveTo>
                    <a:pt x="66" y="8"/>
                  </a:moveTo>
                  <a:lnTo>
                    <a:pt x="63" y="7"/>
                  </a:lnTo>
                  <a:lnTo>
                    <a:pt x="61" y="7"/>
                  </a:lnTo>
                  <a:lnTo>
                    <a:pt x="58" y="5"/>
                  </a:lnTo>
                  <a:lnTo>
                    <a:pt x="54" y="5"/>
                  </a:lnTo>
                  <a:lnTo>
                    <a:pt x="49" y="4"/>
                  </a:lnTo>
                  <a:lnTo>
                    <a:pt x="45" y="3"/>
                  </a:lnTo>
                  <a:lnTo>
                    <a:pt x="40" y="3"/>
                  </a:lnTo>
                  <a:lnTo>
                    <a:pt x="34" y="1"/>
                  </a:lnTo>
                  <a:lnTo>
                    <a:pt x="29" y="1"/>
                  </a:lnTo>
                  <a:lnTo>
                    <a:pt x="24" y="0"/>
                  </a:lnTo>
                  <a:lnTo>
                    <a:pt x="18" y="0"/>
                  </a:lnTo>
                  <a:lnTo>
                    <a:pt x="14" y="0"/>
                  </a:lnTo>
                  <a:lnTo>
                    <a:pt x="10" y="0"/>
                  </a:lnTo>
                  <a:lnTo>
                    <a:pt x="8" y="0"/>
                  </a:lnTo>
                  <a:lnTo>
                    <a:pt x="5" y="0"/>
                  </a:lnTo>
                  <a:lnTo>
                    <a:pt x="4" y="0"/>
                  </a:lnTo>
                  <a:lnTo>
                    <a:pt x="1" y="1"/>
                  </a:lnTo>
                  <a:lnTo>
                    <a:pt x="0" y="4"/>
                  </a:lnTo>
                  <a:lnTo>
                    <a:pt x="0" y="5"/>
                  </a:lnTo>
                  <a:lnTo>
                    <a:pt x="0" y="7"/>
                  </a:lnTo>
                  <a:lnTo>
                    <a:pt x="1" y="8"/>
                  </a:lnTo>
                  <a:lnTo>
                    <a:pt x="4" y="9"/>
                  </a:lnTo>
                  <a:lnTo>
                    <a:pt x="5" y="9"/>
                  </a:lnTo>
                  <a:lnTo>
                    <a:pt x="9" y="11"/>
                  </a:lnTo>
                  <a:lnTo>
                    <a:pt x="12" y="12"/>
                  </a:lnTo>
                  <a:lnTo>
                    <a:pt x="17" y="13"/>
                  </a:lnTo>
                  <a:lnTo>
                    <a:pt x="21" y="13"/>
                  </a:lnTo>
                  <a:lnTo>
                    <a:pt x="26" y="15"/>
                  </a:lnTo>
                  <a:lnTo>
                    <a:pt x="29" y="16"/>
                  </a:lnTo>
                  <a:lnTo>
                    <a:pt x="32" y="16"/>
                  </a:lnTo>
                  <a:lnTo>
                    <a:pt x="34" y="16"/>
                  </a:lnTo>
                  <a:lnTo>
                    <a:pt x="37" y="17"/>
                  </a:lnTo>
                  <a:lnTo>
                    <a:pt x="42" y="17"/>
                  </a:lnTo>
                  <a:lnTo>
                    <a:pt x="48" y="19"/>
                  </a:lnTo>
                  <a:lnTo>
                    <a:pt x="52" y="20"/>
                  </a:lnTo>
                  <a:lnTo>
                    <a:pt x="55" y="21"/>
                  </a:lnTo>
                  <a:lnTo>
                    <a:pt x="59" y="21"/>
                  </a:lnTo>
                  <a:lnTo>
                    <a:pt x="62" y="21"/>
                  </a:lnTo>
                  <a:lnTo>
                    <a:pt x="63" y="21"/>
                  </a:lnTo>
                  <a:lnTo>
                    <a:pt x="66" y="21"/>
                  </a:lnTo>
                  <a:lnTo>
                    <a:pt x="66" y="17"/>
                  </a:lnTo>
                  <a:lnTo>
                    <a:pt x="66" y="13"/>
                  </a:lnTo>
                  <a:lnTo>
                    <a:pt x="66" y="9"/>
                  </a:lnTo>
                  <a:lnTo>
                    <a:pt x="66" y="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97" name="Freeform 48">
              <a:extLst>
                <a:ext uri="{FF2B5EF4-FFF2-40B4-BE49-F238E27FC236}">
                  <a16:creationId xmlns:a16="http://schemas.microsoft.com/office/drawing/2014/main" id="{2CBDDDB2-8333-4FC5-A620-65437FF2E0FC}"/>
                </a:ext>
              </a:extLst>
            </p:cNvPr>
            <p:cNvSpPr>
              <a:spLocks/>
            </p:cNvSpPr>
            <p:nvPr/>
          </p:nvSpPr>
          <p:spPr bwMode="auto">
            <a:xfrm>
              <a:off x="728" y="1683"/>
              <a:ext cx="30" cy="12"/>
            </a:xfrm>
            <a:custGeom>
              <a:avLst/>
              <a:gdLst>
                <a:gd name="T0" fmla="*/ 1 w 61"/>
                <a:gd name="T1" fmla="*/ 0 h 26"/>
                <a:gd name="T2" fmla="*/ 1 w 61"/>
                <a:gd name="T3" fmla="*/ 0 h 26"/>
                <a:gd name="T4" fmla="*/ 1 w 61"/>
                <a:gd name="T5" fmla="*/ 0 h 26"/>
                <a:gd name="T6" fmla="*/ 1 w 61"/>
                <a:gd name="T7" fmla="*/ 0 h 26"/>
                <a:gd name="T8" fmla="*/ 1 w 61"/>
                <a:gd name="T9" fmla="*/ 0 h 26"/>
                <a:gd name="T10" fmla="*/ 1 w 61"/>
                <a:gd name="T11" fmla="*/ 0 h 26"/>
                <a:gd name="T12" fmla="*/ 1 w 61"/>
                <a:gd name="T13" fmla="*/ 0 h 26"/>
                <a:gd name="T14" fmla="*/ 1 w 61"/>
                <a:gd name="T15" fmla="*/ 0 h 26"/>
                <a:gd name="T16" fmla="*/ 1 w 61"/>
                <a:gd name="T17" fmla="*/ 0 h 26"/>
                <a:gd name="T18" fmla="*/ 1 w 61"/>
                <a:gd name="T19" fmla="*/ 0 h 26"/>
                <a:gd name="T20" fmla="*/ 0 w 61"/>
                <a:gd name="T21" fmla="*/ 0 h 26"/>
                <a:gd name="T22" fmla="*/ 0 w 61"/>
                <a:gd name="T23" fmla="*/ 0 h 26"/>
                <a:gd name="T24" fmla="*/ 0 w 61"/>
                <a:gd name="T25" fmla="*/ 0 h 26"/>
                <a:gd name="T26" fmla="*/ 0 w 61"/>
                <a:gd name="T27" fmla="*/ 0 h 26"/>
                <a:gd name="T28" fmla="*/ 0 w 61"/>
                <a:gd name="T29" fmla="*/ 0 h 26"/>
                <a:gd name="T30" fmla="*/ 0 w 61"/>
                <a:gd name="T31" fmla="*/ 0 h 26"/>
                <a:gd name="T32" fmla="*/ 0 w 61"/>
                <a:gd name="T33" fmla="*/ 0 h 26"/>
                <a:gd name="T34" fmla="*/ 0 w 61"/>
                <a:gd name="T35" fmla="*/ 0 h 26"/>
                <a:gd name="T36" fmla="*/ 0 w 61"/>
                <a:gd name="T37" fmla="*/ 0 h 26"/>
                <a:gd name="T38" fmla="*/ 0 w 61"/>
                <a:gd name="T39" fmla="*/ 0 h 26"/>
                <a:gd name="T40" fmla="*/ 0 w 61"/>
                <a:gd name="T41" fmla="*/ 0 h 26"/>
                <a:gd name="T42" fmla="*/ 0 w 61"/>
                <a:gd name="T43" fmla="*/ 0 h 26"/>
                <a:gd name="T44" fmla="*/ 0 w 61"/>
                <a:gd name="T45" fmla="*/ 0 h 26"/>
                <a:gd name="T46" fmla="*/ 0 w 61"/>
                <a:gd name="T47" fmla="*/ 0 h 26"/>
                <a:gd name="T48" fmla="*/ 0 w 61"/>
                <a:gd name="T49" fmla="*/ 0 h 26"/>
                <a:gd name="T50" fmla="*/ 0 w 61"/>
                <a:gd name="T51" fmla="*/ 0 h 26"/>
                <a:gd name="T52" fmla="*/ 0 w 61"/>
                <a:gd name="T53" fmla="*/ 0 h 26"/>
                <a:gd name="T54" fmla="*/ 0 w 61"/>
                <a:gd name="T55" fmla="*/ 0 h 26"/>
                <a:gd name="T56" fmla="*/ 0 w 61"/>
                <a:gd name="T57" fmla="*/ 0 h 26"/>
                <a:gd name="T58" fmla="*/ 0 w 61"/>
                <a:gd name="T59" fmla="*/ 0 h 26"/>
                <a:gd name="T60" fmla="*/ 0 w 61"/>
                <a:gd name="T61" fmla="*/ 0 h 26"/>
                <a:gd name="T62" fmla="*/ 0 w 61"/>
                <a:gd name="T63" fmla="*/ 0 h 26"/>
                <a:gd name="T64" fmla="*/ 0 w 61"/>
                <a:gd name="T65" fmla="*/ 0 h 26"/>
                <a:gd name="T66" fmla="*/ 1 w 61"/>
                <a:gd name="T67" fmla="*/ 0 h 26"/>
                <a:gd name="T68" fmla="*/ 1 w 61"/>
                <a:gd name="T69" fmla="*/ 0 h 26"/>
                <a:gd name="T70" fmla="*/ 1 w 61"/>
                <a:gd name="T71" fmla="*/ 0 h 26"/>
                <a:gd name="T72" fmla="*/ 1 w 61"/>
                <a:gd name="T73" fmla="*/ 0 h 26"/>
                <a:gd name="T74" fmla="*/ 1 w 61"/>
                <a:gd name="T75" fmla="*/ 0 h 26"/>
                <a:gd name="T76" fmla="*/ 1 w 61"/>
                <a:gd name="T77" fmla="*/ 0 h 26"/>
                <a:gd name="T78" fmla="*/ 1 w 61"/>
                <a:gd name="T79" fmla="*/ 0 h 26"/>
                <a:gd name="T80" fmla="*/ 1 w 61"/>
                <a:gd name="T81" fmla="*/ 0 h 26"/>
                <a:gd name="T82" fmla="*/ 1 w 61"/>
                <a:gd name="T83" fmla="*/ 0 h 26"/>
                <a:gd name="T84" fmla="*/ 1 w 61"/>
                <a:gd name="T85" fmla="*/ 0 h 26"/>
                <a:gd name="T86" fmla="*/ 1 w 61"/>
                <a:gd name="T87" fmla="*/ 0 h 26"/>
                <a:gd name="T88" fmla="*/ 1 w 61"/>
                <a:gd name="T89" fmla="*/ 0 h 26"/>
                <a:gd name="T90" fmla="*/ 1 w 61"/>
                <a:gd name="T91" fmla="*/ 0 h 26"/>
                <a:gd name="T92" fmla="*/ 1 w 61"/>
                <a:gd name="T93" fmla="*/ 0 h 26"/>
                <a:gd name="T94" fmla="*/ 1 w 61"/>
                <a:gd name="T95" fmla="*/ 0 h 2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61" h="26">
                  <a:moveTo>
                    <a:pt x="60" y="15"/>
                  </a:moveTo>
                  <a:lnTo>
                    <a:pt x="57" y="14"/>
                  </a:lnTo>
                  <a:lnTo>
                    <a:pt x="56" y="12"/>
                  </a:lnTo>
                  <a:lnTo>
                    <a:pt x="53" y="11"/>
                  </a:lnTo>
                  <a:lnTo>
                    <a:pt x="51" y="10"/>
                  </a:lnTo>
                  <a:lnTo>
                    <a:pt x="47" y="8"/>
                  </a:lnTo>
                  <a:lnTo>
                    <a:pt x="44" y="8"/>
                  </a:lnTo>
                  <a:lnTo>
                    <a:pt x="40" y="7"/>
                  </a:lnTo>
                  <a:lnTo>
                    <a:pt x="36" y="6"/>
                  </a:lnTo>
                  <a:lnTo>
                    <a:pt x="32" y="4"/>
                  </a:lnTo>
                  <a:lnTo>
                    <a:pt x="30" y="4"/>
                  </a:lnTo>
                  <a:lnTo>
                    <a:pt x="26" y="3"/>
                  </a:lnTo>
                  <a:lnTo>
                    <a:pt x="22" y="3"/>
                  </a:lnTo>
                  <a:lnTo>
                    <a:pt x="19" y="2"/>
                  </a:lnTo>
                  <a:lnTo>
                    <a:pt x="16" y="0"/>
                  </a:lnTo>
                  <a:lnTo>
                    <a:pt x="15" y="0"/>
                  </a:lnTo>
                  <a:lnTo>
                    <a:pt x="14" y="0"/>
                  </a:lnTo>
                  <a:lnTo>
                    <a:pt x="11" y="0"/>
                  </a:lnTo>
                  <a:lnTo>
                    <a:pt x="8" y="3"/>
                  </a:lnTo>
                  <a:lnTo>
                    <a:pt x="6" y="4"/>
                  </a:lnTo>
                  <a:lnTo>
                    <a:pt x="4" y="8"/>
                  </a:lnTo>
                  <a:lnTo>
                    <a:pt x="2" y="11"/>
                  </a:lnTo>
                  <a:lnTo>
                    <a:pt x="0" y="14"/>
                  </a:lnTo>
                  <a:lnTo>
                    <a:pt x="0" y="15"/>
                  </a:lnTo>
                  <a:lnTo>
                    <a:pt x="3" y="15"/>
                  </a:lnTo>
                  <a:lnTo>
                    <a:pt x="6" y="15"/>
                  </a:lnTo>
                  <a:lnTo>
                    <a:pt x="10" y="15"/>
                  </a:lnTo>
                  <a:lnTo>
                    <a:pt x="12" y="15"/>
                  </a:lnTo>
                  <a:lnTo>
                    <a:pt x="15" y="16"/>
                  </a:lnTo>
                  <a:lnTo>
                    <a:pt x="18" y="16"/>
                  </a:lnTo>
                  <a:lnTo>
                    <a:pt x="20" y="18"/>
                  </a:lnTo>
                  <a:lnTo>
                    <a:pt x="26" y="18"/>
                  </a:lnTo>
                  <a:lnTo>
                    <a:pt x="30" y="19"/>
                  </a:lnTo>
                  <a:lnTo>
                    <a:pt x="34" y="19"/>
                  </a:lnTo>
                  <a:lnTo>
                    <a:pt x="36" y="20"/>
                  </a:lnTo>
                  <a:lnTo>
                    <a:pt x="38" y="20"/>
                  </a:lnTo>
                  <a:lnTo>
                    <a:pt x="41" y="22"/>
                  </a:lnTo>
                  <a:lnTo>
                    <a:pt x="44" y="23"/>
                  </a:lnTo>
                  <a:lnTo>
                    <a:pt x="49" y="24"/>
                  </a:lnTo>
                  <a:lnTo>
                    <a:pt x="52" y="24"/>
                  </a:lnTo>
                  <a:lnTo>
                    <a:pt x="56" y="26"/>
                  </a:lnTo>
                  <a:lnTo>
                    <a:pt x="59" y="26"/>
                  </a:lnTo>
                  <a:lnTo>
                    <a:pt x="61" y="26"/>
                  </a:lnTo>
                  <a:lnTo>
                    <a:pt x="61" y="22"/>
                  </a:lnTo>
                  <a:lnTo>
                    <a:pt x="60" y="19"/>
                  </a:lnTo>
                  <a:lnTo>
                    <a:pt x="60" y="1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98" name="Freeform 49">
              <a:extLst>
                <a:ext uri="{FF2B5EF4-FFF2-40B4-BE49-F238E27FC236}">
                  <a16:creationId xmlns:a16="http://schemas.microsoft.com/office/drawing/2014/main" id="{1EBC264C-E03F-4125-84CC-3F3958F59AAA}"/>
                </a:ext>
              </a:extLst>
            </p:cNvPr>
            <p:cNvSpPr>
              <a:spLocks/>
            </p:cNvSpPr>
            <p:nvPr/>
          </p:nvSpPr>
          <p:spPr bwMode="auto">
            <a:xfrm>
              <a:off x="737" y="1670"/>
              <a:ext cx="27" cy="14"/>
            </a:xfrm>
            <a:custGeom>
              <a:avLst/>
              <a:gdLst>
                <a:gd name="T0" fmla="*/ 2 w 54"/>
                <a:gd name="T1" fmla="*/ 1 h 28"/>
                <a:gd name="T2" fmla="*/ 2 w 54"/>
                <a:gd name="T3" fmla="*/ 1 h 28"/>
                <a:gd name="T4" fmla="*/ 2 w 54"/>
                <a:gd name="T5" fmla="*/ 1 h 28"/>
                <a:gd name="T6" fmla="*/ 2 w 54"/>
                <a:gd name="T7" fmla="*/ 1 h 28"/>
                <a:gd name="T8" fmla="*/ 2 w 54"/>
                <a:gd name="T9" fmla="*/ 1 h 28"/>
                <a:gd name="T10" fmla="*/ 2 w 54"/>
                <a:gd name="T11" fmla="*/ 1 h 28"/>
                <a:gd name="T12" fmla="*/ 2 w 54"/>
                <a:gd name="T13" fmla="*/ 1 h 28"/>
                <a:gd name="T14" fmla="*/ 2 w 54"/>
                <a:gd name="T15" fmla="*/ 1 h 28"/>
                <a:gd name="T16" fmla="*/ 1 w 54"/>
                <a:gd name="T17" fmla="*/ 1 h 28"/>
                <a:gd name="T18" fmla="*/ 1 w 54"/>
                <a:gd name="T19" fmla="*/ 1 h 28"/>
                <a:gd name="T20" fmla="*/ 1 w 54"/>
                <a:gd name="T21" fmla="*/ 1 h 28"/>
                <a:gd name="T22" fmla="*/ 1 w 54"/>
                <a:gd name="T23" fmla="*/ 1 h 28"/>
                <a:gd name="T24" fmla="*/ 1 w 54"/>
                <a:gd name="T25" fmla="*/ 1 h 28"/>
                <a:gd name="T26" fmla="*/ 1 w 54"/>
                <a:gd name="T27" fmla="*/ 0 h 28"/>
                <a:gd name="T28" fmla="*/ 1 w 54"/>
                <a:gd name="T29" fmla="*/ 0 h 28"/>
                <a:gd name="T30" fmla="*/ 1 w 54"/>
                <a:gd name="T31" fmla="*/ 0 h 28"/>
                <a:gd name="T32" fmla="*/ 1 w 54"/>
                <a:gd name="T33" fmla="*/ 0 h 28"/>
                <a:gd name="T34" fmla="*/ 1 w 54"/>
                <a:gd name="T35" fmla="*/ 1 h 28"/>
                <a:gd name="T36" fmla="*/ 1 w 54"/>
                <a:gd name="T37" fmla="*/ 1 h 28"/>
                <a:gd name="T38" fmla="*/ 0 w 54"/>
                <a:gd name="T39" fmla="*/ 1 h 28"/>
                <a:gd name="T40" fmla="*/ 1 w 54"/>
                <a:gd name="T41" fmla="*/ 1 h 28"/>
                <a:gd name="T42" fmla="*/ 1 w 54"/>
                <a:gd name="T43" fmla="*/ 1 h 28"/>
                <a:gd name="T44" fmla="*/ 1 w 54"/>
                <a:gd name="T45" fmla="*/ 1 h 28"/>
                <a:gd name="T46" fmla="*/ 1 w 54"/>
                <a:gd name="T47" fmla="*/ 1 h 28"/>
                <a:gd name="T48" fmla="*/ 1 w 54"/>
                <a:gd name="T49" fmla="*/ 1 h 28"/>
                <a:gd name="T50" fmla="*/ 1 w 54"/>
                <a:gd name="T51" fmla="*/ 1 h 28"/>
                <a:gd name="T52" fmla="*/ 1 w 54"/>
                <a:gd name="T53" fmla="*/ 1 h 28"/>
                <a:gd name="T54" fmla="*/ 1 w 54"/>
                <a:gd name="T55" fmla="*/ 1 h 28"/>
                <a:gd name="T56" fmla="*/ 1 w 54"/>
                <a:gd name="T57" fmla="*/ 1 h 28"/>
                <a:gd name="T58" fmla="*/ 1 w 54"/>
                <a:gd name="T59" fmla="*/ 1 h 28"/>
                <a:gd name="T60" fmla="*/ 1 w 54"/>
                <a:gd name="T61" fmla="*/ 1 h 28"/>
                <a:gd name="T62" fmla="*/ 1 w 54"/>
                <a:gd name="T63" fmla="*/ 1 h 28"/>
                <a:gd name="T64" fmla="*/ 2 w 54"/>
                <a:gd name="T65" fmla="*/ 1 h 28"/>
                <a:gd name="T66" fmla="*/ 2 w 54"/>
                <a:gd name="T67" fmla="*/ 1 h 28"/>
                <a:gd name="T68" fmla="*/ 2 w 54"/>
                <a:gd name="T69" fmla="*/ 1 h 28"/>
                <a:gd name="T70" fmla="*/ 2 w 54"/>
                <a:gd name="T71" fmla="*/ 1 h 28"/>
                <a:gd name="T72" fmla="*/ 2 w 54"/>
                <a:gd name="T73" fmla="*/ 1 h 28"/>
                <a:gd name="T74" fmla="*/ 2 w 54"/>
                <a:gd name="T75" fmla="*/ 1 h 28"/>
                <a:gd name="T76" fmla="*/ 2 w 54"/>
                <a:gd name="T77" fmla="*/ 1 h 28"/>
                <a:gd name="T78" fmla="*/ 2 w 54"/>
                <a:gd name="T79" fmla="*/ 1 h 28"/>
                <a:gd name="T80" fmla="*/ 2 w 54"/>
                <a:gd name="T81" fmla="*/ 1 h 28"/>
                <a:gd name="T82" fmla="*/ 2 w 54"/>
                <a:gd name="T83" fmla="*/ 1 h 28"/>
                <a:gd name="T84" fmla="*/ 2 w 54"/>
                <a:gd name="T85" fmla="*/ 1 h 28"/>
                <a:gd name="T86" fmla="*/ 2 w 54"/>
                <a:gd name="T87" fmla="*/ 1 h 2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54" h="28">
                  <a:moveTo>
                    <a:pt x="54" y="17"/>
                  </a:moveTo>
                  <a:lnTo>
                    <a:pt x="53" y="16"/>
                  </a:lnTo>
                  <a:lnTo>
                    <a:pt x="52" y="15"/>
                  </a:lnTo>
                  <a:lnTo>
                    <a:pt x="49" y="13"/>
                  </a:lnTo>
                  <a:lnTo>
                    <a:pt x="46" y="13"/>
                  </a:lnTo>
                  <a:lnTo>
                    <a:pt x="42" y="11"/>
                  </a:lnTo>
                  <a:lnTo>
                    <a:pt x="40" y="9"/>
                  </a:lnTo>
                  <a:lnTo>
                    <a:pt x="36" y="8"/>
                  </a:lnTo>
                  <a:lnTo>
                    <a:pt x="30" y="7"/>
                  </a:lnTo>
                  <a:lnTo>
                    <a:pt x="26" y="5"/>
                  </a:lnTo>
                  <a:lnTo>
                    <a:pt x="22" y="4"/>
                  </a:lnTo>
                  <a:lnTo>
                    <a:pt x="19" y="3"/>
                  </a:lnTo>
                  <a:lnTo>
                    <a:pt x="16" y="1"/>
                  </a:lnTo>
                  <a:lnTo>
                    <a:pt x="12" y="0"/>
                  </a:lnTo>
                  <a:lnTo>
                    <a:pt x="11" y="0"/>
                  </a:lnTo>
                  <a:lnTo>
                    <a:pt x="8" y="0"/>
                  </a:lnTo>
                  <a:lnTo>
                    <a:pt x="4" y="1"/>
                  </a:lnTo>
                  <a:lnTo>
                    <a:pt x="1" y="3"/>
                  </a:lnTo>
                  <a:lnTo>
                    <a:pt x="0" y="4"/>
                  </a:lnTo>
                  <a:lnTo>
                    <a:pt x="1" y="5"/>
                  </a:lnTo>
                  <a:lnTo>
                    <a:pt x="1" y="7"/>
                  </a:lnTo>
                  <a:lnTo>
                    <a:pt x="5" y="8"/>
                  </a:lnTo>
                  <a:lnTo>
                    <a:pt x="7" y="9"/>
                  </a:lnTo>
                  <a:lnTo>
                    <a:pt x="8" y="11"/>
                  </a:lnTo>
                  <a:lnTo>
                    <a:pt x="11" y="12"/>
                  </a:lnTo>
                  <a:lnTo>
                    <a:pt x="15" y="13"/>
                  </a:lnTo>
                  <a:lnTo>
                    <a:pt x="17" y="15"/>
                  </a:lnTo>
                  <a:lnTo>
                    <a:pt x="20" y="17"/>
                  </a:lnTo>
                  <a:lnTo>
                    <a:pt x="24" y="19"/>
                  </a:lnTo>
                  <a:lnTo>
                    <a:pt x="28" y="21"/>
                  </a:lnTo>
                  <a:lnTo>
                    <a:pt x="32" y="23"/>
                  </a:lnTo>
                  <a:lnTo>
                    <a:pt x="36" y="24"/>
                  </a:lnTo>
                  <a:lnTo>
                    <a:pt x="38" y="25"/>
                  </a:lnTo>
                  <a:lnTo>
                    <a:pt x="42" y="28"/>
                  </a:lnTo>
                  <a:lnTo>
                    <a:pt x="45" y="28"/>
                  </a:lnTo>
                  <a:lnTo>
                    <a:pt x="48" y="28"/>
                  </a:lnTo>
                  <a:lnTo>
                    <a:pt x="49" y="28"/>
                  </a:lnTo>
                  <a:lnTo>
                    <a:pt x="50" y="28"/>
                  </a:lnTo>
                  <a:lnTo>
                    <a:pt x="53" y="25"/>
                  </a:lnTo>
                  <a:lnTo>
                    <a:pt x="54" y="21"/>
                  </a:lnTo>
                  <a:lnTo>
                    <a:pt x="54" y="19"/>
                  </a:lnTo>
                  <a:lnTo>
                    <a:pt x="54"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599" name="Freeform 50">
              <a:extLst>
                <a:ext uri="{FF2B5EF4-FFF2-40B4-BE49-F238E27FC236}">
                  <a16:creationId xmlns:a16="http://schemas.microsoft.com/office/drawing/2014/main" id="{34552311-192B-4B78-8FCA-EA3C0773CB76}"/>
                </a:ext>
              </a:extLst>
            </p:cNvPr>
            <p:cNvSpPr>
              <a:spLocks/>
            </p:cNvSpPr>
            <p:nvPr/>
          </p:nvSpPr>
          <p:spPr bwMode="auto">
            <a:xfrm>
              <a:off x="744" y="1654"/>
              <a:ext cx="28" cy="18"/>
            </a:xfrm>
            <a:custGeom>
              <a:avLst/>
              <a:gdLst>
                <a:gd name="T0" fmla="*/ 2 w 54"/>
                <a:gd name="T1" fmla="*/ 1 h 36"/>
                <a:gd name="T2" fmla="*/ 2 w 54"/>
                <a:gd name="T3" fmla="*/ 1 h 36"/>
                <a:gd name="T4" fmla="*/ 2 w 54"/>
                <a:gd name="T5" fmla="*/ 1 h 36"/>
                <a:gd name="T6" fmla="*/ 2 w 54"/>
                <a:gd name="T7" fmla="*/ 1 h 36"/>
                <a:gd name="T8" fmla="*/ 2 w 54"/>
                <a:gd name="T9" fmla="*/ 1 h 36"/>
                <a:gd name="T10" fmla="*/ 2 w 54"/>
                <a:gd name="T11" fmla="*/ 1 h 36"/>
                <a:gd name="T12" fmla="*/ 2 w 54"/>
                <a:gd name="T13" fmla="*/ 1 h 36"/>
                <a:gd name="T14" fmla="*/ 1 w 54"/>
                <a:gd name="T15" fmla="*/ 1 h 36"/>
                <a:gd name="T16" fmla="*/ 1 w 54"/>
                <a:gd name="T17" fmla="*/ 1 h 36"/>
                <a:gd name="T18" fmla="*/ 1 w 54"/>
                <a:gd name="T19" fmla="*/ 1 h 36"/>
                <a:gd name="T20" fmla="*/ 1 w 54"/>
                <a:gd name="T21" fmla="*/ 1 h 36"/>
                <a:gd name="T22" fmla="*/ 1 w 54"/>
                <a:gd name="T23" fmla="*/ 1 h 36"/>
                <a:gd name="T24" fmla="*/ 1 w 54"/>
                <a:gd name="T25" fmla="*/ 1 h 36"/>
                <a:gd name="T26" fmla="*/ 1 w 54"/>
                <a:gd name="T27" fmla="*/ 0 h 36"/>
                <a:gd name="T28" fmla="*/ 1 w 54"/>
                <a:gd name="T29" fmla="*/ 0 h 36"/>
                <a:gd name="T30" fmla="*/ 1 w 54"/>
                <a:gd name="T31" fmla="*/ 0 h 36"/>
                <a:gd name="T32" fmla="*/ 1 w 54"/>
                <a:gd name="T33" fmla="*/ 0 h 36"/>
                <a:gd name="T34" fmla="*/ 1 w 54"/>
                <a:gd name="T35" fmla="*/ 1 h 36"/>
                <a:gd name="T36" fmla="*/ 0 w 54"/>
                <a:gd name="T37" fmla="*/ 1 h 36"/>
                <a:gd name="T38" fmla="*/ 0 w 54"/>
                <a:gd name="T39" fmla="*/ 1 h 36"/>
                <a:gd name="T40" fmla="*/ 1 w 54"/>
                <a:gd name="T41" fmla="*/ 1 h 36"/>
                <a:gd name="T42" fmla="*/ 1 w 54"/>
                <a:gd name="T43" fmla="*/ 1 h 36"/>
                <a:gd name="T44" fmla="*/ 1 w 54"/>
                <a:gd name="T45" fmla="*/ 1 h 36"/>
                <a:gd name="T46" fmla="*/ 1 w 54"/>
                <a:gd name="T47" fmla="*/ 1 h 36"/>
                <a:gd name="T48" fmla="*/ 1 w 54"/>
                <a:gd name="T49" fmla="*/ 1 h 36"/>
                <a:gd name="T50" fmla="*/ 1 w 54"/>
                <a:gd name="T51" fmla="*/ 1 h 36"/>
                <a:gd name="T52" fmla="*/ 1 w 54"/>
                <a:gd name="T53" fmla="*/ 1 h 36"/>
                <a:gd name="T54" fmla="*/ 1 w 54"/>
                <a:gd name="T55" fmla="*/ 1 h 36"/>
                <a:gd name="T56" fmla="*/ 1 w 54"/>
                <a:gd name="T57" fmla="*/ 1 h 36"/>
                <a:gd name="T58" fmla="*/ 1 w 54"/>
                <a:gd name="T59" fmla="*/ 1 h 36"/>
                <a:gd name="T60" fmla="*/ 2 w 54"/>
                <a:gd name="T61" fmla="*/ 1 h 36"/>
                <a:gd name="T62" fmla="*/ 2 w 54"/>
                <a:gd name="T63" fmla="*/ 1 h 36"/>
                <a:gd name="T64" fmla="*/ 2 w 54"/>
                <a:gd name="T65" fmla="*/ 2 h 36"/>
                <a:gd name="T66" fmla="*/ 2 w 54"/>
                <a:gd name="T67" fmla="*/ 2 h 36"/>
                <a:gd name="T68" fmla="*/ 2 w 54"/>
                <a:gd name="T69" fmla="*/ 2 h 36"/>
                <a:gd name="T70" fmla="*/ 2 w 54"/>
                <a:gd name="T71" fmla="*/ 2 h 36"/>
                <a:gd name="T72" fmla="*/ 2 w 54"/>
                <a:gd name="T73" fmla="*/ 2 h 36"/>
                <a:gd name="T74" fmla="*/ 2 w 54"/>
                <a:gd name="T75" fmla="*/ 2 h 36"/>
                <a:gd name="T76" fmla="*/ 2 w 54"/>
                <a:gd name="T77" fmla="*/ 1 h 36"/>
                <a:gd name="T78" fmla="*/ 2 w 54"/>
                <a:gd name="T79" fmla="*/ 1 h 36"/>
                <a:gd name="T80" fmla="*/ 2 w 54"/>
                <a:gd name="T81" fmla="*/ 1 h 36"/>
                <a:gd name="T82" fmla="*/ 2 w 54"/>
                <a:gd name="T83" fmla="*/ 1 h 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4" h="36">
                  <a:moveTo>
                    <a:pt x="54" y="28"/>
                  </a:moveTo>
                  <a:lnTo>
                    <a:pt x="51" y="26"/>
                  </a:lnTo>
                  <a:lnTo>
                    <a:pt x="49" y="24"/>
                  </a:lnTo>
                  <a:lnTo>
                    <a:pt x="46" y="22"/>
                  </a:lnTo>
                  <a:lnTo>
                    <a:pt x="43" y="20"/>
                  </a:lnTo>
                  <a:lnTo>
                    <a:pt x="39" y="18"/>
                  </a:lnTo>
                  <a:lnTo>
                    <a:pt x="35" y="15"/>
                  </a:lnTo>
                  <a:lnTo>
                    <a:pt x="31" y="12"/>
                  </a:lnTo>
                  <a:lnTo>
                    <a:pt x="27" y="10"/>
                  </a:lnTo>
                  <a:lnTo>
                    <a:pt x="22" y="7"/>
                  </a:lnTo>
                  <a:lnTo>
                    <a:pt x="18" y="6"/>
                  </a:lnTo>
                  <a:lnTo>
                    <a:pt x="14" y="3"/>
                  </a:lnTo>
                  <a:lnTo>
                    <a:pt x="11" y="2"/>
                  </a:lnTo>
                  <a:lnTo>
                    <a:pt x="9" y="0"/>
                  </a:lnTo>
                  <a:lnTo>
                    <a:pt x="6" y="0"/>
                  </a:lnTo>
                  <a:lnTo>
                    <a:pt x="5" y="0"/>
                  </a:lnTo>
                  <a:lnTo>
                    <a:pt x="4" y="0"/>
                  </a:lnTo>
                  <a:lnTo>
                    <a:pt x="1" y="2"/>
                  </a:lnTo>
                  <a:lnTo>
                    <a:pt x="0" y="4"/>
                  </a:lnTo>
                  <a:lnTo>
                    <a:pt x="0" y="7"/>
                  </a:lnTo>
                  <a:lnTo>
                    <a:pt x="2" y="11"/>
                  </a:lnTo>
                  <a:lnTo>
                    <a:pt x="4" y="11"/>
                  </a:lnTo>
                  <a:lnTo>
                    <a:pt x="5" y="12"/>
                  </a:lnTo>
                  <a:lnTo>
                    <a:pt x="7" y="14"/>
                  </a:lnTo>
                  <a:lnTo>
                    <a:pt x="10" y="15"/>
                  </a:lnTo>
                  <a:lnTo>
                    <a:pt x="14" y="18"/>
                  </a:lnTo>
                  <a:lnTo>
                    <a:pt x="17" y="20"/>
                  </a:lnTo>
                  <a:lnTo>
                    <a:pt x="21" y="22"/>
                  </a:lnTo>
                  <a:lnTo>
                    <a:pt x="25" y="26"/>
                  </a:lnTo>
                  <a:lnTo>
                    <a:pt x="29" y="27"/>
                  </a:lnTo>
                  <a:lnTo>
                    <a:pt x="33" y="30"/>
                  </a:lnTo>
                  <a:lnTo>
                    <a:pt x="35" y="31"/>
                  </a:lnTo>
                  <a:lnTo>
                    <a:pt x="39" y="33"/>
                  </a:lnTo>
                  <a:lnTo>
                    <a:pt x="42" y="35"/>
                  </a:lnTo>
                  <a:lnTo>
                    <a:pt x="45" y="36"/>
                  </a:lnTo>
                  <a:lnTo>
                    <a:pt x="46" y="36"/>
                  </a:lnTo>
                  <a:lnTo>
                    <a:pt x="47" y="36"/>
                  </a:lnTo>
                  <a:lnTo>
                    <a:pt x="50" y="35"/>
                  </a:lnTo>
                  <a:lnTo>
                    <a:pt x="51" y="32"/>
                  </a:lnTo>
                  <a:lnTo>
                    <a:pt x="53" y="30"/>
                  </a:lnTo>
                  <a:lnTo>
                    <a:pt x="54" y="2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600" name="Freeform 51">
              <a:extLst>
                <a:ext uri="{FF2B5EF4-FFF2-40B4-BE49-F238E27FC236}">
                  <a16:creationId xmlns:a16="http://schemas.microsoft.com/office/drawing/2014/main" id="{09F635DC-6CEA-44EB-8FBC-C9A063AFA344}"/>
                </a:ext>
              </a:extLst>
            </p:cNvPr>
            <p:cNvSpPr>
              <a:spLocks/>
            </p:cNvSpPr>
            <p:nvPr/>
          </p:nvSpPr>
          <p:spPr bwMode="auto">
            <a:xfrm>
              <a:off x="750" y="1644"/>
              <a:ext cx="305" cy="164"/>
            </a:xfrm>
            <a:custGeom>
              <a:avLst/>
              <a:gdLst>
                <a:gd name="T0" fmla="*/ 0 w 611"/>
                <a:gd name="T1" fmla="*/ 0 h 330"/>
                <a:gd name="T2" fmla="*/ 1 w 611"/>
                <a:gd name="T3" fmla="*/ 1 h 330"/>
                <a:gd name="T4" fmla="*/ 1 w 611"/>
                <a:gd name="T5" fmla="*/ 1 h 330"/>
                <a:gd name="T6" fmla="*/ 1 w 611"/>
                <a:gd name="T7" fmla="*/ 1 h 330"/>
                <a:gd name="T8" fmla="*/ 2 w 611"/>
                <a:gd name="T9" fmla="*/ 1 h 330"/>
                <a:gd name="T10" fmla="*/ 2 w 611"/>
                <a:gd name="T11" fmla="*/ 1 h 330"/>
                <a:gd name="T12" fmla="*/ 3 w 611"/>
                <a:gd name="T13" fmla="*/ 1 h 330"/>
                <a:gd name="T14" fmla="*/ 4 w 611"/>
                <a:gd name="T15" fmla="*/ 2 h 330"/>
                <a:gd name="T16" fmla="*/ 4 w 611"/>
                <a:gd name="T17" fmla="*/ 2 h 330"/>
                <a:gd name="T18" fmla="*/ 5 w 611"/>
                <a:gd name="T19" fmla="*/ 2 h 330"/>
                <a:gd name="T20" fmla="*/ 7 w 611"/>
                <a:gd name="T21" fmla="*/ 3 h 330"/>
                <a:gd name="T22" fmla="*/ 8 w 611"/>
                <a:gd name="T23" fmla="*/ 3 h 330"/>
                <a:gd name="T24" fmla="*/ 9 w 611"/>
                <a:gd name="T25" fmla="*/ 4 h 330"/>
                <a:gd name="T26" fmla="*/ 10 w 611"/>
                <a:gd name="T27" fmla="*/ 4 h 330"/>
                <a:gd name="T28" fmla="*/ 11 w 611"/>
                <a:gd name="T29" fmla="*/ 5 h 330"/>
                <a:gd name="T30" fmla="*/ 11 w 611"/>
                <a:gd name="T31" fmla="*/ 5 h 330"/>
                <a:gd name="T32" fmla="*/ 12 w 611"/>
                <a:gd name="T33" fmla="*/ 6 h 330"/>
                <a:gd name="T34" fmla="*/ 13 w 611"/>
                <a:gd name="T35" fmla="*/ 7 h 330"/>
                <a:gd name="T36" fmla="*/ 13 w 611"/>
                <a:gd name="T37" fmla="*/ 7 h 330"/>
                <a:gd name="T38" fmla="*/ 13 w 611"/>
                <a:gd name="T39" fmla="*/ 8 h 330"/>
                <a:gd name="T40" fmla="*/ 14 w 611"/>
                <a:gd name="T41" fmla="*/ 8 h 330"/>
                <a:gd name="T42" fmla="*/ 14 w 611"/>
                <a:gd name="T43" fmla="*/ 8 h 330"/>
                <a:gd name="T44" fmla="*/ 15 w 611"/>
                <a:gd name="T45" fmla="*/ 9 h 330"/>
                <a:gd name="T46" fmla="*/ 15 w 611"/>
                <a:gd name="T47" fmla="*/ 9 h 330"/>
                <a:gd name="T48" fmla="*/ 16 w 611"/>
                <a:gd name="T49" fmla="*/ 9 h 330"/>
                <a:gd name="T50" fmla="*/ 17 w 611"/>
                <a:gd name="T51" fmla="*/ 10 h 330"/>
                <a:gd name="T52" fmla="*/ 17 w 611"/>
                <a:gd name="T53" fmla="*/ 10 h 330"/>
                <a:gd name="T54" fmla="*/ 17 w 611"/>
                <a:gd name="T55" fmla="*/ 10 h 330"/>
                <a:gd name="T56" fmla="*/ 18 w 611"/>
                <a:gd name="T57" fmla="*/ 9 h 330"/>
                <a:gd name="T58" fmla="*/ 18 w 611"/>
                <a:gd name="T59" fmla="*/ 8 h 330"/>
                <a:gd name="T60" fmla="*/ 18 w 611"/>
                <a:gd name="T61" fmla="*/ 8 h 330"/>
                <a:gd name="T62" fmla="*/ 18 w 611"/>
                <a:gd name="T63" fmla="*/ 8 h 330"/>
                <a:gd name="T64" fmla="*/ 17 w 611"/>
                <a:gd name="T65" fmla="*/ 9 h 330"/>
                <a:gd name="T66" fmla="*/ 17 w 611"/>
                <a:gd name="T67" fmla="*/ 9 h 330"/>
                <a:gd name="T68" fmla="*/ 17 w 611"/>
                <a:gd name="T69" fmla="*/ 9 h 330"/>
                <a:gd name="T70" fmla="*/ 16 w 611"/>
                <a:gd name="T71" fmla="*/ 9 h 330"/>
                <a:gd name="T72" fmla="*/ 15 w 611"/>
                <a:gd name="T73" fmla="*/ 8 h 330"/>
                <a:gd name="T74" fmla="*/ 15 w 611"/>
                <a:gd name="T75" fmla="*/ 8 h 330"/>
                <a:gd name="T76" fmla="*/ 14 w 611"/>
                <a:gd name="T77" fmla="*/ 8 h 330"/>
                <a:gd name="T78" fmla="*/ 14 w 611"/>
                <a:gd name="T79" fmla="*/ 7 h 330"/>
                <a:gd name="T80" fmla="*/ 13 w 611"/>
                <a:gd name="T81" fmla="*/ 7 h 330"/>
                <a:gd name="T82" fmla="*/ 13 w 611"/>
                <a:gd name="T83" fmla="*/ 6 h 330"/>
                <a:gd name="T84" fmla="*/ 12 w 611"/>
                <a:gd name="T85" fmla="*/ 5 h 330"/>
                <a:gd name="T86" fmla="*/ 12 w 611"/>
                <a:gd name="T87" fmla="*/ 5 h 330"/>
                <a:gd name="T88" fmla="*/ 11 w 611"/>
                <a:gd name="T89" fmla="*/ 5 h 330"/>
                <a:gd name="T90" fmla="*/ 10 w 611"/>
                <a:gd name="T91" fmla="*/ 4 h 330"/>
                <a:gd name="T92" fmla="*/ 9 w 611"/>
                <a:gd name="T93" fmla="*/ 4 h 330"/>
                <a:gd name="T94" fmla="*/ 8 w 611"/>
                <a:gd name="T95" fmla="*/ 3 h 330"/>
                <a:gd name="T96" fmla="*/ 7 w 611"/>
                <a:gd name="T97" fmla="*/ 3 h 330"/>
                <a:gd name="T98" fmla="*/ 6 w 611"/>
                <a:gd name="T99" fmla="*/ 2 h 330"/>
                <a:gd name="T100" fmla="*/ 5 w 611"/>
                <a:gd name="T101" fmla="*/ 2 h 330"/>
                <a:gd name="T102" fmla="*/ 4 w 611"/>
                <a:gd name="T103" fmla="*/ 1 h 330"/>
                <a:gd name="T104" fmla="*/ 3 w 611"/>
                <a:gd name="T105" fmla="*/ 1 h 330"/>
                <a:gd name="T106" fmla="*/ 2 w 611"/>
                <a:gd name="T107" fmla="*/ 1 h 330"/>
                <a:gd name="T108" fmla="*/ 2 w 611"/>
                <a:gd name="T109" fmla="*/ 1 h 330"/>
                <a:gd name="T110" fmla="*/ 1 w 611"/>
                <a:gd name="T111" fmla="*/ 0 h 330"/>
                <a:gd name="T112" fmla="*/ 0 w 611"/>
                <a:gd name="T113" fmla="*/ 0 h 330"/>
                <a:gd name="T114" fmla="*/ 0 w 611"/>
                <a:gd name="T115" fmla="*/ 0 h 330"/>
                <a:gd name="T116" fmla="*/ 0 w 611"/>
                <a:gd name="T117" fmla="*/ 0 h 33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611" h="330">
                  <a:moveTo>
                    <a:pt x="0" y="1"/>
                  </a:moveTo>
                  <a:lnTo>
                    <a:pt x="1" y="3"/>
                  </a:lnTo>
                  <a:lnTo>
                    <a:pt x="4" y="4"/>
                  </a:lnTo>
                  <a:lnTo>
                    <a:pt x="8" y="7"/>
                  </a:lnTo>
                  <a:lnTo>
                    <a:pt x="11" y="11"/>
                  </a:lnTo>
                  <a:lnTo>
                    <a:pt x="15" y="15"/>
                  </a:lnTo>
                  <a:lnTo>
                    <a:pt x="20" y="19"/>
                  </a:lnTo>
                  <a:lnTo>
                    <a:pt x="25" y="24"/>
                  </a:lnTo>
                  <a:lnTo>
                    <a:pt x="29" y="28"/>
                  </a:lnTo>
                  <a:lnTo>
                    <a:pt x="33" y="32"/>
                  </a:lnTo>
                  <a:lnTo>
                    <a:pt x="39" y="36"/>
                  </a:lnTo>
                  <a:lnTo>
                    <a:pt x="43" y="40"/>
                  </a:lnTo>
                  <a:lnTo>
                    <a:pt x="47" y="43"/>
                  </a:lnTo>
                  <a:lnTo>
                    <a:pt x="51" y="45"/>
                  </a:lnTo>
                  <a:lnTo>
                    <a:pt x="52" y="47"/>
                  </a:lnTo>
                  <a:lnTo>
                    <a:pt x="55" y="48"/>
                  </a:lnTo>
                  <a:lnTo>
                    <a:pt x="57" y="47"/>
                  </a:lnTo>
                  <a:lnTo>
                    <a:pt x="59" y="47"/>
                  </a:lnTo>
                  <a:lnTo>
                    <a:pt x="60" y="45"/>
                  </a:lnTo>
                  <a:lnTo>
                    <a:pt x="61" y="44"/>
                  </a:lnTo>
                  <a:lnTo>
                    <a:pt x="63" y="41"/>
                  </a:lnTo>
                  <a:lnTo>
                    <a:pt x="63" y="40"/>
                  </a:lnTo>
                  <a:lnTo>
                    <a:pt x="64" y="40"/>
                  </a:lnTo>
                  <a:lnTo>
                    <a:pt x="65" y="41"/>
                  </a:lnTo>
                  <a:lnTo>
                    <a:pt x="67" y="41"/>
                  </a:lnTo>
                  <a:lnTo>
                    <a:pt x="69" y="41"/>
                  </a:lnTo>
                  <a:lnTo>
                    <a:pt x="72" y="43"/>
                  </a:lnTo>
                  <a:lnTo>
                    <a:pt x="75" y="44"/>
                  </a:lnTo>
                  <a:lnTo>
                    <a:pt x="77" y="45"/>
                  </a:lnTo>
                  <a:lnTo>
                    <a:pt x="81" y="45"/>
                  </a:lnTo>
                  <a:lnTo>
                    <a:pt x="84" y="47"/>
                  </a:lnTo>
                  <a:lnTo>
                    <a:pt x="88" y="49"/>
                  </a:lnTo>
                  <a:lnTo>
                    <a:pt x="92" y="51"/>
                  </a:lnTo>
                  <a:lnTo>
                    <a:pt x="96" y="52"/>
                  </a:lnTo>
                  <a:lnTo>
                    <a:pt x="101" y="53"/>
                  </a:lnTo>
                  <a:lnTo>
                    <a:pt x="106" y="56"/>
                  </a:lnTo>
                  <a:lnTo>
                    <a:pt x="110" y="57"/>
                  </a:lnTo>
                  <a:lnTo>
                    <a:pt x="117" y="60"/>
                  </a:lnTo>
                  <a:lnTo>
                    <a:pt x="121" y="61"/>
                  </a:lnTo>
                  <a:lnTo>
                    <a:pt x="128" y="65"/>
                  </a:lnTo>
                  <a:lnTo>
                    <a:pt x="133" y="66"/>
                  </a:lnTo>
                  <a:lnTo>
                    <a:pt x="140" y="69"/>
                  </a:lnTo>
                  <a:lnTo>
                    <a:pt x="145" y="72"/>
                  </a:lnTo>
                  <a:lnTo>
                    <a:pt x="152" y="74"/>
                  </a:lnTo>
                  <a:lnTo>
                    <a:pt x="158" y="77"/>
                  </a:lnTo>
                  <a:lnTo>
                    <a:pt x="165" y="80"/>
                  </a:lnTo>
                  <a:lnTo>
                    <a:pt x="170" y="82"/>
                  </a:lnTo>
                  <a:lnTo>
                    <a:pt x="178" y="86"/>
                  </a:lnTo>
                  <a:lnTo>
                    <a:pt x="185" y="89"/>
                  </a:lnTo>
                  <a:lnTo>
                    <a:pt x="191" y="92"/>
                  </a:lnTo>
                  <a:lnTo>
                    <a:pt x="199" y="96"/>
                  </a:lnTo>
                  <a:lnTo>
                    <a:pt x="206" y="98"/>
                  </a:lnTo>
                  <a:lnTo>
                    <a:pt x="213" y="101"/>
                  </a:lnTo>
                  <a:lnTo>
                    <a:pt x="221" y="105"/>
                  </a:lnTo>
                  <a:lnTo>
                    <a:pt x="227" y="108"/>
                  </a:lnTo>
                  <a:lnTo>
                    <a:pt x="235" y="110"/>
                  </a:lnTo>
                  <a:lnTo>
                    <a:pt x="242" y="114"/>
                  </a:lnTo>
                  <a:lnTo>
                    <a:pt x="249" y="117"/>
                  </a:lnTo>
                  <a:lnTo>
                    <a:pt x="255" y="121"/>
                  </a:lnTo>
                  <a:lnTo>
                    <a:pt x="263" y="124"/>
                  </a:lnTo>
                  <a:lnTo>
                    <a:pt x="270" y="126"/>
                  </a:lnTo>
                  <a:lnTo>
                    <a:pt x="277" y="130"/>
                  </a:lnTo>
                  <a:lnTo>
                    <a:pt x="283" y="134"/>
                  </a:lnTo>
                  <a:lnTo>
                    <a:pt x="290" y="137"/>
                  </a:lnTo>
                  <a:lnTo>
                    <a:pt x="296" y="141"/>
                  </a:lnTo>
                  <a:lnTo>
                    <a:pt x="303" y="144"/>
                  </a:lnTo>
                  <a:lnTo>
                    <a:pt x="310" y="148"/>
                  </a:lnTo>
                  <a:lnTo>
                    <a:pt x="316" y="152"/>
                  </a:lnTo>
                  <a:lnTo>
                    <a:pt x="323" y="154"/>
                  </a:lnTo>
                  <a:lnTo>
                    <a:pt x="328" y="157"/>
                  </a:lnTo>
                  <a:lnTo>
                    <a:pt x="335" y="159"/>
                  </a:lnTo>
                  <a:lnTo>
                    <a:pt x="340" y="163"/>
                  </a:lnTo>
                  <a:lnTo>
                    <a:pt x="346" y="166"/>
                  </a:lnTo>
                  <a:lnTo>
                    <a:pt x="351" y="170"/>
                  </a:lnTo>
                  <a:lnTo>
                    <a:pt x="356" y="173"/>
                  </a:lnTo>
                  <a:lnTo>
                    <a:pt x="362" y="177"/>
                  </a:lnTo>
                  <a:lnTo>
                    <a:pt x="367" y="179"/>
                  </a:lnTo>
                  <a:lnTo>
                    <a:pt x="371" y="182"/>
                  </a:lnTo>
                  <a:lnTo>
                    <a:pt x="375" y="185"/>
                  </a:lnTo>
                  <a:lnTo>
                    <a:pt x="379" y="189"/>
                  </a:lnTo>
                  <a:lnTo>
                    <a:pt x="383" y="191"/>
                  </a:lnTo>
                  <a:lnTo>
                    <a:pt x="387" y="194"/>
                  </a:lnTo>
                  <a:lnTo>
                    <a:pt x="389" y="198"/>
                  </a:lnTo>
                  <a:lnTo>
                    <a:pt x="393" y="201"/>
                  </a:lnTo>
                  <a:lnTo>
                    <a:pt x="397" y="205"/>
                  </a:lnTo>
                  <a:lnTo>
                    <a:pt x="403" y="210"/>
                  </a:lnTo>
                  <a:lnTo>
                    <a:pt x="407" y="214"/>
                  </a:lnTo>
                  <a:lnTo>
                    <a:pt x="411" y="219"/>
                  </a:lnTo>
                  <a:lnTo>
                    <a:pt x="413" y="222"/>
                  </a:lnTo>
                  <a:lnTo>
                    <a:pt x="417" y="226"/>
                  </a:lnTo>
                  <a:lnTo>
                    <a:pt x="420" y="230"/>
                  </a:lnTo>
                  <a:lnTo>
                    <a:pt x="423" y="234"/>
                  </a:lnTo>
                  <a:lnTo>
                    <a:pt x="425" y="235"/>
                  </a:lnTo>
                  <a:lnTo>
                    <a:pt x="427" y="239"/>
                  </a:lnTo>
                  <a:lnTo>
                    <a:pt x="428" y="242"/>
                  </a:lnTo>
                  <a:lnTo>
                    <a:pt x="431" y="245"/>
                  </a:lnTo>
                  <a:lnTo>
                    <a:pt x="432" y="249"/>
                  </a:lnTo>
                  <a:lnTo>
                    <a:pt x="435" y="253"/>
                  </a:lnTo>
                  <a:lnTo>
                    <a:pt x="436" y="255"/>
                  </a:lnTo>
                  <a:lnTo>
                    <a:pt x="437" y="259"/>
                  </a:lnTo>
                  <a:lnTo>
                    <a:pt x="439" y="260"/>
                  </a:lnTo>
                  <a:lnTo>
                    <a:pt x="440" y="264"/>
                  </a:lnTo>
                  <a:lnTo>
                    <a:pt x="441" y="267"/>
                  </a:lnTo>
                  <a:lnTo>
                    <a:pt x="444" y="270"/>
                  </a:lnTo>
                  <a:lnTo>
                    <a:pt x="448" y="272"/>
                  </a:lnTo>
                  <a:lnTo>
                    <a:pt x="453" y="275"/>
                  </a:lnTo>
                  <a:lnTo>
                    <a:pt x="455" y="278"/>
                  </a:lnTo>
                  <a:lnTo>
                    <a:pt x="459" y="279"/>
                  </a:lnTo>
                  <a:lnTo>
                    <a:pt x="461" y="280"/>
                  </a:lnTo>
                  <a:lnTo>
                    <a:pt x="465" y="282"/>
                  </a:lnTo>
                  <a:lnTo>
                    <a:pt x="469" y="283"/>
                  </a:lnTo>
                  <a:lnTo>
                    <a:pt x="473" y="286"/>
                  </a:lnTo>
                  <a:lnTo>
                    <a:pt x="477" y="288"/>
                  </a:lnTo>
                  <a:lnTo>
                    <a:pt x="482" y="291"/>
                  </a:lnTo>
                  <a:lnTo>
                    <a:pt x="486" y="292"/>
                  </a:lnTo>
                  <a:lnTo>
                    <a:pt x="492" y="295"/>
                  </a:lnTo>
                  <a:lnTo>
                    <a:pt x="496" y="296"/>
                  </a:lnTo>
                  <a:lnTo>
                    <a:pt x="501" y="299"/>
                  </a:lnTo>
                  <a:lnTo>
                    <a:pt x="505" y="302"/>
                  </a:lnTo>
                  <a:lnTo>
                    <a:pt x="510" y="304"/>
                  </a:lnTo>
                  <a:lnTo>
                    <a:pt x="516" y="306"/>
                  </a:lnTo>
                  <a:lnTo>
                    <a:pt x="521" y="308"/>
                  </a:lnTo>
                  <a:lnTo>
                    <a:pt x="525" y="310"/>
                  </a:lnTo>
                  <a:lnTo>
                    <a:pt x="529" y="312"/>
                  </a:lnTo>
                  <a:lnTo>
                    <a:pt x="534" y="314"/>
                  </a:lnTo>
                  <a:lnTo>
                    <a:pt x="538" y="316"/>
                  </a:lnTo>
                  <a:lnTo>
                    <a:pt x="542" y="318"/>
                  </a:lnTo>
                  <a:lnTo>
                    <a:pt x="546" y="319"/>
                  </a:lnTo>
                  <a:lnTo>
                    <a:pt x="549" y="322"/>
                  </a:lnTo>
                  <a:lnTo>
                    <a:pt x="553" y="323"/>
                  </a:lnTo>
                  <a:lnTo>
                    <a:pt x="557" y="324"/>
                  </a:lnTo>
                  <a:lnTo>
                    <a:pt x="560" y="326"/>
                  </a:lnTo>
                  <a:lnTo>
                    <a:pt x="561" y="327"/>
                  </a:lnTo>
                  <a:lnTo>
                    <a:pt x="564" y="328"/>
                  </a:lnTo>
                  <a:lnTo>
                    <a:pt x="566" y="328"/>
                  </a:lnTo>
                  <a:lnTo>
                    <a:pt x="568" y="330"/>
                  </a:lnTo>
                  <a:lnTo>
                    <a:pt x="568" y="328"/>
                  </a:lnTo>
                  <a:lnTo>
                    <a:pt x="569" y="327"/>
                  </a:lnTo>
                  <a:lnTo>
                    <a:pt x="570" y="324"/>
                  </a:lnTo>
                  <a:lnTo>
                    <a:pt x="573" y="322"/>
                  </a:lnTo>
                  <a:lnTo>
                    <a:pt x="575" y="318"/>
                  </a:lnTo>
                  <a:lnTo>
                    <a:pt x="579" y="314"/>
                  </a:lnTo>
                  <a:lnTo>
                    <a:pt x="581" y="310"/>
                  </a:lnTo>
                  <a:lnTo>
                    <a:pt x="585" y="304"/>
                  </a:lnTo>
                  <a:lnTo>
                    <a:pt x="587" y="300"/>
                  </a:lnTo>
                  <a:lnTo>
                    <a:pt x="590" y="296"/>
                  </a:lnTo>
                  <a:lnTo>
                    <a:pt x="594" y="294"/>
                  </a:lnTo>
                  <a:lnTo>
                    <a:pt x="597" y="291"/>
                  </a:lnTo>
                  <a:lnTo>
                    <a:pt x="601" y="290"/>
                  </a:lnTo>
                  <a:lnTo>
                    <a:pt x="605" y="288"/>
                  </a:lnTo>
                  <a:lnTo>
                    <a:pt x="607" y="287"/>
                  </a:lnTo>
                  <a:lnTo>
                    <a:pt x="611" y="288"/>
                  </a:lnTo>
                  <a:lnTo>
                    <a:pt x="602" y="278"/>
                  </a:lnTo>
                  <a:lnTo>
                    <a:pt x="599" y="278"/>
                  </a:lnTo>
                  <a:lnTo>
                    <a:pt x="595" y="278"/>
                  </a:lnTo>
                  <a:lnTo>
                    <a:pt x="591" y="279"/>
                  </a:lnTo>
                  <a:lnTo>
                    <a:pt x="589" y="280"/>
                  </a:lnTo>
                  <a:lnTo>
                    <a:pt x="586" y="282"/>
                  </a:lnTo>
                  <a:lnTo>
                    <a:pt x="583" y="283"/>
                  </a:lnTo>
                  <a:lnTo>
                    <a:pt x="581" y="287"/>
                  </a:lnTo>
                  <a:lnTo>
                    <a:pt x="577" y="291"/>
                  </a:lnTo>
                  <a:lnTo>
                    <a:pt x="574" y="295"/>
                  </a:lnTo>
                  <a:lnTo>
                    <a:pt x="573" y="298"/>
                  </a:lnTo>
                  <a:lnTo>
                    <a:pt x="570" y="300"/>
                  </a:lnTo>
                  <a:lnTo>
                    <a:pt x="569" y="304"/>
                  </a:lnTo>
                  <a:lnTo>
                    <a:pt x="568" y="307"/>
                  </a:lnTo>
                  <a:lnTo>
                    <a:pt x="566" y="307"/>
                  </a:lnTo>
                  <a:lnTo>
                    <a:pt x="564" y="306"/>
                  </a:lnTo>
                  <a:lnTo>
                    <a:pt x="561" y="304"/>
                  </a:lnTo>
                  <a:lnTo>
                    <a:pt x="558" y="303"/>
                  </a:lnTo>
                  <a:lnTo>
                    <a:pt x="556" y="303"/>
                  </a:lnTo>
                  <a:lnTo>
                    <a:pt x="553" y="302"/>
                  </a:lnTo>
                  <a:lnTo>
                    <a:pt x="549" y="300"/>
                  </a:lnTo>
                  <a:lnTo>
                    <a:pt x="545" y="299"/>
                  </a:lnTo>
                  <a:lnTo>
                    <a:pt x="541" y="296"/>
                  </a:lnTo>
                  <a:lnTo>
                    <a:pt x="537" y="295"/>
                  </a:lnTo>
                  <a:lnTo>
                    <a:pt x="533" y="294"/>
                  </a:lnTo>
                  <a:lnTo>
                    <a:pt x="529" y="292"/>
                  </a:lnTo>
                  <a:lnTo>
                    <a:pt x="524" y="290"/>
                  </a:lnTo>
                  <a:lnTo>
                    <a:pt x="520" y="288"/>
                  </a:lnTo>
                  <a:lnTo>
                    <a:pt x="514" y="286"/>
                  </a:lnTo>
                  <a:lnTo>
                    <a:pt x="510" y="284"/>
                  </a:lnTo>
                  <a:lnTo>
                    <a:pt x="506" y="282"/>
                  </a:lnTo>
                  <a:lnTo>
                    <a:pt x="501" y="280"/>
                  </a:lnTo>
                  <a:lnTo>
                    <a:pt x="497" y="278"/>
                  </a:lnTo>
                  <a:lnTo>
                    <a:pt x="492" y="276"/>
                  </a:lnTo>
                  <a:lnTo>
                    <a:pt x="488" y="274"/>
                  </a:lnTo>
                  <a:lnTo>
                    <a:pt x="485" y="272"/>
                  </a:lnTo>
                  <a:lnTo>
                    <a:pt x="481" y="271"/>
                  </a:lnTo>
                  <a:lnTo>
                    <a:pt x="477" y="268"/>
                  </a:lnTo>
                  <a:lnTo>
                    <a:pt x="474" y="267"/>
                  </a:lnTo>
                  <a:lnTo>
                    <a:pt x="471" y="266"/>
                  </a:lnTo>
                  <a:lnTo>
                    <a:pt x="467" y="262"/>
                  </a:lnTo>
                  <a:lnTo>
                    <a:pt x="464" y="260"/>
                  </a:lnTo>
                  <a:lnTo>
                    <a:pt x="461" y="258"/>
                  </a:lnTo>
                  <a:lnTo>
                    <a:pt x="460" y="255"/>
                  </a:lnTo>
                  <a:lnTo>
                    <a:pt x="457" y="253"/>
                  </a:lnTo>
                  <a:lnTo>
                    <a:pt x="456" y="250"/>
                  </a:lnTo>
                  <a:lnTo>
                    <a:pt x="453" y="246"/>
                  </a:lnTo>
                  <a:lnTo>
                    <a:pt x="452" y="243"/>
                  </a:lnTo>
                  <a:lnTo>
                    <a:pt x="449" y="239"/>
                  </a:lnTo>
                  <a:lnTo>
                    <a:pt x="448" y="237"/>
                  </a:lnTo>
                  <a:lnTo>
                    <a:pt x="445" y="233"/>
                  </a:lnTo>
                  <a:lnTo>
                    <a:pt x="443" y="229"/>
                  </a:lnTo>
                  <a:lnTo>
                    <a:pt x="440" y="225"/>
                  </a:lnTo>
                  <a:lnTo>
                    <a:pt x="437" y="221"/>
                  </a:lnTo>
                  <a:lnTo>
                    <a:pt x="433" y="215"/>
                  </a:lnTo>
                  <a:lnTo>
                    <a:pt x="429" y="211"/>
                  </a:lnTo>
                  <a:lnTo>
                    <a:pt x="425" y="206"/>
                  </a:lnTo>
                  <a:lnTo>
                    <a:pt x="423" y="202"/>
                  </a:lnTo>
                  <a:lnTo>
                    <a:pt x="419" y="198"/>
                  </a:lnTo>
                  <a:lnTo>
                    <a:pt x="415" y="195"/>
                  </a:lnTo>
                  <a:lnTo>
                    <a:pt x="412" y="194"/>
                  </a:lnTo>
                  <a:lnTo>
                    <a:pt x="409" y="191"/>
                  </a:lnTo>
                  <a:lnTo>
                    <a:pt x="407" y="190"/>
                  </a:lnTo>
                  <a:lnTo>
                    <a:pt x="404" y="187"/>
                  </a:lnTo>
                  <a:lnTo>
                    <a:pt x="400" y="185"/>
                  </a:lnTo>
                  <a:lnTo>
                    <a:pt x="396" y="182"/>
                  </a:lnTo>
                  <a:lnTo>
                    <a:pt x="392" y="179"/>
                  </a:lnTo>
                  <a:lnTo>
                    <a:pt x="388" y="177"/>
                  </a:lnTo>
                  <a:lnTo>
                    <a:pt x="384" y="174"/>
                  </a:lnTo>
                  <a:lnTo>
                    <a:pt x="379" y="171"/>
                  </a:lnTo>
                  <a:lnTo>
                    <a:pt x="374" y="169"/>
                  </a:lnTo>
                  <a:lnTo>
                    <a:pt x="370" y="166"/>
                  </a:lnTo>
                  <a:lnTo>
                    <a:pt x="364" y="162"/>
                  </a:lnTo>
                  <a:lnTo>
                    <a:pt x="359" y="159"/>
                  </a:lnTo>
                  <a:lnTo>
                    <a:pt x="352" y="155"/>
                  </a:lnTo>
                  <a:lnTo>
                    <a:pt x="347" y="153"/>
                  </a:lnTo>
                  <a:lnTo>
                    <a:pt x="340" y="149"/>
                  </a:lnTo>
                  <a:lnTo>
                    <a:pt x="335" y="146"/>
                  </a:lnTo>
                  <a:lnTo>
                    <a:pt x="328" y="142"/>
                  </a:lnTo>
                  <a:lnTo>
                    <a:pt x="323" y="140"/>
                  </a:lnTo>
                  <a:lnTo>
                    <a:pt x="316" y="136"/>
                  </a:lnTo>
                  <a:lnTo>
                    <a:pt x="310" y="132"/>
                  </a:lnTo>
                  <a:lnTo>
                    <a:pt x="303" y="128"/>
                  </a:lnTo>
                  <a:lnTo>
                    <a:pt x="296" y="125"/>
                  </a:lnTo>
                  <a:lnTo>
                    <a:pt x="290" y="121"/>
                  </a:lnTo>
                  <a:lnTo>
                    <a:pt x="283" y="118"/>
                  </a:lnTo>
                  <a:lnTo>
                    <a:pt x="277" y="114"/>
                  </a:lnTo>
                  <a:lnTo>
                    <a:pt x="270" y="112"/>
                  </a:lnTo>
                  <a:lnTo>
                    <a:pt x="262" y="108"/>
                  </a:lnTo>
                  <a:lnTo>
                    <a:pt x="255" y="104"/>
                  </a:lnTo>
                  <a:lnTo>
                    <a:pt x="247" y="100"/>
                  </a:lnTo>
                  <a:lnTo>
                    <a:pt x="242" y="97"/>
                  </a:lnTo>
                  <a:lnTo>
                    <a:pt x="234" y="93"/>
                  </a:lnTo>
                  <a:lnTo>
                    <a:pt x="227" y="89"/>
                  </a:lnTo>
                  <a:lnTo>
                    <a:pt x="219" y="86"/>
                  </a:lnTo>
                  <a:lnTo>
                    <a:pt x="213" y="82"/>
                  </a:lnTo>
                  <a:lnTo>
                    <a:pt x="206" y="80"/>
                  </a:lnTo>
                  <a:lnTo>
                    <a:pt x="198" y="76"/>
                  </a:lnTo>
                  <a:lnTo>
                    <a:pt x="191" y="73"/>
                  </a:lnTo>
                  <a:lnTo>
                    <a:pt x="185" y="70"/>
                  </a:lnTo>
                  <a:lnTo>
                    <a:pt x="178" y="66"/>
                  </a:lnTo>
                  <a:lnTo>
                    <a:pt x="172" y="64"/>
                  </a:lnTo>
                  <a:lnTo>
                    <a:pt x="165" y="61"/>
                  </a:lnTo>
                  <a:lnTo>
                    <a:pt x="158" y="58"/>
                  </a:lnTo>
                  <a:lnTo>
                    <a:pt x="152" y="56"/>
                  </a:lnTo>
                  <a:lnTo>
                    <a:pt x="145" y="52"/>
                  </a:lnTo>
                  <a:lnTo>
                    <a:pt x="138" y="49"/>
                  </a:lnTo>
                  <a:lnTo>
                    <a:pt x="133" y="48"/>
                  </a:lnTo>
                  <a:lnTo>
                    <a:pt x="126" y="45"/>
                  </a:lnTo>
                  <a:lnTo>
                    <a:pt x="120" y="43"/>
                  </a:lnTo>
                  <a:lnTo>
                    <a:pt x="114" y="41"/>
                  </a:lnTo>
                  <a:lnTo>
                    <a:pt x="109" y="40"/>
                  </a:lnTo>
                  <a:lnTo>
                    <a:pt x="102" y="37"/>
                  </a:lnTo>
                  <a:lnTo>
                    <a:pt x="97" y="36"/>
                  </a:lnTo>
                  <a:lnTo>
                    <a:pt x="92" y="35"/>
                  </a:lnTo>
                  <a:lnTo>
                    <a:pt x="88" y="33"/>
                  </a:lnTo>
                  <a:lnTo>
                    <a:pt x="83" y="32"/>
                  </a:lnTo>
                  <a:lnTo>
                    <a:pt x="79" y="31"/>
                  </a:lnTo>
                  <a:lnTo>
                    <a:pt x="73" y="31"/>
                  </a:lnTo>
                  <a:lnTo>
                    <a:pt x="71" y="31"/>
                  </a:lnTo>
                  <a:lnTo>
                    <a:pt x="64" y="32"/>
                  </a:lnTo>
                  <a:lnTo>
                    <a:pt x="63" y="31"/>
                  </a:lnTo>
                  <a:lnTo>
                    <a:pt x="60" y="29"/>
                  </a:lnTo>
                  <a:lnTo>
                    <a:pt x="59" y="28"/>
                  </a:lnTo>
                  <a:lnTo>
                    <a:pt x="55" y="25"/>
                  </a:lnTo>
                  <a:lnTo>
                    <a:pt x="51" y="24"/>
                  </a:lnTo>
                  <a:lnTo>
                    <a:pt x="48" y="21"/>
                  </a:lnTo>
                  <a:lnTo>
                    <a:pt x="44" y="20"/>
                  </a:lnTo>
                  <a:lnTo>
                    <a:pt x="40" y="16"/>
                  </a:lnTo>
                  <a:lnTo>
                    <a:pt x="35" y="13"/>
                  </a:lnTo>
                  <a:lnTo>
                    <a:pt x="31" y="12"/>
                  </a:lnTo>
                  <a:lnTo>
                    <a:pt x="28" y="9"/>
                  </a:lnTo>
                  <a:lnTo>
                    <a:pt x="24" y="7"/>
                  </a:lnTo>
                  <a:lnTo>
                    <a:pt x="21" y="5"/>
                  </a:lnTo>
                  <a:lnTo>
                    <a:pt x="19" y="4"/>
                  </a:lnTo>
                  <a:lnTo>
                    <a:pt x="17" y="4"/>
                  </a:lnTo>
                  <a:lnTo>
                    <a:pt x="13" y="1"/>
                  </a:lnTo>
                  <a:lnTo>
                    <a:pt x="11" y="1"/>
                  </a:lnTo>
                  <a:lnTo>
                    <a:pt x="8" y="0"/>
                  </a:lnTo>
                  <a:lnTo>
                    <a:pt x="5" y="0"/>
                  </a:lnTo>
                  <a:lnTo>
                    <a:pt x="1" y="0"/>
                  </a:lnTo>
                  <a:lnTo>
                    <a:pt x="0"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601" name="Freeform 52">
              <a:extLst>
                <a:ext uri="{FF2B5EF4-FFF2-40B4-BE49-F238E27FC236}">
                  <a16:creationId xmlns:a16="http://schemas.microsoft.com/office/drawing/2014/main" id="{5D945D91-CFBB-4FD1-833D-9A9D7839FAA3}"/>
                </a:ext>
              </a:extLst>
            </p:cNvPr>
            <p:cNvSpPr>
              <a:spLocks/>
            </p:cNvSpPr>
            <p:nvPr/>
          </p:nvSpPr>
          <p:spPr bwMode="auto">
            <a:xfrm>
              <a:off x="715" y="1712"/>
              <a:ext cx="31" cy="7"/>
            </a:xfrm>
            <a:custGeom>
              <a:avLst/>
              <a:gdLst>
                <a:gd name="T0" fmla="*/ 2 w 61"/>
                <a:gd name="T1" fmla="*/ 1 h 13"/>
                <a:gd name="T2" fmla="*/ 2 w 61"/>
                <a:gd name="T3" fmla="*/ 1 h 13"/>
                <a:gd name="T4" fmla="*/ 2 w 61"/>
                <a:gd name="T5" fmla="*/ 1 h 13"/>
                <a:gd name="T6" fmla="*/ 2 w 61"/>
                <a:gd name="T7" fmla="*/ 1 h 13"/>
                <a:gd name="T8" fmla="*/ 2 w 61"/>
                <a:gd name="T9" fmla="*/ 1 h 13"/>
                <a:gd name="T10" fmla="*/ 2 w 61"/>
                <a:gd name="T11" fmla="*/ 0 h 13"/>
                <a:gd name="T12" fmla="*/ 1 w 61"/>
                <a:gd name="T13" fmla="*/ 0 h 13"/>
                <a:gd name="T14" fmla="*/ 1 w 61"/>
                <a:gd name="T15" fmla="*/ 1 h 13"/>
                <a:gd name="T16" fmla="*/ 1 w 61"/>
                <a:gd name="T17" fmla="*/ 1 h 13"/>
                <a:gd name="T18" fmla="*/ 1 w 61"/>
                <a:gd name="T19" fmla="*/ 1 h 13"/>
                <a:gd name="T20" fmla="*/ 1 w 61"/>
                <a:gd name="T21" fmla="*/ 1 h 13"/>
                <a:gd name="T22" fmla="*/ 1 w 61"/>
                <a:gd name="T23" fmla="*/ 1 h 13"/>
                <a:gd name="T24" fmla="*/ 1 w 61"/>
                <a:gd name="T25" fmla="*/ 1 h 13"/>
                <a:gd name="T26" fmla="*/ 1 w 61"/>
                <a:gd name="T27" fmla="*/ 1 h 13"/>
                <a:gd name="T28" fmla="*/ 1 w 61"/>
                <a:gd name="T29" fmla="*/ 1 h 13"/>
                <a:gd name="T30" fmla="*/ 0 w 61"/>
                <a:gd name="T31" fmla="*/ 1 h 13"/>
                <a:gd name="T32" fmla="*/ 1 w 61"/>
                <a:gd name="T33" fmla="*/ 1 h 13"/>
                <a:gd name="T34" fmla="*/ 1 w 61"/>
                <a:gd name="T35" fmla="*/ 1 h 13"/>
                <a:gd name="T36" fmla="*/ 1 w 61"/>
                <a:gd name="T37" fmla="*/ 1 h 13"/>
                <a:gd name="T38" fmla="*/ 1 w 61"/>
                <a:gd name="T39" fmla="*/ 1 h 13"/>
                <a:gd name="T40" fmla="*/ 1 w 61"/>
                <a:gd name="T41" fmla="*/ 1 h 13"/>
                <a:gd name="T42" fmla="*/ 1 w 61"/>
                <a:gd name="T43" fmla="*/ 1 h 13"/>
                <a:gd name="T44" fmla="*/ 1 w 61"/>
                <a:gd name="T45" fmla="*/ 1 h 13"/>
                <a:gd name="T46" fmla="*/ 1 w 61"/>
                <a:gd name="T47" fmla="*/ 1 h 13"/>
                <a:gd name="T48" fmla="*/ 1 w 61"/>
                <a:gd name="T49" fmla="*/ 1 h 13"/>
                <a:gd name="T50" fmla="*/ 1 w 61"/>
                <a:gd name="T51" fmla="*/ 1 h 13"/>
                <a:gd name="T52" fmla="*/ 2 w 61"/>
                <a:gd name="T53" fmla="*/ 1 h 13"/>
                <a:gd name="T54" fmla="*/ 2 w 61"/>
                <a:gd name="T55" fmla="*/ 1 h 13"/>
                <a:gd name="T56" fmla="*/ 2 w 61"/>
                <a:gd name="T57" fmla="*/ 1 h 13"/>
                <a:gd name="T58" fmla="*/ 2 w 61"/>
                <a:gd name="T59" fmla="*/ 1 h 13"/>
                <a:gd name="T60" fmla="*/ 2 w 61"/>
                <a:gd name="T61" fmla="*/ 1 h 13"/>
                <a:gd name="T62" fmla="*/ 2 w 61"/>
                <a:gd name="T63" fmla="*/ 1 h 13"/>
                <a:gd name="T64" fmla="*/ 2 w 61"/>
                <a:gd name="T65" fmla="*/ 1 h 13"/>
                <a:gd name="T66" fmla="*/ 2 w 61"/>
                <a:gd name="T67" fmla="*/ 1 h 13"/>
                <a:gd name="T68" fmla="*/ 2 w 61"/>
                <a:gd name="T69" fmla="*/ 1 h 13"/>
                <a:gd name="T70" fmla="*/ 2 w 61"/>
                <a:gd name="T71" fmla="*/ 1 h 13"/>
                <a:gd name="T72" fmla="*/ 2 w 61"/>
                <a:gd name="T73" fmla="*/ 1 h 13"/>
                <a:gd name="T74" fmla="*/ 2 w 61"/>
                <a:gd name="T75" fmla="*/ 1 h 13"/>
                <a:gd name="T76" fmla="*/ 2 w 61"/>
                <a:gd name="T77" fmla="*/ 1 h 13"/>
                <a:gd name="T78" fmla="*/ 2 w 61"/>
                <a:gd name="T79" fmla="*/ 1 h 13"/>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61" h="13">
                  <a:moveTo>
                    <a:pt x="53" y="3"/>
                  </a:moveTo>
                  <a:lnTo>
                    <a:pt x="51" y="1"/>
                  </a:lnTo>
                  <a:lnTo>
                    <a:pt x="48" y="1"/>
                  </a:lnTo>
                  <a:lnTo>
                    <a:pt x="44" y="1"/>
                  </a:lnTo>
                  <a:lnTo>
                    <a:pt x="40" y="1"/>
                  </a:lnTo>
                  <a:lnTo>
                    <a:pt x="36" y="0"/>
                  </a:lnTo>
                  <a:lnTo>
                    <a:pt x="31" y="0"/>
                  </a:lnTo>
                  <a:lnTo>
                    <a:pt x="27" y="1"/>
                  </a:lnTo>
                  <a:lnTo>
                    <a:pt x="21" y="1"/>
                  </a:lnTo>
                  <a:lnTo>
                    <a:pt x="16" y="1"/>
                  </a:lnTo>
                  <a:lnTo>
                    <a:pt x="12" y="1"/>
                  </a:lnTo>
                  <a:lnTo>
                    <a:pt x="8" y="3"/>
                  </a:lnTo>
                  <a:lnTo>
                    <a:pt x="5" y="3"/>
                  </a:lnTo>
                  <a:lnTo>
                    <a:pt x="3" y="3"/>
                  </a:lnTo>
                  <a:lnTo>
                    <a:pt x="1" y="4"/>
                  </a:lnTo>
                  <a:lnTo>
                    <a:pt x="0" y="5"/>
                  </a:lnTo>
                  <a:lnTo>
                    <a:pt x="1" y="7"/>
                  </a:lnTo>
                  <a:lnTo>
                    <a:pt x="3" y="7"/>
                  </a:lnTo>
                  <a:lnTo>
                    <a:pt x="5" y="8"/>
                  </a:lnTo>
                  <a:lnTo>
                    <a:pt x="8" y="9"/>
                  </a:lnTo>
                  <a:lnTo>
                    <a:pt x="12" y="9"/>
                  </a:lnTo>
                  <a:lnTo>
                    <a:pt x="17" y="11"/>
                  </a:lnTo>
                  <a:lnTo>
                    <a:pt x="23" y="11"/>
                  </a:lnTo>
                  <a:lnTo>
                    <a:pt x="25" y="11"/>
                  </a:lnTo>
                  <a:lnTo>
                    <a:pt x="28" y="11"/>
                  </a:lnTo>
                  <a:lnTo>
                    <a:pt x="31" y="12"/>
                  </a:lnTo>
                  <a:lnTo>
                    <a:pt x="33" y="12"/>
                  </a:lnTo>
                  <a:lnTo>
                    <a:pt x="39" y="12"/>
                  </a:lnTo>
                  <a:lnTo>
                    <a:pt x="44" y="12"/>
                  </a:lnTo>
                  <a:lnTo>
                    <a:pt x="48" y="12"/>
                  </a:lnTo>
                  <a:lnTo>
                    <a:pt x="52" y="13"/>
                  </a:lnTo>
                  <a:lnTo>
                    <a:pt x="56" y="12"/>
                  </a:lnTo>
                  <a:lnTo>
                    <a:pt x="59" y="12"/>
                  </a:lnTo>
                  <a:lnTo>
                    <a:pt x="60" y="12"/>
                  </a:lnTo>
                  <a:lnTo>
                    <a:pt x="61" y="11"/>
                  </a:lnTo>
                  <a:lnTo>
                    <a:pt x="59" y="7"/>
                  </a:lnTo>
                  <a:lnTo>
                    <a:pt x="56" y="4"/>
                  </a:lnTo>
                  <a:lnTo>
                    <a:pt x="55" y="3"/>
                  </a:lnTo>
                  <a:lnTo>
                    <a:pt x="5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602" name="Freeform 53">
              <a:extLst>
                <a:ext uri="{FF2B5EF4-FFF2-40B4-BE49-F238E27FC236}">
                  <a16:creationId xmlns:a16="http://schemas.microsoft.com/office/drawing/2014/main" id="{716E5117-273C-493A-B538-66B186EA7D56}"/>
                </a:ext>
              </a:extLst>
            </p:cNvPr>
            <p:cNvSpPr>
              <a:spLocks/>
            </p:cNvSpPr>
            <p:nvPr/>
          </p:nvSpPr>
          <p:spPr bwMode="auto">
            <a:xfrm>
              <a:off x="859" y="1797"/>
              <a:ext cx="310" cy="169"/>
            </a:xfrm>
            <a:custGeom>
              <a:avLst/>
              <a:gdLst>
                <a:gd name="T0" fmla="*/ 12 w 620"/>
                <a:gd name="T1" fmla="*/ 2 h 338"/>
                <a:gd name="T2" fmla="*/ 12 w 620"/>
                <a:gd name="T3" fmla="*/ 3 h 338"/>
                <a:gd name="T4" fmla="*/ 13 w 620"/>
                <a:gd name="T5" fmla="*/ 4 h 338"/>
                <a:gd name="T6" fmla="*/ 14 w 620"/>
                <a:gd name="T7" fmla="*/ 4 h 338"/>
                <a:gd name="T8" fmla="*/ 15 w 620"/>
                <a:gd name="T9" fmla="*/ 5 h 338"/>
                <a:gd name="T10" fmla="*/ 16 w 620"/>
                <a:gd name="T11" fmla="*/ 6 h 338"/>
                <a:gd name="T12" fmla="*/ 17 w 620"/>
                <a:gd name="T13" fmla="*/ 7 h 338"/>
                <a:gd name="T14" fmla="*/ 17 w 620"/>
                <a:gd name="T15" fmla="*/ 8 h 338"/>
                <a:gd name="T16" fmla="*/ 18 w 620"/>
                <a:gd name="T17" fmla="*/ 8 h 338"/>
                <a:gd name="T18" fmla="*/ 18 w 620"/>
                <a:gd name="T19" fmla="*/ 7 h 338"/>
                <a:gd name="T20" fmla="*/ 19 w 620"/>
                <a:gd name="T21" fmla="*/ 7 h 338"/>
                <a:gd name="T22" fmla="*/ 19 w 620"/>
                <a:gd name="T23" fmla="*/ 6 h 338"/>
                <a:gd name="T24" fmla="*/ 20 w 620"/>
                <a:gd name="T25" fmla="*/ 6 h 338"/>
                <a:gd name="T26" fmla="*/ 20 w 620"/>
                <a:gd name="T27" fmla="*/ 7 h 338"/>
                <a:gd name="T28" fmla="*/ 19 w 620"/>
                <a:gd name="T29" fmla="*/ 8 h 338"/>
                <a:gd name="T30" fmla="*/ 18 w 620"/>
                <a:gd name="T31" fmla="*/ 8 h 338"/>
                <a:gd name="T32" fmla="*/ 18 w 620"/>
                <a:gd name="T33" fmla="*/ 8 h 338"/>
                <a:gd name="T34" fmla="*/ 18 w 620"/>
                <a:gd name="T35" fmla="*/ 9 h 338"/>
                <a:gd name="T36" fmla="*/ 18 w 620"/>
                <a:gd name="T37" fmla="*/ 10 h 338"/>
                <a:gd name="T38" fmla="*/ 18 w 620"/>
                <a:gd name="T39" fmla="*/ 11 h 338"/>
                <a:gd name="T40" fmla="*/ 17 w 620"/>
                <a:gd name="T41" fmla="*/ 11 h 338"/>
                <a:gd name="T42" fmla="*/ 17 w 620"/>
                <a:gd name="T43" fmla="*/ 10 h 338"/>
                <a:gd name="T44" fmla="*/ 17 w 620"/>
                <a:gd name="T45" fmla="*/ 9 h 338"/>
                <a:gd name="T46" fmla="*/ 17 w 620"/>
                <a:gd name="T47" fmla="*/ 8 h 338"/>
                <a:gd name="T48" fmla="*/ 16 w 620"/>
                <a:gd name="T49" fmla="*/ 7 h 338"/>
                <a:gd name="T50" fmla="*/ 16 w 620"/>
                <a:gd name="T51" fmla="*/ 6 h 338"/>
                <a:gd name="T52" fmla="*/ 15 w 620"/>
                <a:gd name="T53" fmla="*/ 6 h 338"/>
                <a:gd name="T54" fmla="*/ 14 w 620"/>
                <a:gd name="T55" fmla="*/ 5 h 338"/>
                <a:gd name="T56" fmla="*/ 13 w 620"/>
                <a:gd name="T57" fmla="*/ 4 h 338"/>
                <a:gd name="T58" fmla="*/ 12 w 620"/>
                <a:gd name="T59" fmla="*/ 3 h 338"/>
                <a:gd name="T60" fmla="*/ 11 w 620"/>
                <a:gd name="T61" fmla="*/ 3 h 338"/>
                <a:gd name="T62" fmla="*/ 11 w 620"/>
                <a:gd name="T63" fmla="*/ 2 h 338"/>
                <a:gd name="T64" fmla="*/ 10 w 620"/>
                <a:gd name="T65" fmla="*/ 2 h 338"/>
                <a:gd name="T66" fmla="*/ 9 w 620"/>
                <a:gd name="T67" fmla="*/ 2 h 338"/>
                <a:gd name="T68" fmla="*/ 8 w 620"/>
                <a:gd name="T69" fmla="*/ 2 h 338"/>
                <a:gd name="T70" fmla="*/ 8 w 620"/>
                <a:gd name="T71" fmla="*/ 3 h 338"/>
                <a:gd name="T72" fmla="*/ 7 w 620"/>
                <a:gd name="T73" fmla="*/ 3 h 338"/>
                <a:gd name="T74" fmla="*/ 6 w 620"/>
                <a:gd name="T75" fmla="*/ 4 h 338"/>
                <a:gd name="T76" fmla="*/ 5 w 620"/>
                <a:gd name="T77" fmla="*/ 5 h 338"/>
                <a:gd name="T78" fmla="*/ 4 w 620"/>
                <a:gd name="T79" fmla="*/ 6 h 338"/>
                <a:gd name="T80" fmla="*/ 3 w 620"/>
                <a:gd name="T81" fmla="*/ 6 h 338"/>
                <a:gd name="T82" fmla="*/ 2 w 620"/>
                <a:gd name="T83" fmla="*/ 7 h 338"/>
                <a:gd name="T84" fmla="*/ 2 w 620"/>
                <a:gd name="T85" fmla="*/ 8 h 338"/>
                <a:gd name="T86" fmla="*/ 1 w 620"/>
                <a:gd name="T87" fmla="*/ 9 h 338"/>
                <a:gd name="T88" fmla="*/ 1 w 620"/>
                <a:gd name="T89" fmla="*/ 9 h 338"/>
                <a:gd name="T90" fmla="*/ 1 w 620"/>
                <a:gd name="T91" fmla="*/ 9 h 338"/>
                <a:gd name="T92" fmla="*/ 1 w 620"/>
                <a:gd name="T93" fmla="*/ 8 h 338"/>
                <a:gd name="T94" fmla="*/ 1 w 620"/>
                <a:gd name="T95" fmla="*/ 7 h 338"/>
                <a:gd name="T96" fmla="*/ 2 w 620"/>
                <a:gd name="T97" fmla="*/ 7 h 338"/>
                <a:gd name="T98" fmla="*/ 2 w 620"/>
                <a:gd name="T99" fmla="*/ 6 h 338"/>
                <a:gd name="T100" fmla="*/ 3 w 620"/>
                <a:gd name="T101" fmla="*/ 5 h 338"/>
                <a:gd name="T102" fmla="*/ 4 w 620"/>
                <a:gd name="T103" fmla="*/ 4 h 338"/>
                <a:gd name="T104" fmla="*/ 5 w 620"/>
                <a:gd name="T105" fmla="*/ 4 h 338"/>
                <a:gd name="T106" fmla="*/ 6 w 620"/>
                <a:gd name="T107" fmla="*/ 3 h 338"/>
                <a:gd name="T108" fmla="*/ 7 w 620"/>
                <a:gd name="T109" fmla="*/ 3 h 338"/>
                <a:gd name="T110" fmla="*/ 8 w 620"/>
                <a:gd name="T111" fmla="*/ 2 h 338"/>
                <a:gd name="T112" fmla="*/ 9 w 620"/>
                <a:gd name="T113" fmla="*/ 2 h 338"/>
                <a:gd name="T114" fmla="*/ 10 w 620"/>
                <a:gd name="T115" fmla="*/ 2 h 338"/>
                <a:gd name="T116" fmla="*/ 11 w 620"/>
                <a:gd name="T117" fmla="*/ 1 h 338"/>
                <a:gd name="T118" fmla="*/ 11 w 620"/>
                <a:gd name="T119" fmla="*/ 1 h 33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620" h="338">
                  <a:moveTo>
                    <a:pt x="362" y="0"/>
                  </a:moveTo>
                  <a:lnTo>
                    <a:pt x="350" y="48"/>
                  </a:lnTo>
                  <a:lnTo>
                    <a:pt x="351" y="48"/>
                  </a:lnTo>
                  <a:lnTo>
                    <a:pt x="354" y="51"/>
                  </a:lnTo>
                  <a:lnTo>
                    <a:pt x="356" y="53"/>
                  </a:lnTo>
                  <a:lnTo>
                    <a:pt x="360" y="56"/>
                  </a:lnTo>
                  <a:lnTo>
                    <a:pt x="364" y="58"/>
                  </a:lnTo>
                  <a:lnTo>
                    <a:pt x="366" y="61"/>
                  </a:lnTo>
                  <a:lnTo>
                    <a:pt x="368" y="62"/>
                  </a:lnTo>
                  <a:lnTo>
                    <a:pt x="371" y="65"/>
                  </a:lnTo>
                  <a:lnTo>
                    <a:pt x="375" y="68"/>
                  </a:lnTo>
                  <a:lnTo>
                    <a:pt x="376" y="70"/>
                  </a:lnTo>
                  <a:lnTo>
                    <a:pt x="380" y="73"/>
                  </a:lnTo>
                  <a:lnTo>
                    <a:pt x="383" y="76"/>
                  </a:lnTo>
                  <a:lnTo>
                    <a:pt x="387" y="78"/>
                  </a:lnTo>
                  <a:lnTo>
                    <a:pt x="390" y="81"/>
                  </a:lnTo>
                  <a:lnTo>
                    <a:pt x="394" y="84"/>
                  </a:lnTo>
                  <a:lnTo>
                    <a:pt x="396" y="88"/>
                  </a:lnTo>
                  <a:lnTo>
                    <a:pt x="400" y="90"/>
                  </a:lnTo>
                  <a:lnTo>
                    <a:pt x="404" y="94"/>
                  </a:lnTo>
                  <a:lnTo>
                    <a:pt x="408" y="97"/>
                  </a:lnTo>
                  <a:lnTo>
                    <a:pt x="411" y="101"/>
                  </a:lnTo>
                  <a:lnTo>
                    <a:pt x="415" y="104"/>
                  </a:lnTo>
                  <a:lnTo>
                    <a:pt x="419" y="108"/>
                  </a:lnTo>
                  <a:lnTo>
                    <a:pt x="423" y="112"/>
                  </a:lnTo>
                  <a:lnTo>
                    <a:pt x="427" y="116"/>
                  </a:lnTo>
                  <a:lnTo>
                    <a:pt x="432" y="120"/>
                  </a:lnTo>
                  <a:lnTo>
                    <a:pt x="435" y="122"/>
                  </a:lnTo>
                  <a:lnTo>
                    <a:pt x="440" y="126"/>
                  </a:lnTo>
                  <a:lnTo>
                    <a:pt x="444" y="130"/>
                  </a:lnTo>
                  <a:lnTo>
                    <a:pt x="448" y="134"/>
                  </a:lnTo>
                  <a:lnTo>
                    <a:pt x="452" y="137"/>
                  </a:lnTo>
                  <a:lnTo>
                    <a:pt x="456" y="141"/>
                  </a:lnTo>
                  <a:lnTo>
                    <a:pt x="460" y="145"/>
                  </a:lnTo>
                  <a:lnTo>
                    <a:pt x="464" y="149"/>
                  </a:lnTo>
                  <a:lnTo>
                    <a:pt x="468" y="153"/>
                  </a:lnTo>
                  <a:lnTo>
                    <a:pt x="472" y="157"/>
                  </a:lnTo>
                  <a:lnTo>
                    <a:pt x="476" y="161"/>
                  </a:lnTo>
                  <a:lnTo>
                    <a:pt x="480" y="165"/>
                  </a:lnTo>
                  <a:lnTo>
                    <a:pt x="484" y="169"/>
                  </a:lnTo>
                  <a:lnTo>
                    <a:pt x="488" y="173"/>
                  </a:lnTo>
                  <a:lnTo>
                    <a:pt x="492" y="177"/>
                  </a:lnTo>
                  <a:lnTo>
                    <a:pt x="496" y="181"/>
                  </a:lnTo>
                  <a:lnTo>
                    <a:pt x="499" y="185"/>
                  </a:lnTo>
                  <a:lnTo>
                    <a:pt x="503" y="189"/>
                  </a:lnTo>
                  <a:lnTo>
                    <a:pt x="507" y="191"/>
                  </a:lnTo>
                  <a:lnTo>
                    <a:pt x="509" y="195"/>
                  </a:lnTo>
                  <a:lnTo>
                    <a:pt x="512" y="199"/>
                  </a:lnTo>
                  <a:lnTo>
                    <a:pt x="516" y="203"/>
                  </a:lnTo>
                  <a:lnTo>
                    <a:pt x="519" y="206"/>
                  </a:lnTo>
                  <a:lnTo>
                    <a:pt x="523" y="210"/>
                  </a:lnTo>
                  <a:lnTo>
                    <a:pt x="525" y="214"/>
                  </a:lnTo>
                  <a:lnTo>
                    <a:pt x="528" y="217"/>
                  </a:lnTo>
                  <a:lnTo>
                    <a:pt x="531" y="221"/>
                  </a:lnTo>
                  <a:lnTo>
                    <a:pt x="533" y="225"/>
                  </a:lnTo>
                  <a:lnTo>
                    <a:pt x="535" y="227"/>
                  </a:lnTo>
                  <a:lnTo>
                    <a:pt x="537" y="230"/>
                  </a:lnTo>
                  <a:lnTo>
                    <a:pt x="540" y="233"/>
                  </a:lnTo>
                  <a:lnTo>
                    <a:pt x="542" y="237"/>
                  </a:lnTo>
                  <a:lnTo>
                    <a:pt x="542" y="235"/>
                  </a:lnTo>
                  <a:lnTo>
                    <a:pt x="546" y="234"/>
                  </a:lnTo>
                  <a:lnTo>
                    <a:pt x="548" y="234"/>
                  </a:lnTo>
                  <a:lnTo>
                    <a:pt x="550" y="233"/>
                  </a:lnTo>
                  <a:lnTo>
                    <a:pt x="554" y="231"/>
                  </a:lnTo>
                  <a:lnTo>
                    <a:pt x="558" y="230"/>
                  </a:lnTo>
                  <a:lnTo>
                    <a:pt x="561" y="229"/>
                  </a:lnTo>
                  <a:lnTo>
                    <a:pt x="565" y="227"/>
                  </a:lnTo>
                  <a:lnTo>
                    <a:pt x="569" y="225"/>
                  </a:lnTo>
                  <a:lnTo>
                    <a:pt x="573" y="222"/>
                  </a:lnTo>
                  <a:lnTo>
                    <a:pt x="576" y="221"/>
                  </a:lnTo>
                  <a:lnTo>
                    <a:pt x="580" y="218"/>
                  </a:lnTo>
                  <a:lnTo>
                    <a:pt x="584" y="214"/>
                  </a:lnTo>
                  <a:lnTo>
                    <a:pt x="588" y="211"/>
                  </a:lnTo>
                  <a:lnTo>
                    <a:pt x="590" y="207"/>
                  </a:lnTo>
                  <a:lnTo>
                    <a:pt x="593" y="203"/>
                  </a:lnTo>
                  <a:lnTo>
                    <a:pt x="596" y="199"/>
                  </a:lnTo>
                  <a:lnTo>
                    <a:pt x="597" y="197"/>
                  </a:lnTo>
                  <a:lnTo>
                    <a:pt x="598" y="193"/>
                  </a:lnTo>
                  <a:lnTo>
                    <a:pt x="600" y="189"/>
                  </a:lnTo>
                  <a:lnTo>
                    <a:pt x="601" y="185"/>
                  </a:lnTo>
                  <a:lnTo>
                    <a:pt x="601" y="182"/>
                  </a:lnTo>
                  <a:lnTo>
                    <a:pt x="601" y="178"/>
                  </a:lnTo>
                  <a:lnTo>
                    <a:pt x="601" y="174"/>
                  </a:lnTo>
                  <a:lnTo>
                    <a:pt x="601" y="171"/>
                  </a:lnTo>
                  <a:lnTo>
                    <a:pt x="601" y="170"/>
                  </a:lnTo>
                  <a:lnTo>
                    <a:pt x="601" y="166"/>
                  </a:lnTo>
                  <a:lnTo>
                    <a:pt x="601" y="165"/>
                  </a:lnTo>
                  <a:lnTo>
                    <a:pt x="617" y="165"/>
                  </a:lnTo>
                  <a:lnTo>
                    <a:pt x="617" y="166"/>
                  </a:lnTo>
                  <a:lnTo>
                    <a:pt x="618" y="170"/>
                  </a:lnTo>
                  <a:lnTo>
                    <a:pt x="618" y="171"/>
                  </a:lnTo>
                  <a:lnTo>
                    <a:pt x="618" y="174"/>
                  </a:lnTo>
                  <a:lnTo>
                    <a:pt x="620" y="177"/>
                  </a:lnTo>
                  <a:lnTo>
                    <a:pt x="620" y="181"/>
                  </a:lnTo>
                  <a:lnTo>
                    <a:pt x="620" y="185"/>
                  </a:lnTo>
                  <a:lnTo>
                    <a:pt x="620" y="189"/>
                  </a:lnTo>
                  <a:lnTo>
                    <a:pt x="618" y="193"/>
                  </a:lnTo>
                  <a:lnTo>
                    <a:pt x="617" y="197"/>
                  </a:lnTo>
                  <a:lnTo>
                    <a:pt x="614" y="202"/>
                  </a:lnTo>
                  <a:lnTo>
                    <a:pt x="613" y="207"/>
                  </a:lnTo>
                  <a:lnTo>
                    <a:pt x="609" y="211"/>
                  </a:lnTo>
                  <a:lnTo>
                    <a:pt x="606" y="217"/>
                  </a:lnTo>
                  <a:lnTo>
                    <a:pt x="601" y="221"/>
                  </a:lnTo>
                  <a:lnTo>
                    <a:pt x="596" y="226"/>
                  </a:lnTo>
                  <a:lnTo>
                    <a:pt x="592" y="229"/>
                  </a:lnTo>
                  <a:lnTo>
                    <a:pt x="586" y="233"/>
                  </a:lnTo>
                  <a:lnTo>
                    <a:pt x="582" y="237"/>
                  </a:lnTo>
                  <a:lnTo>
                    <a:pt x="577" y="239"/>
                  </a:lnTo>
                  <a:lnTo>
                    <a:pt x="573" y="242"/>
                  </a:lnTo>
                  <a:lnTo>
                    <a:pt x="569" y="245"/>
                  </a:lnTo>
                  <a:lnTo>
                    <a:pt x="565" y="246"/>
                  </a:lnTo>
                  <a:lnTo>
                    <a:pt x="561" y="247"/>
                  </a:lnTo>
                  <a:lnTo>
                    <a:pt x="558" y="249"/>
                  </a:lnTo>
                  <a:lnTo>
                    <a:pt x="556" y="250"/>
                  </a:lnTo>
                  <a:lnTo>
                    <a:pt x="552" y="251"/>
                  </a:lnTo>
                  <a:lnTo>
                    <a:pt x="550" y="251"/>
                  </a:lnTo>
                  <a:lnTo>
                    <a:pt x="550" y="253"/>
                  </a:lnTo>
                  <a:lnTo>
                    <a:pt x="552" y="255"/>
                  </a:lnTo>
                  <a:lnTo>
                    <a:pt x="552" y="256"/>
                  </a:lnTo>
                  <a:lnTo>
                    <a:pt x="552" y="260"/>
                  </a:lnTo>
                  <a:lnTo>
                    <a:pt x="553" y="262"/>
                  </a:lnTo>
                  <a:lnTo>
                    <a:pt x="554" y="266"/>
                  </a:lnTo>
                  <a:lnTo>
                    <a:pt x="554" y="268"/>
                  </a:lnTo>
                  <a:lnTo>
                    <a:pt x="554" y="272"/>
                  </a:lnTo>
                  <a:lnTo>
                    <a:pt x="556" y="276"/>
                  </a:lnTo>
                  <a:lnTo>
                    <a:pt x="556" y="280"/>
                  </a:lnTo>
                  <a:lnTo>
                    <a:pt x="556" y="284"/>
                  </a:lnTo>
                  <a:lnTo>
                    <a:pt x="557" y="288"/>
                  </a:lnTo>
                  <a:lnTo>
                    <a:pt x="557" y="292"/>
                  </a:lnTo>
                  <a:lnTo>
                    <a:pt x="557" y="298"/>
                  </a:lnTo>
                  <a:lnTo>
                    <a:pt x="556" y="300"/>
                  </a:lnTo>
                  <a:lnTo>
                    <a:pt x="554" y="304"/>
                  </a:lnTo>
                  <a:lnTo>
                    <a:pt x="554" y="308"/>
                  </a:lnTo>
                  <a:lnTo>
                    <a:pt x="553" y="312"/>
                  </a:lnTo>
                  <a:lnTo>
                    <a:pt x="552" y="315"/>
                  </a:lnTo>
                  <a:lnTo>
                    <a:pt x="550" y="319"/>
                  </a:lnTo>
                  <a:lnTo>
                    <a:pt x="550" y="322"/>
                  </a:lnTo>
                  <a:lnTo>
                    <a:pt x="549" y="324"/>
                  </a:lnTo>
                  <a:lnTo>
                    <a:pt x="546" y="330"/>
                  </a:lnTo>
                  <a:lnTo>
                    <a:pt x="545" y="334"/>
                  </a:lnTo>
                  <a:lnTo>
                    <a:pt x="544" y="336"/>
                  </a:lnTo>
                  <a:lnTo>
                    <a:pt x="544" y="338"/>
                  </a:lnTo>
                  <a:lnTo>
                    <a:pt x="524" y="335"/>
                  </a:lnTo>
                  <a:lnTo>
                    <a:pt x="524" y="334"/>
                  </a:lnTo>
                  <a:lnTo>
                    <a:pt x="527" y="330"/>
                  </a:lnTo>
                  <a:lnTo>
                    <a:pt x="528" y="327"/>
                  </a:lnTo>
                  <a:lnTo>
                    <a:pt x="529" y="323"/>
                  </a:lnTo>
                  <a:lnTo>
                    <a:pt x="531" y="320"/>
                  </a:lnTo>
                  <a:lnTo>
                    <a:pt x="533" y="316"/>
                  </a:lnTo>
                  <a:lnTo>
                    <a:pt x="535" y="312"/>
                  </a:lnTo>
                  <a:lnTo>
                    <a:pt x="536" y="307"/>
                  </a:lnTo>
                  <a:lnTo>
                    <a:pt x="537" y="302"/>
                  </a:lnTo>
                  <a:lnTo>
                    <a:pt x="539" y="298"/>
                  </a:lnTo>
                  <a:lnTo>
                    <a:pt x="540" y="292"/>
                  </a:lnTo>
                  <a:lnTo>
                    <a:pt x="540" y="287"/>
                  </a:lnTo>
                  <a:lnTo>
                    <a:pt x="540" y="283"/>
                  </a:lnTo>
                  <a:lnTo>
                    <a:pt x="540" y="278"/>
                  </a:lnTo>
                  <a:lnTo>
                    <a:pt x="540" y="272"/>
                  </a:lnTo>
                  <a:lnTo>
                    <a:pt x="537" y="267"/>
                  </a:lnTo>
                  <a:lnTo>
                    <a:pt x="536" y="264"/>
                  </a:lnTo>
                  <a:lnTo>
                    <a:pt x="536" y="262"/>
                  </a:lnTo>
                  <a:lnTo>
                    <a:pt x="533" y="258"/>
                  </a:lnTo>
                  <a:lnTo>
                    <a:pt x="533" y="255"/>
                  </a:lnTo>
                  <a:lnTo>
                    <a:pt x="531" y="253"/>
                  </a:lnTo>
                  <a:lnTo>
                    <a:pt x="529" y="250"/>
                  </a:lnTo>
                  <a:lnTo>
                    <a:pt x="527" y="246"/>
                  </a:lnTo>
                  <a:lnTo>
                    <a:pt x="525" y="243"/>
                  </a:lnTo>
                  <a:lnTo>
                    <a:pt x="523" y="239"/>
                  </a:lnTo>
                  <a:lnTo>
                    <a:pt x="520" y="237"/>
                  </a:lnTo>
                  <a:lnTo>
                    <a:pt x="517" y="233"/>
                  </a:lnTo>
                  <a:lnTo>
                    <a:pt x="516" y="230"/>
                  </a:lnTo>
                  <a:lnTo>
                    <a:pt x="512" y="226"/>
                  </a:lnTo>
                  <a:lnTo>
                    <a:pt x="509" y="222"/>
                  </a:lnTo>
                  <a:lnTo>
                    <a:pt x="507" y="218"/>
                  </a:lnTo>
                  <a:lnTo>
                    <a:pt x="504" y="215"/>
                  </a:lnTo>
                  <a:lnTo>
                    <a:pt x="501" y="211"/>
                  </a:lnTo>
                  <a:lnTo>
                    <a:pt x="499" y="209"/>
                  </a:lnTo>
                  <a:lnTo>
                    <a:pt x="495" y="205"/>
                  </a:lnTo>
                  <a:lnTo>
                    <a:pt x="492" y="201"/>
                  </a:lnTo>
                  <a:lnTo>
                    <a:pt x="488" y="197"/>
                  </a:lnTo>
                  <a:lnTo>
                    <a:pt x="485" y="194"/>
                  </a:lnTo>
                  <a:lnTo>
                    <a:pt x="481" y="190"/>
                  </a:lnTo>
                  <a:lnTo>
                    <a:pt x="479" y="187"/>
                  </a:lnTo>
                  <a:lnTo>
                    <a:pt x="475" y="183"/>
                  </a:lnTo>
                  <a:lnTo>
                    <a:pt x="472" y="181"/>
                  </a:lnTo>
                  <a:lnTo>
                    <a:pt x="468" y="177"/>
                  </a:lnTo>
                  <a:lnTo>
                    <a:pt x="465" y="174"/>
                  </a:lnTo>
                  <a:lnTo>
                    <a:pt x="461" y="170"/>
                  </a:lnTo>
                  <a:lnTo>
                    <a:pt x="459" y="166"/>
                  </a:lnTo>
                  <a:lnTo>
                    <a:pt x="453" y="162"/>
                  </a:lnTo>
                  <a:lnTo>
                    <a:pt x="449" y="158"/>
                  </a:lnTo>
                  <a:lnTo>
                    <a:pt x="444" y="153"/>
                  </a:lnTo>
                  <a:lnTo>
                    <a:pt x="440" y="149"/>
                  </a:lnTo>
                  <a:lnTo>
                    <a:pt x="435" y="144"/>
                  </a:lnTo>
                  <a:lnTo>
                    <a:pt x="430" y="140"/>
                  </a:lnTo>
                  <a:lnTo>
                    <a:pt x="427" y="136"/>
                  </a:lnTo>
                  <a:lnTo>
                    <a:pt x="424" y="134"/>
                  </a:lnTo>
                  <a:lnTo>
                    <a:pt x="420" y="132"/>
                  </a:lnTo>
                  <a:lnTo>
                    <a:pt x="419" y="129"/>
                  </a:lnTo>
                  <a:lnTo>
                    <a:pt x="412" y="124"/>
                  </a:lnTo>
                  <a:lnTo>
                    <a:pt x="408" y="118"/>
                  </a:lnTo>
                  <a:lnTo>
                    <a:pt x="404" y="116"/>
                  </a:lnTo>
                  <a:lnTo>
                    <a:pt x="402" y="113"/>
                  </a:lnTo>
                  <a:lnTo>
                    <a:pt x="399" y="110"/>
                  </a:lnTo>
                  <a:lnTo>
                    <a:pt x="396" y="108"/>
                  </a:lnTo>
                  <a:lnTo>
                    <a:pt x="391" y="102"/>
                  </a:lnTo>
                  <a:lnTo>
                    <a:pt x="386" y="98"/>
                  </a:lnTo>
                  <a:lnTo>
                    <a:pt x="383" y="96"/>
                  </a:lnTo>
                  <a:lnTo>
                    <a:pt x="380" y="93"/>
                  </a:lnTo>
                  <a:lnTo>
                    <a:pt x="378" y="90"/>
                  </a:lnTo>
                  <a:lnTo>
                    <a:pt x="375" y="88"/>
                  </a:lnTo>
                  <a:lnTo>
                    <a:pt x="370" y="84"/>
                  </a:lnTo>
                  <a:lnTo>
                    <a:pt x="366" y="80"/>
                  </a:lnTo>
                  <a:lnTo>
                    <a:pt x="360" y="76"/>
                  </a:lnTo>
                  <a:lnTo>
                    <a:pt x="356" y="72"/>
                  </a:lnTo>
                  <a:lnTo>
                    <a:pt x="351" y="68"/>
                  </a:lnTo>
                  <a:lnTo>
                    <a:pt x="349" y="65"/>
                  </a:lnTo>
                  <a:lnTo>
                    <a:pt x="345" y="61"/>
                  </a:lnTo>
                  <a:lnTo>
                    <a:pt x="342" y="58"/>
                  </a:lnTo>
                  <a:lnTo>
                    <a:pt x="339" y="56"/>
                  </a:lnTo>
                  <a:lnTo>
                    <a:pt x="338" y="54"/>
                  </a:lnTo>
                  <a:lnTo>
                    <a:pt x="334" y="51"/>
                  </a:lnTo>
                  <a:lnTo>
                    <a:pt x="333" y="51"/>
                  </a:lnTo>
                  <a:lnTo>
                    <a:pt x="329" y="51"/>
                  </a:lnTo>
                  <a:lnTo>
                    <a:pt x="325" y="51"/>
                  </a:lnTo>
                  <a:lnTo>
                    <a:pt x="322" y="51"/>
                  </a:lnTo>
                  <a:lnTo>
                    <a:pt x="318" y="51"/>
                  </a:lnTo>
                  <a:lnTo>
                    <a:pt x="314" y="52"/>
                  </a:lnTo>
                  <a:lnTo>
                    <a:pt x="309" y="52"/>
                  </a:lnTo>
                  <a:lnTo>
                    <a:pt x="303" y="52"/>
                  </a:lnTo>
                  <a:lnTo>
                    <a:pt x="299" y="52"/>
                  </a:lnTo>
                  <a:lnTo>
                    <a:pt x="297" y="53"/>
                  </a:lnTo>
                  <a:lnTo>
                    <a:pt x="294" y="54"/>
                  </a:lnTo>
                  <a:lnTo>
                    <a:pt x="291" y="54"/>
                  </a:lnTo>
                  <a:lnTo>
                    <a:pt x="287" y="54"/>
                  </a:lnTo>
                  <a:lnTo>
                    <a:pt x="283" y="56"/>
                  </a:lnTo>
                  <a:lnTo>
                    <a:pt x="281" y="56"/>
                  </a:lnTo>
                  <a:lnTo>
                    <a:pt x="277" y="57"/>
                  </a:lnTo>
                  <a:lnTo>
                    <a:pt x="273" y="58"/>
                  </a:lnTo>
                  <a:lnTo>
                    <a:pt x="270" y="60"/>
                  </a:lnTo>
                  <a:lnTo>
                    <a:pt x="266" y="61"/>
                  </a:lnTo>
                  <a:lnTo>
                    <a:pt x="262" y="62"/>
                  </a:lnTo>
                  <a:lnTo>
                    <a:pt x="258" y="62"/>
                  </a:lnTo>
                  <a:lnTo>
                    <a:pt x="254" y="64"/>
                  </a:lnTo>
                  <a:lnTo>
                    <a:pt x="250" y="65"/>
                  </a:lnTo>
                  <a:lnTo>
                    <a:pt x="246" y="66"/>
                  </a:lnTo>
                  <a:lnTo>
                    <a:pt x="242" y="68"/>
                  </a:lnTo>
                  <a:lnTo>
                    <a:pt x="237" y="69"/>
                  </a:lnTo>
                  <a:lnTo>
                    <a:pt x="233" y="70"/>
                  </a:lnTo>
                  <a:lnTo>
                    <a:pt x="229" y="73"/>
                  </a:lnTo>
                  <a:lnTo>
                    <a:pt x="225" y="74"/>
                  </a:lnTo>
                  <a:lnTo>
                    <a:pt x="221" y="76"/>
                  </a:lnTo>
                  <a:lnTo>
                    <a:pt x="216" y="78"/>
                  </a:lnTo>
                  <a:lnTo>
                    <a:pt x="212" y="80"/>
                  </a:lnTo>
                  <a:lnTo>
                    <a:pt x="206" y="82"/>
                  </a:lnTo>
                  <a:lnTo>
                    <a:pt x="202" y="85"/>
                  </a:lnTo>
                  <a:lnTo>
                    <a:pt x="198" y="86"/>
                  </a:lnTo>
                  <a:lnTo>
                    <a:pt x="193" y="90"/>
                  </a:lnTo>
                  <a:lnTo>
                    <a:pt x="189" y="92"/>
                  </a:lnTo>
                  <a:lnTo>
                    <a:pt x="184" y="94"/>
                  </a:lnTo>
                  <a:lnTo>
                    <a:pt x="178" y="97"/>
                  </a:lnTo>
                  <a:lnTo>
                    <a:pt x="174" y="101"/>
                  </a:lnTo>
                  <a:lnTo>
                    <a:pt x="170" y="102"/>
                  </a:lnTo>
                  <a:lnTo>
                    <a:pt x="165" y="106"/>
                  </a:lnTo>
                  <a:lnTo>
                    <a:pt x="161" y="109"/>
                  </a:lnTo>
                  <a:lnTo>
                    <a:pt x="156" y="113"/>
                  </a:lnTo>
                  <a:lnTo>
                    <a:pt x="152" y="116"/>
                  </a:lnTo>
                  <a:lnTo>
                    <a:pt x="147" y="120"/>
                  </a:lnTo>
                  <a:lnTo>
                    <a:pt x="143" y="124"/>
                  </a:lnTo>
                  <a:lnTo>
                    <a:pt x="137" y="128"/>
                  </a:lnTo>
                  <a:lnTo>
                    <a:pt x="133" y="132"/>
                  </a:lnTo>
                  <a:lnTo>
                    <a:pt x="129" y="136"/>
                  </a:lnTo>
                  <a:lnTo>
                    <a:pt x="124" y="141"/>
                  </a:lnTo>
                  <a:lnTo>
                    <a:pt x="120" y="145"/>
                  </a:lnTo>
                  <a:lnTo>
                    <a:pt x="115" y="149"/>
                  </a:lnTo>
                  <a:lnTo>
                    <a:pt x="111" y="153"/>
                  </a:lnTo>
                  <a:lnTo>
                    <a:pt x="107" y="157"/>
                  </a:lnTo>
                  <a:lnTo>
                    <a:pt x="103" y="162"/>
                  </a:lnTo>
                  <a:lnTo>
                    <a:pt x="97" y="165"/>
                  </a:lnTo>
                  <a:lnTo>
                    <a:pt x="95" y="169"/>
                  </a:lnTo>
                  <a:lnTo>
                    <a:pt x="91" y="173"/>
                  </a:lnTo>
                  <a:lnTo>
                    <a:pt x="87" y="177"/>
                  </a:lnTo>
                  <a:lnTo>
                    <a:pt x="84" y="181"/>
                  </a:lnTo>
                  <a:lnTo>
                    <a:pt x="80" y="183"/>
                  </a:lnTo>
                  <a:lnTo>
                    <a:pt x="77" y="187"/>
                  </a:lnTo>
                  <a:lnTo>
                    <a:pt x="75" y="190"/>
                  </a:lnTo>
                  <a:lnTo>
                    <a:pt x="71" y="194"/>
                  </a:lnTo>
                  <a:lnTo>
                    <a:pt x="68" y="197"/>
                  </a:lnTo>
                  <a:lnTo>
                    <a:pt x="65" y="201"/>
                  </a:lnTo>
                  <a:lnTo>
                    <a:pt x="63" y="205"/>
                  </a:lnTo>
                  <a:lnTo>
                    <a:pt x="60" y="207"/>
                  </a:lnTo>
                  <a:lnTo>
                    <a:pt x="58" y="210"/>
                  </a:lnTo>
                  <a:lnTo>
                    <a:pt x="55" y="214"/>
                  </a:lnTo>
                  <a:lnTo>
                    <a:pt x="54" y="217"/>
                  </a:lnTo>
                  <a:lnTo>
                    <a:pt x="51" y="219"/>
                  </a:lnTo>
                  <a:lnTo>
                    <a:pt x="48" y="222"/>
                  </a:lnTo>
                  <a:lnTo>
                    <a:pt x="47" y="225"/>
                  </a:lnTo>
                  <a:lnTo>
                    <a:pt x="46" y="227"/>
                  </a:lnTo>
                  <a:lnTo>
                    <a:pt x="42" y="233"/>
                  </a:lnTo>
                  <a:lnTo>
                    <a:pt x="39" y="237"/>
                  </a:lnTo>
                  <a:lnTo>
                    <a:pt x="35" y="242"/>
                  </a:lnTo>
                  <a:lnTo>
                    <a:pt x="34" y="246"/>
                  </a:lnTo>
                  <a:lnTo>
                    <a:pt x="31" y="250"/>
                  </a:lnTo>
                  <a:lnTo>
                    <a:pt x="28" y="254"/>
                  </a:lnTo>
                  <a:lnTo>
                    <a:pt x="27" y="256"/>
                  </a:lnTo>
                  <a:lnTo>
                    <a:pt x="26" y="260"/>
                  </a:lnTo>
                  <a:lnTo>
                    <a:pt x="24" y="262"/>
                  </a:lnTo>
                  <a:lnTo>
                    <a:pt x="23" y="266"/>
                  </a:lnTo>
                  <a:lnTo>
                    <a:pt x="23" y="267"/>
                  </a:lnTo>
                  <a:lnTo>
                    <a:pt x="22" y="270"/>
                  </a:lnTo>
                  <a:lnTo>
                    <a:pt x="20" y="272"/>
                  </a:lnTo>
                  <a:lnTo>
                    <a:pt x="20" y="276"/>
                  </a:lnTo>
                  <a:lnTo>
                    <a:pt x="20" y="278"/>
                  </a:lnTo>
                  <a:lnTo>
                    <a:pt x="55" y="315"/>
                  </a:lnTo>
                  <a:lnTo>
                    <a:pt x="42" y="319"/>
                  </a:lnTo>
                  <a:lnTo>
                    <a:pt x="0" y="282"/>
                  </a:lnTo>
                  <a:lnTo>
                    <a:pt x="0" y="280"/>
                  </a:lnTo>
                  <a:lnTo>
                    <a:pt x="2" y="278"/>
                  </a:lnTo>
                  <a:lnTo>
                    <a:pt x="2" y="276"/>
                  </a:lnTo>
                  <a:lnTo>
                    <a:pt x="2" y="274"/>
                  </a:lnTo>
                  <a:lnTo>
                    <a:pt x="3" y="271"/>
                  </a:lnTo>
                  <a:lnTo>
                    <a:pt x="4" y="268"/>
                  </a:lnTo>
                  <a:lnTo>
                    <a:pt x="6" y="264"/>
                  </a:lnTo>
                  <a:lnTo>
                    <a:pt x="6" y="262"/>
                  </a:lnTo>
                  <a:lnTo>
                    <a:pt x="8" y="258"/>
                  </a:lnTo>
                  <a:lnTo>
                    <a:pt x="10" y="254"/>
                  </a:lnTo>
                  <a:lnTo>
                    <a:pt x="11" y="249"/>
                  </a:lnTo>
                  <a:lnTo>
                    <a:pt x="14" y="243"/>
                  </a:lnTo>
                  <a:lnTo>
                    <a:pt x="16" y="239"/>
                  </a:lnTo>
                  <a:lnTo>
                    <a:pt x="20" y="234"/>
                  </a:lnTo>
                  <a:lnTo>
                    <a:pt x="20" y="230"/>
                  </a:lnTo>
                  <a:lnTo>
                    <a:pt x="23" y="227"/>
                  </a:lnTo>
                  <a:lnTo>
                    <a:pt x="24" y="225"/>
                  </a:lnTo>
                  <a:lnTo>
                    <a:pt x="26" y="222"/>
                  </a:lnTo>
                  <a:lnTo>
                    <a:pt x="27" y="218"/>
                  </a:lnTo>
                  <a:lnTo>
                    <a:pt x="28" y="215"/>
                  </a:lnTo>
                  <a:lnTo>
                    <a:pt x="31" y="213"/>
                  </a:lnTo>
                  <a:lnTo>
                    <a:pt x="34" y="210"/>
                  </a:lnTo>
                  <a:lnTo>
                    <a:pt x="35" y="206"/>
                  </a:lnTo>
                  <a:lnTo>
                    <a:pt x="38" y="203"/>
                  </a:lnTo>
                  <a:lnTo>
                    <a:pt x="39" y="199"/>
                  </a:lnTo>
                  <a:lnTo>
                    <a:pt x="43" y="197"/>
                  </a:lnTo>
                  <a:lnTo>
                    <a:pt x="44" y="193"/>
                  </a:lnTo>
                  <a:lnTo>
                    <a:pt x="47" y="190"/>
                  </a:lnTo>
                  <a:lnTo>
                    <a:pt x="50" y="186"/>
                  </a:lnTo>
                  <a:lnTo>
                    <a:pt x="54" y="183"/>
                  </a:lnTo>
                  <a:lnTo>
                    <a:pt x="56" y="179"/>
                  </a:lnTo>
                  <a:lnTo>
                    <a:pt x="59" y="175"/>
                  </a:lnTo>
                  <a:lnTo>
                    <a:pt x="62" y="171"/>
                  </a:lnTo>
                  <a:lnTo>
                    <a:pt x="65" y="169"/>
                  </a:lnTo>
                  <a:lnTo>
                    <a:pt x="68" y="165"/>
                  </a:lnTo>
                  <a:lnTo>
                    <a:pt x="71" y="162"/>
                  </a:lnTo>
                  <a:lnTo>
                    <a:pt x="75" y="158"/>
                  </a:lnTo>
                  <a:lnTo>
                    <a:pt x="79" y="154"/>
                  </a:lnTo>
                  <a:lnTo>
                    <a:pt x="81" y="152"/>
                  </a:lnTo>
                  <a:lnTo>
                    <a:pt x="85" y="148"/>
                  </a:lnTo>
                  <a:lnTo>
                    <a:pt x="89" y="144"/>
                  </a:lnTo>
                  <a:lnTo>
                    <a:pt x="93" y="140"/>
                  </a:lnTo>
                  <a:lnTo>
                    <a:pt x="97" y="136"/>
                  </a:lnTo>
                  <a:lnTo>
                    <a:pt x="103" y="132"/>
                  </a:lnTo>
                  <a:lnTo>
                    <a:pt x="107" y="129"/>
                  </a:lnTo>
                  <a:lnTo>
                    <a:pt x="112" y="125"/>
                  </a:lnTo>
                  <a:lnTo>
                    <a:pt x="116" y="121"/>
                  </a:lnTo>
                  <a:lnTo>
                    <a:pt x="120" y="117"/>
                  </a:lnTo>
                  <a:lnTo>
                    <a:pt x="125" y="113"/>
                  </a:lnTo>
                  <a:lnTo>
                    <a:pt x="129" y="110"/>
                  </a:lnTo>
                  <a:lnTo>
                    <a:pt x="135" y="108"/>
                  </a:lnTo>
                  <a:lnTo>
                    <a:pt x="140" y="104"/>
                  </a:lnTo>
                  <a:lnTo>
                    <a:pt x="144" y="101"/>
                  </a:lnTo>
                  <a:lnTo>
                    <a:pt x="149" y="98"/>
                  </a:lnTo>
                  <a:lnTo>
                    <a:pt x="155" y="94"/>
                  </a:lnTo>
                  <a:lnTo>
                    <a:pt x="159" y="92"/>
                  </a:lnTo>
                  <a:lnTo>
                    <a:pt x="164" y="89"/>
                  </a:lnTo>
                  <a:lnTo>
                    <a:pt x="168" y="86"/>
                  </a:lnTo>
                  <a:lnTo>
                    <a:pt x="173" y="84"/>
                  </a:lnTo>
                  <a:lnTo>
                    <a:pt x="178" y="81"/>
                  </a:lnTo>
                  <a:lnTo>
                    <a:pt x="184" y="78"/>
                  </a:lnTo>
                  <a:lnTo>
                    <a:pt x="188" y="77"/>
                  </a:lnTo>
                  <a:lnTo>
                    <a:pt x="193" y="73"/>
                  </a:lnTo>
                  <a:lnTo>
                    <a:pt x="198" y="72"/>
                  </a:lnTo>
                  <a:lnTo>
                    <a:pt x="202" y="69"/>
                  </a:lnTo>
                  <a:lnTo>
                    <a:pt x="208" y="68"/>
                  </a:lnTo>
                  <a:lnTo>
                    <a:pt x="212" y="65"/>
                  </a:lnTo>
                  <a:lnTo>
                    <a:pt x="217" y="62"/>
                  </a:lnTo>
                  <a:lnTo>
                    <a:pt x="221" y="61"/>
                  </a:lnTo>
                  <a:lnTo>
                    <a:pt x="226" y="60"/>
                  </a:lnTo>
                  <a:lnTo>
                    <a:pt x="230" y="58"/>
                  </a:lnTo>
                  <a:lnTo>
                    <a:pt x="236" y="56"/>
                  </a:lnTo>
                  <a:lnTo>
                    <a:pt x="240" y="54"/>
                  </a:lnTo>
                  <a:lnTo>
                    <a:pt x="244" y="53"/>
                  </a:lnTo>
                  <a:lnTo>
                    <a:pt x="248" y="52"/>
                  </a:lnTo>
                  <a:lnTo>
                    <a:pt x="253" y="51"/>
                  </a:lnTo>
                  <a:lnTo>
                    <a:pt x="257" y="49"/>
                  </a:lnTo>
                  <a:lnTo>
                    <a:pt x="262" y="48"/>
                  </a:lnTo>
                  <a:lnTo>
                    <a:pt x="265" y="47"/>
                  </a:lnTo>
                  <a:lnTo>
                    <a:pt x="269" y="45"/>
                  </a:lnTo>
                  <a:lnTo>
                    <a:pt x="273" y="44"/>
                  </a:lnTo>
                  <a:lnTo>
                    <a:pt x="277" y="43"/>
                  </a:lnTo>
                  <a:lnTo>
                    <a:pt x="281" y="41"/>
                  </a:lnTo>
                  <a:lnTo>
                    <a:pt x="285" y="40"/>
                  </a:lnTo>
                  <a:lnTo>
                    <a:pt x="287" y="40"/>
                  </a:lnTo>
                  <a:lnTo>
                    <a:pt x="291" y="39"/>
                  </a:lnTo>
                  <a:lnTo>
                    <a:pt x="295" y="37"/>
                  </a:lnTo>
                  <a:lnTo>
                    <a:pt x="298" y="37"/>
                  </a:lnTo>
                  <a:lnTo>
                    <a:pt x="301" y="36"/>
                  </a:lnTo>
                  <a:lnTo>
                    <a:pt x="305" y="36"/>
                  </a:lnTo>
                  <a:lnTo>
                    <a:pt x="307" y="35"/>
                  </a:lnTo>
                  <a:lnTo>
                    <a:pt x="310" y="35"/>
                  </a:lnTo>
                  <a:lnTo>
                    <a:pt x="313" y="33"/>
                  </a:lnTo>
                  <a:lnTo>
                    <a:pt x="317" y="33"/>
                  </a:lnTo>
                  <a:lnTo>
                    <a:pt x="321" y="32"/>
                  </a:lnTo>
                  <a:lnTo>
                    <a:pt x="325" y="31"/>
                  </a:lnTo>
                  <a:lnTo>
                    <a:pt x="329" y="31"/>
                  </a:lnTo>
                  <a:lnTo>
                    <a:pt x="331" y="31"/>
                  </a:lnTo>
                  <a:lnTo>
                    <a:pt x="334" y="29"/>
                  </a:lnTo>
                  <a:lnTo>
                    <a:pt x="337" y="29"/>
                  </a:lnTo>
                  <a:lnTo>
                    <a:pt x="338" y="29"/>
                  </a:lnTo>
                  <a:lnTo>
                    <a:pt x="345" y="15"/>
                  </a:lnTo>
                  <a:lnTo>
                    <a:pt x="36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603" name="Freeform 54">
              <a:extLst>
                <a:ext uri="{FF2B5EF4-FFF2-40B4-BE49-F238E27FC236}">
                  <a16:creationId xmlns:a16="http://schemas.microsoft.com/office/drawing/2014/main" id="{D74B7491-5179-43A0-BFE6-5F887C9071B5}"/>
                </a:ext>
              </a:extLst>
            </p:cNvPr>
            <p:cNvSpPr>
              <a:spLocks/>
            </p:cNvSpPr>
            <p:nvPr/>
          </p:nvSpPr>
          <p:spPr bwMode="auto">
            <a:xfrm>
              <a:off x="709" y="1792"/>
              <a:ext cx="209" cy="75"/>
            </a:xfrm>
            <a:custGeom>
              <a:avLst/>
              <a:gdLst>
                <a:gd name="T0" fmla="*/ 3 w 419"/>
                <a:gd name="T1" fmla="*/ 2 h 151"/>
                <a:gd name="T2" fmla="*/ 3 w 419"/>
                <a:gd name="T3" fmla="*/ 2 h 151"/>
                <a:gd name="T4" fmla="*/ 2 w 419"/>
                <a:gd name="T5" fmla="*/ 2 h 151"/>
                <a:gd name="T6" fmla="*/ 2 w 419"/>
                <a:gd name="T7" fmla="*/ 2 h 151"/>
                <a:gd name="T8" fmla="*/ 3 w 419"/>
                <a:gd name="T9" fmla="*/ 1 h 151"/>
                <a:gd name="T10" fmla="*/ 3 w 419"/>
                <a:gd name="T11" fmla="*/ 1 h 151"/>
                <a:gd name="T12" fmla="*/ 3 w 419"/>
                <a:gd name="T13" fmla="*/ 1 h 151"/>
                <a:gd name="T14" fmla="*/ 3 w 419"/>
                <a:gd name="T15" fmla="*/ 1 h 151"/>
                <a:gd name="T16" fmla="*/ 3 w 419"/>
                <a:gd name="T17" fmla="*/ 0 h 151"/>
                <a:gd name="T18" fmla="*/ 3 w 419"/>
                <a:gd name="T19" fmla="*/ 0 h 151"/>
                <a:gd name="T20" fmla="*/ 3 w 419"/>
                <a:gd name="T21" fmla="*/ 0 h 151"/>
                <a:gd name="T22" fmla="*/ 1 w 419"/>
                <a:gd name="T23" fmla="*/ 4 h 151"/>
                <a:gd name="T24" fmla="*/ 1 w 419"/>
                <a:gd name="T25" fmla="*/ 1 h 151"/>
                <a:gd name="T26" fmla="*/ 1 w 419"/>
                <a:gd name="T27" fmla="*/ 1 h 151"/>
                <a:gd name="T28" fmla="*/ 1 w 419"/>
                <a:gd name="T29" fmla="*/ 1 h 151"/>
                <a:gd name="T30" fmla="*/ 1 w 419"/>
                <a:gd name="T31" fmla="*/ 1 h 151"/>
                <a:gd name="T32" fmla="*/ 0 w 419"/>
                <a:gd name="T33" fmla="*/ 1 h 151"/>
                <a:gd name="T34" fmla="*/ 0 w 419"/>
                <a:gd name="T35" fmla="*/ 1 h 151"/>
                <a:gd name="T36" fmla="*/ 0 w 419"/>
                <a:gd name="T37" fmla="*/ 1 h 151"/>
                <a:gd name="T38" fmla="*/ 0 w 419"/>
                <a:gd name="T39" fmla="*/ 1 h 151"/>
                <a:gd name="T40" fmla="*/ 0 w 419"/>
                <a:gd name="T41" fmla="*/ 1 h 151"/>
                <a:gd name="T42" fmla="*/ 0 w 419"/>
                <a:gd name="T43" fmla="*/ 1 h 151"/>
                <a:gd name="T44" fmla="*/ 0 w 419"/>
                <a:gd name="T45" fmla="*/ 1 h 151"/>
                <a:gd name="T46" fmla="*/ 0 w 419"/>
                <a:gd name="T47" fmla="*/ 1 h 151"/>
                <a:gd name="T48" fmla="*/ 0 w 419"/>
                <a:gd name="T49" fmla="*/ 1 h 151"/>
                <a:gd name="T50" fmla="*/ 1 w 419"/>
                <a:gd name="T51" fmla="*/ 1 h 151"/>
                <a:gd name="T52" fmla="*/ 1 w 419"/>
                <a:gd name="T53" fmla="*/ 1 h 151"/>
                <a:gd name="T54" fmla="*/ 1 w 419"/>
                <a:gd name="T55" fmla="*/ 1 h 151"/>
                <a:gd name="T56" fmla="*/ 1 w 419"/>
                <a:gd name="T57" fmla="*/ 1 h 151"/>
                <a:gd name="T58" fmla="*/ 3 w 419"/>
                <a:gd name="T59" fmla="*/ 0 h 151"/>
                <a:gd name="T60" fmla="*/ 13 w 419"/>
                <a:gd name="T61" fmla="*/ 4 h 151"/>
                <a:gd name="T62" fmla="*/ 12 w 419"/>
                <a:gd name="T63" fmla="*/ 4 h 15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419" h="151">
                  <a:moveTo>
                    <a:pt x="408" y="151"/>
                  </a:moveTo>
                  <a:lnTo>
                    <a:pt x="108" y="77"/>
                  </a:lnTo>
                  <a:lnTo>
                    <a:pt x="105" y="77"/>
                  </a:lnTo>
                  <a:lnTo>
                    <a:pt x="101" y="75"/>
                  </a:lnTo>
                  <a:lnTo>
                    <a:pt x="96" y="72"/>
                  </a:lnTo>
                  <a:lnTo>
                    <a:pt x="94" y="68"/>
                  </a:lnTo>
                  <a:lnTo>
                    <a:pt x="94" y="67"/>
                  </a:lnTo>
                  <a:lnTo>
                    <a:pt x="94" y="65"/>
                  </a:lnTo>
                  <a:lnTo>
                    <a:pt x="94" y="62"/>
                  </a:lnTo>
                  <a:lnTo>
                    <a:pt x="96" y="59"/>
                  </a:lnTo>
                  <a:lnTo>
                    <a:pt x="97" y="56"/>
                  </a:lnTo>
                  <a:lnTo>
                    <a:pt x="98" y="52"/>
                  </a:lnTo>
                  <a:lnTo>
                    <a:pt x="100" y="48"/>
                  </a:lnTo>
                  <a:lnTo>
                    <a:pt x="101" y="44"/>
                  </a:lnTo>
                  <a:lnTo>
                    <a:pt x="102" y="40"/>
                  </a:lnTo>
                  <a:lnTo>
                    <a:pt x="104" y="38"/>
                  </a:lnTo>
                  <a:lnTo>
                    <a:pt x="105" y="34"/>
                  </a:lnTo>
                  <a:lnTo>
                    <a:pt x="106" y="31"/>
                  </a:lnTo>
                  <a:lnTo>
                    <a:pt x="108" y="28"/>
                  </a:lnTo>
                  <a:lnTo>
                    <a:pt x="108" y="27"/>
                  </a:lnTo>
                  <a:lnTo>
                    <a:pt x="109" y="26"/>
                  </a:lnTo>
                  <a:lnTo>
                    <a:pt x="82" y="18"/>
                  </a:lnTo>
                  <a:lnTo>
                    <a:pt x="36" y="143"/>
                  </a:lnTo>
                  <a:lnTo>
                    <a:pt x="23" y="136"/>
                  </a:lnTo>
                  <a:lnTo>
                    <a:pt x="51" y="63"/>
                  </a:lnTo>
                  <a:lnTo>
                    <a:pt x="49" y="63"/>
                  </a:lnTo>
                  <a:lnTo>
                    <a:pt x="48" y="63"/>
                  </a:lnTo>
                  <a:lnTo>
                    <a:pt x="45" y="62"/>
                  </a:lnTo>
                  <a:lnTo>
                    <a:pt x="43" y="62"/>
                  </a:lnTo>
                  <a:lnTo>
                    <a:pt x="39" y="62"/>
                  </a:lnTo>
                  <a:lnTo>
                    <a:pt x="35" y="62"/>
                  </a:lnTo>
                  <a:lnTo>
                    <a:pt x="29" y="60"/>
                  </a:lnTo>
                  <a:lnTo>
                    <a:pt x="24" y="60"/>
                  </a:lnTo>
                  <a:lnTo>
                    <a:pt x="20" y="59"/>
                  </a:lnTo>
                  <a:lnTo>
                    <a:pt x="15" y="59"/>
                  </a:lnTo>
                  <a:lnTo>
                    <a:pt x="11" y="58"/>
                  </a:lnTo>
                  <a:lnTo>
                    <a:pt x="8" y="58"/>
                  </a:lnTo>
                  <a:lnTo>
                    <a:pt x="4" y="58"/>
                  </a:lnTo>
                  <a:lnTo>
                    <a:pt x="1" y="56"/>
                  </a:lnTo>
                  <a:lnTo>
                    <a:pt x="0" y="56"/>
                  </a:lnTo>
                  <a:lnTo>
                    <a:pt x="1" y="56"/>
                  </a:lnTo>
                  <a:lnTo>
                    <a:pt x="1" y="55"/>
                  </a:lnTo>
                  <a:lnTo>
                    <a:pt x="4" y="55"/>
                  </a:lnTo>
                  <a:lnTo>
                    <a:pt x="7" y="54"/>
                  </a:lnTo>
                  <a:lnTo>
                    <a:pt x="11" y="52"/>
                  </a:lnTo>
                  <a:lnTo>
                    <a:pt x="15" y="52"/>
                  </a:lnTo>
                  <a:lnTo>
                    <a:pt x="20" y="51"/>
                  </a:lnTo>
                  <a:lnTo>
                    <a:pt x="24" y="51"/>
                  </a:lnTo>
                  <a:lnTo>
                    <a:pt x="31" y="51"/>
                  </a:lnTo>
                  <a:lnTo>
                    <a:pt x="35" y="50"/>
                  </a:lnTo>
                  <a:lnTo>
                    <a:pt x="40" y="50"/>
                  </a:lnTo>
                  <a:lnTo>
                    <a:pt x="44" y="48"/>
                  </a:lnTo>
                  <a:lnTo>
                    <a:pt x="48" y="48"/>
                  </a:lnTo>
                  <a:lnTo>
                    <a:pt x="51" y="48"/>
                  </a:lnTo>
                  <a:lnTo>
                    <a:pt x="53" y="48"/>
                  </a:lnTo>
                  <a:lnTo>
                    <a:pt x="56" y="48"/>
                  </a:lnTo>
                  <a:lnTo>
                    <a:pt x="78" y="0"/>
                  </a:lnTo>
                  <a:lnTo>
                    <a:pt x="126" y="14"/>
                  </a:lnTo>
                  <a:lnTo>
                    <a:pt x="114" y="60"/>
                  </a:lnTo>
                  <a:lnTo>
                    <a:pt x="419" y="137"/>
                  </a:lnTo>
                  <a:lnTo>
                    <a:pt x="408" y="15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604" name="Freeform 55">
              <a:extLst>
                <a:ext uri="{FF2B5EF4-FFF2-40B4-BE49-F238E27FC236}">
                  <a16:creationId xmlns:a16="http://schemas.microsoft.com/office/drawing/2014/main" id="{64D4BE1A-5E9A-4D08-A7AD-6CFA32AF17BE}"/>
                </a:ext>
              </a:extLst>
            </p:cNvPr>
            <p:cNvSpPr>
              <a:spLocks/>
            </p:cNvSpPr>
            <p:nvPr/>
          </p:nvSpPr>
          <p:spPr bwMode="auto">
            <a:xfrm>
              <a:off x="720" y="1822"/>
              <a:ext cx="180" cy="61"/>
            </a:xfrm>
            <a:custGeom>
              <a:avLst/>
              <a:gdLst>
                <a:gd name="T0" fmla="*/ 12 w 360"/>
                <a:gd name="T1" fmla="*/ 4 h 122"/>
                <a:gd name="T2" fmla="*/ 3 w 360"/>
                <a:gd name="T3" fmla="*/ 1 h 122"/>
                <a:gd name="T4" fmla="*/ 3 w 360"/>
                <a:gd name="T5" fmla="*/ 1 h 122"/>
                <a:gd name="T6" fmla="*/ 3 w 360"/>
                <a:gd name="T7" fmla="*/ 0 h 122"/>
                <a:gd name="T8" fmla="*/ 2 w 360"/>
                <a:gd name="T9" fmla="*/ 3 h 122"/>
                <a:gd name="T10" fmla="*/ 1 w 360"/>
                <a:gd name="T11" fmla="*/ 2 h 122"/>
                <a:gd name="T12" fmla="*/ 0 w 360"/>
                <a:gd name="T13" fmla="*/ 3 h 122"/>
                <a:gd name="T14" fmla="*/ 1 w 360"/>
                <a:gd name="T15" fmla="*/ 3 h 122"/>
                <a:gd name="T16" fmla="*/ 1 w 360"/>
                <a:gd name="T17" fmla="*/ 3 h 122"/>
                <a:gd name="T18" fmla="*/ 1 w 360"/>
                <a:gd name="T19" fmla="*/ 3 h 122"/>
                <a:gd name="T20" fmla="*/ 1 w 360"/>
                <a:gd name="T21" fmla="*/ 3 h 122"/>
                <a:gd name="T22" fmla="*/ 1 w 360"/>
                <a:gd name="T23" fmla="*/ 3 h 122"/>
                <a:gd name="T24" fmla="*/ 1 w 360"/>
                <a:gd name="T25" fmla="*/ 3 h 122"/>
                <a:gd name="T26" fmla="*/ 1 w 360"/>
                <a:gd name="T27" fmla="*/ 3 h 122"/>
                <a:gd name="T28" fmla="*/ 2 w 360"/>
                <a:gd name="T29" fmla="*/ 3 h 122"/>
                <a:gd name="T30" fmla="*/ 2 w 360"/>
                <a:gd name="T31" fmla="*/ 3 h 122"/>
                <a:gd name="T32" fmla="*/ 2 w 360"/>
                <a:gd name="T33" fmla="*/ 3 h 122"/>
                <a:gd name="T34" fmla="*/ 2 w 360"/>
                <a:gd name="T35" fmla="*/ 3 h 122"/>
                <a:gd name="T36" fmla="*/ 2 w 360"/>
                <a:gd name="T37" fmla="*/ 3 h 122"/>
                <a:gd name="T38" fmla="*/ 2 w 360"/>
                <a:gd name="T39" fmla="*/ 4 h 122"/>
                <a:gd name="T40" fmla="*/ 2 w 360"/>
                <a:gd name="T41" fmla="*/ 4 h 122"/>
                <a:gd name="T42" fmla="*/ 2 w 360"/>
                <a:gd name="T43" fmla="*/ 4 h 122"/>
                <a:gd name="T44" fmla="*/ 2 w 360"/>
                <a:gd name="T45" fmla="*/ 3 h 122"/>
                <a:gd name="T46" fmla="*/ 2 w 360"/>
                <a:gd name="T47" fmla="*/ 3 h 122"/>
                <a:gd name="T48" fmla="*/ 2 w 360"/>
                <a:gd name="T49" fmla="*/ 3 h 122"/>
                <a:gd name="T50" fmla="*/ 3 w 360"/>
                <a:gd name="T51" fmla="*/ 3 h 122"/>
                <a:gd name="T52" fmla="*/ 3 w 360"/>
                <a:gd name="T53" fmla="*/ 3 h 122"/>
                <a:gd name="T54" fmla="*/ 3 w 360"/>
                <a:gd name="T55" fmla="*/ 3 h 122"/>
                <a:gd name="T56" fmla="*/ 3 w 360"/>
                <a:gd name="T57" fmla="*/ 2 h 122"/>
                <a:gd name="T58" fmla="*/ 11 w 360"/>
                <a:gd name="T59" fmla="*/ 4 h 122"/>
                <a:gd name="T60" fmla="*/ 12 w 360"/>
                <a:gd name="T61" fmla="*/ 4 h 122"/>
                <a:gd name="T62" fmla="*/ 12 w 360"/>
                <a:gd name="T63" fmla="*/ 4 h 12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360" h="122">
                  <a:moveTo>
                    <a:pt x="360" y="104"/>
                  </a:moveTo>
                  <a:lnTo>
                    <a:pt x="84" y="31"/>
                  </a:lnTo>
                  <a:lnTo>
                    <a:pt x="88" y="10"/>
                  </a:lnTo>
                  <a:lnTo>
                    <a:pt x="76" y="0"/>
                  </a:lnTo>
                  <a:lnTo>
                    <a:pt x="47" y="73"/>
                  </a:lnTo>
                  <a:lnTo>
                    <a:pt x="16" y="62"/>
                  </a:lnTo>
                  <a:lnTo>
                    <a:pt x="0" y="77"/>
                  </a:lnTo>
                  <a:lnTo>
                    <a:pt x="3" y="78"/>
                  </a:lnTo>
                  <a:lnTo>
                    <a:pt x="6" y="79"/>
                  </a:lnTo>
                  <a:lnTo>
                    <a:pt x="10" y="81"/>
                  </a:lnTo>
                  <a:lnTo>
                    <a:pt x="14" y="82"/>
                  </a:lnTo>
                  <a:lnTo>
                    <a:pt x="18" y="85"/>
                  </a:lnTo>
                  <a:lnTo>
                    <a:pt x="23" y="86"/>
                  </a:lnTo>
                  <a:lnTo>
                    <a:pt x="28" y="89"/>
                  </a:lnTo>
                  <a:lnTo>
                    <a:pt x="34" y="90"/>
                  </a:lnTo>
                  <a:lnTo>
                    <a:pt x="39" y="93"/>
                  </a:lnTo>
                  <a:lnTo>
                    <a:pt x="43" y="94"/>
                  </a:lnTo>
                  <a:lnTo>
                    <a:pt x="48" y="95"/>
                  </a:lnTo>
                  <a:lnTo>
                    <a:pt x="52" y="95"/>
                  </a:lnTo>
                  <a:lnTo>
                    <a:pt x="56" y="97"/>
                  </a:lnTo>
                  <a:lnTo>
                    <a:pt x="59" y="97"/>
                  </a:lnTo>
                  <a:lnTo>
                    <a:pt x="60" y="97"/>
                  </a:lnTo>
                  <a:lnTo>
                    <a:pt x="61" y="94"/>
                  </a:lnTo>
                  <a:lnTo>
                    <a:pt x="64" y="91"/>
                  </a:lnTo>
                  <a:lnTo>
                    <a:pt x="64" y="89"/>
                  </a:lnTo>
                  <a:lnTo>
                    <a:pt x="65" y="86"/>
                  </a:lnTo>
                  <a:lnTo>
                    <a:pt x="67" y="81"/>
                  </a:lnTo>
                  <a:lnTo>
                    <a:pt x="68" y="79"/>
                  </a:lnTo>
                  <a:lnTo>
                    <a:pt x="83" y="47"/>
                  </a:lnTo>
                  <a:lnTo>
                    <a:pt x="347" y="122"/>
                  </a:lnTo>
                  <a:lnTo>
                    <a:pt x="360" y="10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605" name="Freeform 56">
              <a:extLst>
                <a:ext uri="{FF2B5EF4-FFF2-40B4-BE49-F238E27FC236}">
                  <a16:creationId xmlns:a16="http://schemas.microsoft.com/office/drawing/2014/main" id="{2FFCFE5E-647F-4265-A760-8A4CA730675E}"/>
                </a:ext>
              </a:extLst>
            </p:cNvPr>
            <p:cNvSpPr>
              <a:spLocks/>
            </p:cNvSpPr>
            <p:nvPr/>
          </p:nvSpPr>
          <p:spPr bwMode="auto">
            <a:xfrm>
              <a:off x="707" y="1820"/>
              <a:ext cx="26" cy="16"/>
            </a:xfrm>
            <a:custGeom>
              <a:avLst/>
              <a:gdLst>
                <a:gd name="T0" fmla="*/ 1 w 52"/>
                <a:gd name="T1" fmla="*/ 0 h 33"/>
                <a:gd name="T2" fmla="*/ 1 w 52"/>
                <a:gd name="T3" fmla="*/ 0 h 33"/>
                <a:gd name="T4" fmla="*/ 1 w 52"/>
                <a:gd name="T5" fmla="*/ 0 h 33"/>
                <a:gd name="T6" fmla="*/ 1 w 52"/>
                <a:gd name="T7" fmla="*/ 0 h 33"/>
                <a:gd name="T8" fmla="*/ 1 w 52"/>
                <a:gd name="T9" fmla="*/ 0 h 33"/>
                <a:gd name="T10" fmla="*/ 1 w 52"/>
                <a:gd name="T11" fmla="*/ 0 h 33"/>
                <a:gd name="T12" fmla="*/ 1 w 52"/>
                <a:gd name="T13" fmla="*/ 0 h 33"/>
                <a:gd name="T14" fmla="*/ 1 w 52"/>
                <a:gd name="T15" fmla="*/ 0 h 33"/>
                <a:gd name="T16" fmla="*/ 1 w 52"/>
                <a:gd name="T17" fmla="*/ 0 h 33"/>
                <a:gd name="T18" fmla="*/ 1 w 52"/>
                <a:gd name="T19" fmla="*/ 0 h 33"/>
                <a:gd name="T20" fmla="*/ 1 w 52"/>
                <a:gd name="T21" fmla="*/ 0 h 33"/>
                <a:gd name="T22" fmla="*/ 1 w 52"/>
                <a:gd name="T23" fmla="*/ 0 h 33"/>
                <a:gd name="T24" fmla="*/ 2 w 52"/>
                <a:gd name="T25" fmla="*/ 0 h 33"/>
                <a:gd name="T26" fmla="*/ 2 w 52"/>
                <a:gd name="T27" fmla="*/ 0 h 33"/>
                <a:gd name="T28" fmla="*/ 2 w 52"/>
                <a:gd name="T29" fmla="*/ 0 h 33"/>
                <a:gd name="T30" fmla="*/ 2 w 52"/>
                <a:gd name="T31" fmla="*/ 0 h 33"/>
                <a:gd name="T32" fmla="*/ 2 w 52"/>
                <a:gd name="T33" fmla="*/ 0 h 33"/>
                <a:gd name="T34" fmla="*/ 2 w 52"/>
                <a:gd name="T35" fmla="*/ 0 h 33"/>
                <a:gd name="T36" fmla="*/ 2 w 52"/>
                <a:gd name="T37" fmla="*/ 0 h 33"/>
                <a:gd name="T38" fmla="*/ 2 w 52"/>
                <a:gd name="T39" fmla="*/ 1 h 33"/>
                <a:gd name="T40" fmla="*/ 2 w 52"/>
                <a:gd name="T41" fmla="*/ 1 h 33"/>
                <a:gd name="T42" fmla="*/ 2 w 52"/>
                <a:gd name="T43" fmla="*/ 1 h 33"/>
                <a:gd name="T44" fmla="*/ 2 w 52"/>
                <a:gd name="T45" fmla="*/ 0 h 33"/>
                <a:gd name="T46" fmla="*/ 2 w 52"/>
                <a:gd name="T47" fmla="*/ 0 h 33"/>
                <a:gd name="T48" fmla="*/ 2 w 52"/>
                <a:gd name="T49" fmla="*/ 0 h 33"/>
                <a:gd name="T50" fmla="*/ 1 w 52"/>
                <a:gd name="T51" fmla="*/ 0 h 33"/>
                <a:gd name="T52" fmla="*/ 1 w 52"/>
                <a:gd name="T53" fmla="*/ 0 h 33"/>
                <a:gd name="T54" fmla="*/ 1 w 52"/>
                <a:gd name="T55" fmla="*/ 0 h 33"/>
                <a:gd name="T56" fmla="*/ 1 w 52"/>
                <a:gd name="T57" fmla="*/ 0 h 33"/>
                <a:gd name="T58" fmla="*/ 1 w 52"/>
                <a:gd name="T59" fmla="*/ 0 h 33"/>
                <a:gd name="T60" fmla="*/ 1 w 52"/>
                <a:gd name="T61" fmla="*/ 0 h 33"/>
                <a:gd name="T62" fmla="*/ 1 w 52"/>
                <a:gd name="T63" fmla="*/ 0 h 33"/>
                <a:gd name="T64" fmla="*/ 1 w 52"/>
                <a:gd name="T65" fmla="*/ 0 h 33"/>
                <a:gd name="T66" fmla="*/ 1 w 52"/>
                <a:gd name="T67" fmla="*/ 0 h 33"/>
                <a:gd name="T68" fmla="*/ 1 w 52"/>
                <a:gd name="T69" fmla="*/ 0 h 33"/>
                <a:gd name="T70" fmla="*/ 1 w 52"/>
                <a:gd name="T71" fmla="*/ 0 h 33"/>
                <a:gd name="T72" fmla="*/ 0 w 52"/>
                <a:gd name="T73" fmla="*/ 0 h 33"/>
                <a:gd name="T74" fmla="*/ 1 w 52"/>
                <a:gd name="T75" fmla="*/ 0 h 33"/>
                <a:gd name="T76" fmla="*/ 1 w 52"/>
                <a:gd name="T77" fmla="*/ 0 h 33"/>
                <a:gd name="T78" fmla="*/ 1 w 52"/>
                <a:gd name="T79" fmla="*/ 0 h 33"/>
                <a:gd name="T80" fmla="*/ 1 w 52"/>
                <a:gd name="T81" fmla="*/ 0 h 33"/>
                <a:gd name="T82" fmla="*/ 1 w 52"/>
                <a:gd name="T83" fmla="*/ 0 h 3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2" h="33">
                  <a:moveTo>
                    <a:pt x="28" y="2"/>
                  </a:moveTo>
                  <a:lnTo>
                    <a:pt x="27" y="2"/>
                  </a:lnTo>
                  <a:lnTo>
                    <a:pt x="24" y="3"/>
                  </a:lnTo>
                  <a:lnTo>
                    <a:pt x="21" y="3"/>
                  </a:lnTo>
                  <a:lnTo>
                    <a:pt x="19" y="4"/>
                  </a:lnTo>
                  <a:lnTo>
                    <a:pt x="13" y="7"/>
                  </a:lnTo>
                  <a:lnTo>
                    <a:pt x="13" y="9"/>
                  </a:lnTo>
                  <a:lnTo>
                    <a:pt x="15" y="11"/>
                  </a:lnTo>
                  <a:lnTo>
                    <a:pt x="20" y="13"/>
                  </a:lnTo>
                  <a:lnTo>
                    <a:pt x="23" y="13"/>
                  </a:lnTo>
                  <a:lnTo>
                    <a:pt x="25" y="15"/>
                  </a:lnTo>
                  <a:lnTo>
                    <a:pt x="29" y="16"/>
                  </a:lnTo>
                  <a:lnTo>
                    <a:pt x="33" y="17"/>
                  </a:lnTo>
                  <a:lnTo>
                    <a:pt x="36" y="19"/>
                  </a:lnTo>
                  <a:lnTo>
                    <a:pt x="40" y="20"/>
                  </a:lnTo>
                  <a:lnTo>
                    <a:pt x="43" y="21"/>
                  </a:lnTo>
                  <a:lnTo>
                    <a:pt x="47" y="23"/>
                  </a:lnTo>
                  <a:lnTo>
                    <a:pt x="51" y="24"/>
                  </a:lnTo>
                  <a:lnTo>
                    <a:pt x="52" y="24"/>
                  </a:lnTo>
                  <a:lnTo>
                    <a:pt x="47" y="33"/>
                  </a:lnTo>
                  <a:lnTo>
                    <a:pt x="45" y="32"/>
                  </a:lnTo>
                  <a:lnTo>
                    <a:pt x="43" y="31"/>
                  </a:lnTo>
                  <a:lnTo>
                    <a:pt x="40" y="31"/>
                  </a:lnTo>
                  <a:lnTo>
                    <a:pt x="36" y="29"/>
                  </a:lnTo>
                  <a:lnTo>
                    <a:pt x="32" y="28"/>
                  </a:lnTo>
                  <a:lnTo>
                    <a:pt x="28" y="27"/>
                  </a:lnTo>
                  <a:lnTo>
                    <a:pt x="24" y="25"/>
                  </a:lnTo>
                  <a:lnTo>
                    <a:pt x="20" y="23"/>
                  </a:lnTo>
                  <a:lnTo>
                    <a:pt x="16" y="21"/>
                  </a:lnTo>
                  <a:lnTo>
                    <a:pt x="12" y="20"/>
                  </a:lnTo>
                  <a:lnTo>
                    <a:pt x="9" y="17"/>
                  </a:lnTo>
                  <a:lnTo>
                    <a:pt x="5" y="16"/>
                  </a:lnTo>
                  <a:lnTo>
                    <a:pt x="3" y="15"/>
                  </a:lnTo>
                  <a:lnTo>
                    <a:pt x="1" y="13"/>
                  </a:lnTo>
                  <a:lnTo>
                    <a:pt x="1" y="12"/>
                  </a:lnTo>
                  <a:lnTo>
                    <a:pt x="0" y="7"/>
                  </a:lnTo>
                  <a:lnTo>
                    <a:pt x="3" y="3"/>
                  </a:lnTo>
                  <a:lnTo>
                    <a:pt x="5" y="0"/>
                  </a:lnTo>
                  <a:lnTo>
                    <a:pt x="7" y="0"/>
                  </a:lnTo>
                  <a:lnTo>
                    <a:pt x="28"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606" name="Freeform 57">
              <a:extLst>
                <a:ext uri="{FF2B5EF4-FFF2-40B4-BE49-F238E27FC236}">
                  <a16:creationId xmlns:a16="http://schemas.microsoft.com/office/drawing/2014/main" id="{A87096C0-B170-4C7E-993D-44FC63CFC303}"/>
                </a:ext>
              </a:extLst>
            </p:cNvPr>
            <p:cNvSpPr>
              <a:spLocks/>
            </p:cNvSpPr>
            <p:nvPr/>
          </p:nvSpPr>
          <p:spPr bwMode="auto">
            <a:xfrm>
              <a:off x="1047" y="1887"/>
              <a:ext cx="193" cy="155"/>
            </a:xfrm>
            <a:custGeom>
              <a:avLst/>
              <a:gdLst>
                <a:gd name="T0" fmla="*/ 0 w 387"/>
                <a:gd name="T1" fmla="*/ 1 h 308"/>
                <a:gd name="T2" fmla="*/ 0 w 387"/>
                <a:gd name="T3" fmla="*/ 1 h 308"/>
                <a:gd name="T4" fmla="*/ 0 w 387"/>
                <a:gd name="T5" fmla="*/ 2 h 308"/>
                <a:gd name="T6" fmla="*/ 0 w 387"/>
                <a:gd name="T7" fmla="*/ 4 h 308"/>
                <a:gd name="T8" fmla="*/ 0 w 387"/>
                <a:gd name="T9" fmla="*/ 5 h 308"/>
                <a:gd name="T10" fmla="*/ 1 w 387"/>
                <a:gd name="T11" fmla="*/ 5 h 308"/>
                <a:gd name="T12" fmla="*/ 2 w 387"/>
                <a:gd name="T13" fmla="*/ 5 h 308"/>
                <a:gd name="T14" fmla="*/ 3 w 387"/>
                <a:gd name="T15" fmla="*/ 6 h 308"/>
                <a:gd name="T16" fmla="*/ 3 w 387"/>
                <a:gd name="T17" fmla="*/ 6 h 308"/>
                <a:gd name="T18" fmla="*/ 4 w 387"/>
                <a:gd name="T19" fmla="*/ 6 h 308"/>
                <a:gd name="T20" fmla="*/ 5 w 387"/>
                <a:gd name="T21" fmla="*/ 6 h 308"/>
                <a:gd name="T22" fmla="*/ 6 w 387"/>
                <a:gd name="T23" fmla="*/ 6 h 308"/>
                <a:gd name="T24" fmla="*/ 6 w 387"/>
                <a:gd name="T25" fmla="*/ 6 h 308"/>
                <a:gd name="T26" fmla="*/ 7 w 387"/>
                <a:gd name="T27" fmla="*/ 5 h 308"/>
                <a:gd name="T28" fmla="*/ 8 w 387"/>
                <a:gd name="T29" fmla="*/ 5 h 308"/>
                <a:gd name="T30" fmla="*/ 8 w 387"/>
                <a:gd name="T31" fmla="*/ 6 h 308"/>
                <a:gd name="T32" fmla="*/ 9 w 387"/>
                <a:gd name="T33" fmla="*/ 6 h 308"/>
                <a:gd name="T34" fmla="*/ 10 w 387"/>
                <a:gd name="T35" fmla="*/ 5 h 308"/>
                <a:gd name="T36" fmla="*/ 10 w 387"/>
                <a:gd name="T37" fmla="*/ 6 h 308"/>
                <a:gd name="T38" fmla="*/ 11 w 387"/>
                <a:gd name="T39" fmla="*/ 6 h 308"/>
                <a:gd name="T40" fmla="*/ 11 w 387"/>
                <a:gd name="T41" fmla="*/ 7 h 308"/>
                <a:gd name="T42" fmla="*/ 11 w 387"/>
                <a:gd name="T43" fmla="*/ 8 h 308"/>
                <a:gd name="T44" fmla="*/ 11 w 387"/>
                <a:gd name="T45" fmla="*/ 8 h 308"/>
                <a:gd name="T46" fmla="*/ 10 w 387"/>
                <a:gd name="T47" fmla="*/ 9 h 308"/>
                <a:gd name="T48" fmla="*/ 9 w 387"/>
                <a:gd name="T49" fmla="*/ 10 h 308"/>
                <a:gd name="T50" fmla="*/ 8 w 387"/>
                <a:gd name="T51" fmla="*/ 10 h 308"/>
                <a:gd name="T52" fmla="*/ 7 w 387"/>
                <a:gd name="T53" fmla="*/ 10 h 308"/>
                <a:gd name="T54" fmla="*/ 7 w 387"/>
                <a:gd name="T55" fmla="*/ 9 h 308"/>
                <a:gd name="T56" fmla="*/ 7 w 387"/>
                <a:gd name="T57" fmla="*/ 10 h 308"/>
                <a:gd name="T58" fmla="*/ 7 w 387"/>
                <a:gd name="T59" fmla="*/ 10 h 308"/>
                <a:gd name="T60" fmla="*/ 8 w 387"/>
                <a:gd name="T61" fmla="*/ 10 h 308"/>
                <a:gd name="T62" fmla="*/ 9 w 387"/>
                <a:gd name="T63" fmla="*/ 10 h 308"/>
                <a:gd name="T64" fmla="*/ 10 w 387"/>
                <a:gd name="T65" fmla="*/ 10 h 308"/>
                <a:gd name="T66" fmla="*/ 11 w 387"/>
                <a:gd name="T67" fmla="*/ 9 h 308"/>
                <a:gd name="T68" fmla="*/ 11 w 387"/>
                <a:gd name="T69" fmla="*/ 9 h 308"/>
                <a:gd name="T70" fmla="*/ 11 w 387"/>
                <a:gd name="T71" fmla="*/ 8 h 308"/>
                <a:gd name="T72" fmla="*/ 12 w 387"/>
                <a:gd name="T73" fmla="*/ 7 h 308"/>
                <a:gd name="T74" fmla="*/ 12 w 387"/>
                <a:gd name="T75" fmla="*/ 7 h 308"/>
                <a:gd name="T76" fmla="*/ 11 w 387"/>
                <a:gd name="T77" fmla="*/ 6 h 308"/>
                <a:gd name="T78" fmla="*/ 11 w 387"/>
                <a:gd name="T79" fmla="*/ 5 h 308"/>
                <a:gd name="T80" fmla="*/ 10 w 387"/>
                <a:gd name="T81" fmla="*/ 5 h 308"/>
                <a:gd name="T82" fmla="*/ 9 w 387"/>
                <a:gd name="T83" fmla="*/ 5 h 308"/>
                <a:gd name="T84" fmla="*/ 8 w 387"/>
                <a:gd name="T85" fmla="*/ 5 h 308"/>
                <a:gd name="T86" fmla="*/ 8 w 387"/>
                <a:gd name="T87" fmla="*/ 5 h 308"/>
                <a:gd name="T88" fmla="*/ 7 w 387"/>
                <a:gd name="T89" fmla="*/ 5 h 308"/>
                <a:gd name="T90" fmla="*/ 6 w 387"/>
                <a:gd name="T91" fmla="*/ 5 h 308"/>
                <a:gd name="T92" fmla="*/ 6 w 387"/>
                <a:gd name="T93" fmla="*/ 5 h 308"/>
                <a:gd name="T94" fmla="*/ 5 w 387"/>
                <a:gd name="T95" fmla="*/ 5 h 308"/>
                <a:gd name="T96" fmla="*/ 4 w 387"/>
                <a:gd name="T97" fmla="*/ 5 h 308"/>
                <a:gd name="T98" fmla="*/ 3 w 387"/>
                <a:gd name="T99" fmla="*/ 5 h 308"/>
                <a:gd name="T100" fmla="*/ 3 w 387"/>
                <a:gd name="T101" fmla="*/ 5 h 308"/>
                <a:gd name="T102" fmla="*/ 2 w 387"/>
                <a:gd name="T103" fmla="*/ 5 h 308"/>
                <a:gd name="T104" fmla="*/ 1 w 387"/>
                <a:gd name="T105" fmla="*/ 4 h 308"/>
                <a:gd name="T106" fmla="*/ 1 w 387"/>
                <a:gd name="T107" fmla="*/ 4 h 308"/>
                <a:gd name="T108" fmla="*/ 0 w 387"/>
                <a:gd name="T109" fmla="*/ 3 h 308"/>
                <a:gd name="T110" fmla="*/ 0 w 387"/>
                <a:gd name="T111" fmla="*/ 2 h 308"/>
                <a:gd name="T112" fmla="*/ 0 w 387"/>
                <a:gd name="T113" fmla="*/ 1 h 30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87" h="308">
                  <a:moveTo>
                    <a:pt x="12" y="5"/>
                  </a:moveTo>
                  <a:lnTo>
                    <a:pt x="9" y="1"/>
                  </a:lnTo>
                  <a:lnTo>
                    <a:pt x="5" y="0"/>
                  </a:lnTo>
                  <a:lnTo>
                    <a:pt x="3" y="0"/>
                  </a:lnTo>
                  <a:lnTo>
                    <a:pt x="1" y="0"/>
                  </a:lnTo>
                  <a:lnTo>
                    <a:pt x="0" y="1"/>
                  </a:lnTo>
                  <a:lnTo>
                    <a:pt x="0" y="5"/>
                  </a:lnTo>
                  <a:lnTo>
                    <a:pt x="0" y="8"/>
                  </a:lnTo>
                  <a:lnTo>
                    <a:pt x="0" y="12"/>
                  </a:lnTo>
                  <a:lnTo>
                    <a:pt x="0" y="14"/>
                  </a:lnTo>
                  <a:lnTo>
                    <a:pt x="0" y="17"/>
                  </a:lnTo>
                  <a:lnTo>
                    <a:pt x="0" y="20"/>
                  </a:lnTo>
                  <a:lnTo>
                    <a:pt x="0" y="25"/>
                  </a:lnTo>
                  <a:lnTo>
                    <a:pt x="0" y="28"/>
                  </a:lnTo>
                  <a:lnTo>
                    <a:pt x="0" y="32"/>
                  </a:lnTo>
                  <a:lnTo>
                    <a:pt x="0" y="37"/>
                  </a:lnTo>
                  <a:lnTo>
                    <a:pt x="0" y="41"/>
                  </a:lnTo>
                  <a:lnTo>
                    <a:pt x="0" y="46"/>
                  </a:lnTo>
                  <a:lnTo>
                    <a:pt x="0" y="52"/>
                  </a:lnTo>
                  <a:lnTo>
                    <a:pt x="1" y="56"/>
                  </a:lnTo>
                  <a:lnTo>
                    <a:pt x="1" y="62"/>
                  </a:lnTo>
                  <a:lnTo>
                    <a:pt x="1" y="66"/>
                  </a:lnTo>
                  <a:lnTo>
                    <a:pt x="3" y="72"/>
                  </a:lnTo>
                  <a:lnTo>
                    <a:pt x="4" y="77"/>
                  </a:lnTo>
                  <a:lnTo>
                    <a:pt x="5" y="82"/>
                  </a:lnTo>
                  <a:lnTo>
                    <a:pt x="7" y="87"/>
                  </a:lnTo>
                  <a:lnTo>
                    <a:pt x="7" y="93"/>
                  </a:lnTo>
                  <a:lnTo>
                    <a:pt x="8" y="98"/>
                  </a:lnTo>
                  <a:lnTo>
                    <a:pt x="11" y="103"/>
                  </a:lnTo>
                  <a:lnTo>
                    <a:pt x="12" y="107"/>
                  </a:lnTo>
                  <a:lnTo>
                    <a:pt x="13" y="113"/>
                  </a:lnTo>
                  <a:lnTo>
                    <a:pt x="15" y="117"/>
                  </a:lnTo>
                  <a:lnTo>
                    <a:pt x="17" y="121"/>
                  </a:lnTo>
                  <a:lnTo>
                    <a:pt x="20" y="125"/>
                  </a:lnTo>
                  <a:lnTo>
                    <a:pt x="23" y="129"/>
                  </a:lnTo>
                  <a:lnTo>
                    <a:pt x="25" y="133"/>
                  </a:lnTo>
                  <a:lnTo>
                    <a:pt x="28" y="135"/>
                  </a:lnTo>
                  <a:lnTo>
                    <a:pt x="31" y="138"/>
                  </a:lnTo>
                  <a:lnTo>
                    <a:pt x="35" y="141"/>
                  </a:lnTo>
                  <a:lnTo>
                    <a:pt x="40" y="143"/>
                  </a:lnTo>
                  <a:lnTo>
                    <a:pt x="45" y="146"/>
                  </a:lnTo>
                  <a:lnTo>
                    <a:pt x="48" y="147"/>
                  </a:lnTo>
                  <a:lnTo>
                    <a:pt x="51" y="149"/>
                  </a:lnTo>
                  <a:lnTo>
                    <a:pt x="53" y="149"/>
                  </a:lnTo>
                  <a:lnTo>
                    <a:pt x="56" y="150"/>
                  </a:lnTo>
                  <a:lnTo>
                    <a:pt x="60" y="151"/>
                  </a:lnTo>
                  <a:lnTo>
                    <a:pt x="63" y="153"/>
                  </a:lnTo>
                  <a:lnTo>
                    <a:pt x="67" y="154"/>
                  </a:lnTo>
                  <a:lnTo>
                    <a:pt x="71" y="155"/>
                  </a:lnTo>
                  <a:lnTo>
                    <a:pt x="73" y="155"/>
                  </a:lnTo>
                  <a:lnTo>
                    <a:pt x="77" y="157"/>
                  </a:lnTo>
                  <a:lnTo>
                    <a:pt x="81" y="157"/>
                  </a:lnTo>
                  <a:lnTo>
                    <a:pt x="85" y="158"/>
                  </a:lnTo>
                  <a:lnTo>
                    <a:pt x="89" y="159"/>
                  </a:lnTo>
                  <a:lnTo>
                    <a:pt x="93" y="159"/>
                  </a:lnTo>
                  <a:lnTo>
                    <a:pt x="97" y="161"/>
                  </a:lnTo>
                  <a:lnTo>
                    <a:pt x="101" y="162"/>
                  </a:lnTo>
                  <a:lnTo>
                    <a:pt x="105" y="162"/>
                  </a:lnTo>
                  <a:lnTo>
                    <a:pt x="109" y="162"/>
                  </a:lnTo>
                  <a:lnTo>
                    <a:pt x="113" y="163"/>
                  </a:lnTo>
                  <a:lnTo>
                    <a:pt x="117" y="165"/>
                  </a:lnTo>
                  <a:lnTo>
                    <a:pt x="121" y="165"/>
                  </a:lnTo>
                  <a:lnTo>
                    <a:pt x="126" y="166"/>
                  </a:lnTo>
                  <a:lnTo>
                    <a:pt x="130" y="166"/>
                  </a:lnTo>
                  <a:lnTo>
                    <a:pt x="134" y="167"/>
                  </a:lnTo>
                  <a:lnTo>
                    <a:pt x="138" y="167"/>
                  </a:lnTo>
                  <a:lnTo>
                    <a:pt x="142" y="167"/>
                  </a:lnTo>
                  <a:lnTo>
                    <a:pt x="146" y="169"/>
                  </a:lnTo>
                  <a:lnTo>
                    <a:pt x="150" y="169"/>
                  </a:lnTo>
                  <a:lnTo>
                    <a:pt x="154" y="169"/>
                  </a:lnTo>
                  <a:lnTo>
                    <a:pt x="158" y="169"/>
                  </a:lnTo>
                  <a:lnTo>
                    <a:pt x="162" y="170"/>
                  </a:lnTo>
                  <a:lnTo>
                    <a:pt x="166" y="170"/>
                  </a:lnTo>
                  <a:lnTo>
                    <a:pt x="169" y="170"/>
                  </a:lnTo>
                  <a:lnTo>
                    <a:pt x="173" y="171"/>
                  </a:lnTo>
                  <a:lnTo>
                    <a:pt x="175" y="171"/>
                  </a:lnTo>
                  <a:lnTo>
                    <a:pt x="179" y="171"/>
                  </a:lnTo>
                  <a:lnTo>
                    <a:pt x="182" y="171"/>
                  </a:lnTo>
                  <a:lnTo>
                    <a:pt x="186" y="171"/>
                  </a:lnTo>
                  <a:lnTo>
                    <a:pt x="189" y="173"/>
                  </a:lnTo>
                  <a:lnTo>
                    <a:pt x="193" y="173"/>
                  </a:lnTo>
                  <a:lnTo>
                    <a:pt x="198" y="173"/>
                  </a:lnTo>
                  <a:lnTo>
                    <a:pt x="202" y="173"/>
                  </a:lnTo>
                  <a:lnTo>
                    <a:pt x="207" y="174"/>
                  </a:lnTo>
                  <a:lnTo>
                    <a:pt x="211" y="174"/>
                  </a:lnTo>
                  <a:lnTo>
                    <a:pt x="214" y="174"/>
                  </a:lnTo>
                  <a:lnTo>
                    <a:pt x="217" y="174"/>
                  </a:lnTo>
                  <a:lnTo>
                    <a:pt x="218" y="175"/>
                  </a:lnTo>
                  <a:lnTo>
                    <a:pt x="218" y="174"/>
                  </a:lnTo>
                  <a:lnTo>
                    <a:pt x="221" y="171"/>
                  </a:lnTo>
                  <a:lnTo>
                    <a:pt x="223" y="169"/>
                  </a:lnTo>
                  <a:lnTo>
                    <a:pt x="229" y="165"/>
                  </a:lnTo>
                  <a:lnTo>
                    <a:pt x="230" y="163"/>
                  </a:lnTo>
                  <a:lnTo>
                    <a:pt x="234" y="161"/>
                  </a:lnTo>
                  <a:lnTo>
                    <a:pt x="237" y="159"/>
                  </a:lnTo>
                  <a:lnTo>
                    <a:pt x="239" y="158"/>
                  </a:lnTo>
                  <a:lnTo>
                    <a:pt x="243" y="157"/>
                  </a:lnTo>
                  <a:lnTo>
                    <a:pt x="246" y="155"/>
                  </a:lnTo>
                  <a:lnTo>
                    <a:pt x="250" y="154"/>
                  </a:lnTo>
                  <a:lnTo>
                    <a:pt x="254" y="154"/>
                  </a:lnTo>
                  <a:lnTo>
                    <a:pt x="258" y="153"/>
                  </a:lnTo>
                  <a:lnTo>
                    <a:pt x="261" y="154"/>
                  </a:lnTo>
                  <a:lnTo>
                    <a:pt x="263" y="154"/>
                  </a:lnTo>
                  <a:lnTo>
                    <a:pt x="267" y="154"/>
                  </a:lnTo>
                  <a:lnTo>
                    <a:pt x="271" y="157"/>
                  </a:lnTo>
                  <a:lnTo>
                    <a:pt x="275" y="159"/>
                  </a:lnTo>
                  <a:lnTo>
                    <a:pt x="279" y="161"/>
                  </a:lnTo>
                  <a:lnTo>
                    <a:pt x="282" y="163"/>
                  </a:lnTo>
                  <a:lnTo>
                    <a:pt x="282" y="165"/>
                  </a:lnTo>
                  <a:lnTo>
                    <a:pt x="283" y="166"/>
                  </a:lnTo>
                  <a:lnTo>
                    <a:pt x="284" y="165"/>
                  </a:lnTo>
                  <a:lnTo>
                    <a:pt x="286" y="165"/>
                  </a:lnTo>
                  <a:lnTo>
                    <a:pt x="290" y="163"/>
                  </a:lnTo>
                  <a:lnTo>
                    <a:pt x="292" y="162"/>
                  </a:lnTo>
                  <a:lnTo>
                    <a:pt x="296" y="162"/>
                  </a:lnTo>
                  <a:lnTo>
                    <a:pt x="300" y="161"/>
                  </a:lnTo>
                  <a:lnTo>
                    <a:pt x="304" y="161"/>
                  </a:lnTo>
                  <a:lnTo>
                    <a:pt x="310" y="159"/>
                  </a:lnTo>
                  <a:lnTo>
                    <a:pt x="315" y="159"/>
                  </a:lnTo>
                  <a:lnTo>
                    <a:pt x="318" y="159"/>
                  </a:lnTo>
                  <a:lnTo>
                    <a:pt x="320" y="159"/>
                  </a:lnTo>
                  <a:lnTo>
                    <a:pt x="323" y="159"/>
                  </a:lnTo>
                  <a:lnTo>
                    <a:pt x="326" y="159"/>
                  </a:lnTo>
                  <a:lnTo>
                    <a:pt x="328" y="159"/>
                  </a:lnTo>
                  <a:lnTo>
                    <a:pt x="331" y="159"/>
                  </a:lnTo>
                  <a:lnTo>
                    <a:pt x="334" y="159"/>
                  </a:lnTo>
                  <a:lnTo>
                    <a:pt x="338" y="161"/>
                  </a:lnTo>
                  <a:lnTo>
                    <a:pt x="340" y="161"/>
                  </a:lnTo>
                  <a:lnTo>
                    <a:pt x="343" y="162"/>
                  </a:lnTo>
                  <a:lnTo>
                    <a:pt x="346" y="163"/>
                  </a:lnTo>
                  <a:lnTo>
                    <a:pt x="348" y="165"/>
                  </a:lnTo>
                  <a:lnTo>
                    <a:pt x="354" y="167"/>
                  </a:lnTo>
                  <a:lnTo>
                    <a:pt x="358" y="171"/>
                  </a:lnTo>
                  <a:lnTo>
                    <a:pt x="361" y="174"/>
                  </a:lnTo>
                  <a:lnTo>
                    <a:pt x="365" y="179"/>
                  </a:lnTo>
                  <a:lnTo>
                    <a:pt x="367" y="183"/>
                  </a:lnTo>
                  <a:lnTo>
                    <a:pt x="369" y="187"/>
                  </a:lnTo>
                  <a:lnTo>
                    <a:pt x="369" y="190"/>
                  </a:lnTo>
                  <a:lnTo>
                    <a:pt x="371" y="192"/>
                  </a:lnTo>
                  <a:lnTo>
                    <a:pt x="371" y="196"/>
                  </a:lnTo>
                  <a:lnTo>
                    <a:pt x="372" y="199"/>
                  </a:lnTo>
                  <a:lnTo>
                    <a:pt x="372" y="202"/>
                  </a:lnTo>
                  <a:lnTo>
                    <a:pt x="372" y="204"/>
                  </a:lnTo>
                  <a:lnTo>
                    <a:pt x="372" y="207"/>
                  </a:lnTo>
                  <a:lnTo>
                    <a:pt x="373" y="210"/>
                  </a:lnTo>
                  <a:lnTo>
                    <a:pt x="372" y="212"/>
                  </a:lnTo>
                  <a:lnTo>
                    <a:pt x="372" y="215"/>
                  </a:lnTo>
                  <a:lnTo>
                    <a:pt x="372" y="219"/>
                  </a:lnTo>
                  <a:lnTo>
                    <a:pt x="372" y="222"/>
                  </a:lnTo>
                  <a:lnTo>
                    <a:pt x="371" y="224"/>
                  </a:lnTo>
                  <a:lnTo>
                    <a:pt x="371" y="227"/>
                  </a:lnTo>
                  <a:lnTo>
                    <a:pt x="369" y="230"/>
                  </a:lnTo>
                  <a:lnTo>
                    <a:pt x="369" y="234"/>
                  </a:lnTo>
                  <a:lnTo>
                    <a:pt x="368" y="236"/>
                  </a:lnTo>
                  <a:lnTo>
                    <a:pt x="367" y="239"/>
                  </a:lnTo>
                  <a:lnTo>
                    <a:pt x="365" y="242"/>
                  </a:lnTo>
                  <a:lnTo>
                    <a:pt x="365" y="246"/>
                  </a:lnTo>
                  <a:lnTo>
                    <a:pt x="363" y="251"/>
                  </a:lnTo>
                  <a:lnTo>
                    <a:pt x="360" y="255"/>
                  </a:lnTo>
                  <a:lnTo>
                    <a:pt x="356" y="260"/>
                  </a:lnTo>
                  <a:lnTo>
                    <a:pt x="354" y="264"/>
                  </a:lnTo>
                  <a:lnTo>
                    <a:pt x="348" y="268"/>
                  </a:lnTo>
                  <a:lnTo>
                    <a:pt x="344" y="272"/>
                  </a:lnTo>
                  <a:lnTo>
                    <a:pt x="340" y="276"/>
                  </a:lnTo>
                  <a:lnTo>
                    <a:pt x="335" y="279"/>
                  </a:lnTo>
                  <a:lnTo>
                    <a:pt x="330" y="281"/>
                  </a:lnTo>
                  <a:lnTo>
                    <a:pt x="324" y="284"/>
                  </a:lnTo>
                  <a:lnTo>
                    <a:pt x="319" y="285"/>
                  </a:lnTo>
                  <a:lnTo>
                    <a:pt x="314" y="288"/>
                  </a:lnTo>
                  <a:lnTo>
                    <a:pt x="308" y="291"/>
                  </a:lnTo>
                  <a:lnTo>
                    <a:pt x="303" y="292"/>
                  </a:lnTo>
                  <a:lnTo>
                    <a:pt x="298" y="293"/>
                  </a:lnTo>
                  <a:lnTo>
                    <a:pt x="294" y="295"/>
                  </a:lnTo>
                  <a:lnTo>
                    <a:pt x="290" y="295"/>
                  </a:lnTo>
                  <a:lnTo>
                    <a:pt x="287" y="295"/>
                  </a:lnTo>
                  <a:lnTo>
                    <a:pt x="284" y="295"/>
                  </a:lnTo>
                  <a:lnTo>
                    <a:pt x="282" y="295"/>
                  </a:lnTo>
                  <a:lnTo>
                    <a:pt x="278" y="295"/>
                  </a:lnTo>
                  <a:lnTo>
                    <a:pt x="275" y="295"/>
                  </a:lnTo>
                  <a:lnTo>
                    <a:pt x="272" y="295"/>
                  </a:lnTo>
                  <a:lnTo>
                    <a:pt x="270" y="293"/>
                  </a:lnTo>
                  <a:lnTo>
                    <a:pt x="267" y="293"/>
                  </a:lnTo>
                  <a:lnTo>
                    <a:pt x="263" y="292"/>
                  </a:lnTo>
                  <a:lnTo>
                    <a:pt x="261" y="291"/>
                  </a:lnTo>
                  <a:lnTo>
                    <a:pt x="258" y="291"/>
                  </a:lnTo>
                  <a:lnTo>
                    <a:pt x="255" y="289"/>
                  </a:lnTo>
                  <a:lnTo>
                    <a:pt x="253" y="288"/>
                  </a:lnTo>
                  <a:lnTo>
                    <a:pt x="250" y="287"/>
                  </a:lnTo>
                  <a:lnTo>
                    <a:pt x="247" y="287"/>
                  </a:lnTo>
                  <a:lnTo>
                    <a:pt x="242" y="284"/>
                  </a:lnTo>
                  <a:lnTo>
                    <a:pt x="238" y="283"/>
                  </a:lnTo>
                  <a:lnTo>
                    <a:pt x="234" y="280"/>
                  </a:lnTo>
                  <a:lnTo>
                    <a:pt x="230" y="278"/>
                  </a:lnTo>
                  <a:lnTo>
                    <a:pt x="227" y="276"/>
                  </a:lnTo>
                  <a:lnTo>
                    <a:pt x="226" y="276"/>
                  </a:lnTo>
                  <a:lnTo>
                    <a:pt x="223" y="275"/>
                  </a:lnTo>
                  <a:lnTo>
                    <a:pt x="217" y="287"/>
                  </a:lnTo>
                  <a:lnTo>
                    <a:pt x="218" y="288"/>
                  </a:lnTo>
                  <a:lnTo>
                    <a:pt x="221" y="289"/>
                  </a:lnTo>
                  <a:lnTo>
                    <a:pt x="223" y="291"/>
                  </a:lnTo>
                  <a:lnTo>
                    <a:pt x="227" y="293"/>
                  </a:lnTo>
                  <a:lnTo>
                    <a:pt x="231" y="295"/>
                  </a:lnTo>
                  <a:lnTo>
                    <a:pt x="234" y="296"/>
                  </a:lnTo>
                  <a:lnTo>
                    <a:pt x="237" y="297"/>
                  </a:lnTo>
                  <a:lnTo>
                    <a:pt x="239" y="299"/>
                  </a:lnTo>
                  <a:lnTo>
                    <a:pt x="242" y="300"/>
                  </a:lnTo>
                  <a:lnTo>
                    <a:pt x="245" y="300"/>
                  </a:lnTo>
                  <a:lnTo>
                    <a:pt x="249" y="301"/>
                  </a:lnTo>
                  <a:lnTo>
                    <a:pt x="251" y="303"/>
                  </a:lnTo>
                  <a:lnTo>
                    <a:pt x="255" y="304"/>
                  </a:lnTo>
                  <a:lnTo>
                    <a:pt x="258" y="304"/>
                  </a:lnTo>
                  <a:lnTo>
                    <a:pt x="262" y="305"/>
                  </a:lnTo>
                  <a:lnTo>
                    <a:pt x="266" y="307"/>
                  </a:lnTo>
                  <a:lnTo>
                    <a:pt x="270" y="307"/>
                  </a:lnTo>
                  <a:lnTo>
                    <a:pt x="274" y="307"/>
                  </a:lnTo>
                  <a:lnTo>
                    <a:pt x="276" y="308"/>
                  </a:lnTo>
                  <a:lnTo>
                    <a:pt x="280" y="308"/>
                  </a:lnTo>
                  <a:lnTo>
                    <a:pt x="286" y="308"/>
                  </a:lnTo>
                  <a:lnTo>
                    <a:pt x="290" y="308"/>
                  </a:lnTo>
                  <a:lnTo>
                    <a:pt x="294" y="308"/>
                  </a:lnTo>
                  <a:lnTo>
                    <a:pt x="298" y="308"/>
                  </a:lnTo>
                  <a:lnTo>
                    <a:pt x="303" y="308"/>
                  </a:lnTo>
                  <a:lnTo>
                    <a:pt x="307" y="307"/>
                  </a:lnTo>
                  <a:lnTo>
                    <a:pt x="311" y="305"/>
                  </a:lnTo>
                  <a:lnTo>
                    <a:pt x="315" y="305"/>
                  </a:lnTo>
                  <a:lnTo>
                    <a:pt x="319" y="304"/>
                  </a:lnTo>
                  <a:lnTo>
                    <a:pt x="323" y="303"/>
                  </a:lnTo>
                  <a:lnTo>
                    <a:pt x="326" y="301"/>
                  </a:lnTo>
                  <a:lnTo>
                    <a:pt x="330" y="300"/>
                  </a:lnTo>
                  <a:lnTo>
                    <a:pt x="334" y="299"/>
                  </a:lnTo>
                  <a:lnTo>
                    <a:pt x="336" y="296"/>
                  </a:lnTo>
                  <a:lnTo>
                    <a:pt x="340" y="295"/>
                  </a:lnTo>
                  <a:lnTo>
                    <a:pt x="343" y="293"/>
                  </a:lnTo>
                  <a:lnTo>
                    <a:pt x="347" y="292"/>
                  </a:lnTo>
                  <a:lnTo>
                    <a:pt x="350" y="289"/>
                  </a:lnTo>
                  <a:lnTo>
                    <a:pt x="352" y="287"/>
                  </a:lnTo>
                  <a:lnTo>
                    <a:pt x="355" y="285"/>
                  </a:lnTo>
                  <a:lnTo>
                    <a:pt x="359" y="283"/>
                  </a:lnTo>
                  <a:lnTo>
                    <a:pt x="363" y="278"/>
                  </a:lnTo>
                  <a:lnTo>
                    <a:pt x="367" y="272"/>
                  </a:lnTo>
                  <a:lnTo>
                    <a:pt x="369" y="270"/>
                  </a:lnTo>
                  <a:lnTo>
                    <a:pt x="371" y="267"/>
                  </a:lnTo>
                  <a:lnTo>
                    <a:pt x="373" y="264"/>
                  </a:lnTo>
                  <a:lnTo>
                    <a:pt x="375" y="262"/>
                  </a:lnTo>
                  <a:lnTo>
                    <a:pt x="376" y="259"/>
                  </a:lnTo>
                  <a:lnTo>
                    <a:pt x="377" y="255"/>
                  </a:lnTo>
                  <a:lnTo>
                    <a:pt x="379" y="252"/>
                  </a:lnTo>
                  <a:lnTo>
                    <a:pt x="380" y="250"/>
                  </a:lnTo>
                  <a:lnTo>
                    <a:pt x="381" y="247"/>
                  </a:lnTo>
                  <a:lnTo>
                    <a:pt x="383" y="243"/>
                  </a:lnTo>
                  <a:lnTo>
                    <a:pt x="384" y="240"/>
                  </a:lnTo>
                  <a:lnTo>
                    <a:pt x="384" y="238"/>
                  </a:lnTo>
                  <a:lnTo>
                    <a:pt x="384" y="234"/>
                  </a:lnTo>
                  <a:lnTo>
                    <a:pt x="385" y="230"/>
                  </a:lnTo>
                  <a:lnTo>
                    <a:pt x="385" y="227"/>
                  </a:lnTo>
                  <a:lnTo>
                    <a:pt x="385" y="223"/>
                  </a:lnTo>
                  <a:lnTo>
                    <a:pt x="385" y="220"/>
                  </a:lnTo>
                  <a:lnTo>
                    <a:pt x="387" y="218"/>
                  </a:lnTo>
                  <a:lnTo>
                    <a:pt x="387" y="214"/>
                  </a:lnTo>
                  <a:lnTo>
                    <a:pt x="387" y="211"/>
                  </a:lnTo>
                  <a:lnTo>
                    <a:pt x="387" y="207"/>
                  </a:lnTo>
                  <a:lnTo>
                    <a:pt x="387" y="204"/>
                  </a:lnTo>
                  <a:lnTo>
                    <a:pt x="385" y="202"/>
                  </a:lnTo>
                  <a:lnTo>
                    <a:pt x="385" y="198"/>
                  </a:lnTo>
                  <a:lnTo>
                    <a:pt x="385" y="192"/>
                  </a:lnTo>
                  <a:lnTo>
                    <a:pt x="384" y="187"/>
                  </a:lnTo>
                  <a:lnTo>
                    <a:pt x="383" y="184"/>
                  </a:lnTo>
                  <a:lnTo>
                    <a:pt x="381" y="182"/>
                  </a:lnTo>
                  <a:lnTo>
                    <a:pt x="381" y="179"/>
                  </a:lnTo>
                  <a:lnTo>
                    <a:pt x="380" y="178"/>
                  </a:lnTo>
                  <a:lnTo>
                    <a:pt x="377" y="173"/>
                  </a:lnTo>
                  <a:lnTo>
                    <a:pt x="375" y="169"/>
                  </a:lnTo>
                  <a:lnTo>
                    <a:pt x="371" y="165"/>
                  </a:lnTo>
                  <a:lnTo>
                    <a:pt x="367" y="161"/>
                  </a:lnTo>
                  <a:lnTo>
                    <a:pt x="363" y="158"/>
                  </a:lnTo>
                  <a:lnTo>
                    <a:pt x="359" y="155"/>
                  </a:lnTo>
                  <a:lnTo>
                    <a:pt x="355" y="154"/>
                  </a:lnTo>
                  <a:lnTo>
                    <a:pt x="352" y="153"/>
                  </a:lnTo>
                  <a:lnTo>
                    <a:pt x="350" y="151"/>
                  </a:lnTo>
                  <a:lnTo>
                    <a:pt x="347" y="150"/>
                  </a:lnTo>
                  <a:lnTo>
                    <a:pt x="344" y="150"/>
                  </a:lnTo>
                  <a:lnTo>
                    <a:pt x="340" y="149"/>
                  </a:lnTo>
                  <a:lnTo>
                    <a:pt x="338" y="149"/>
                  </a:lnTo>
                  <a:lnTo>
                    <a:pt x="335" y="149"/>
                  </a:lnTo>
                  <a:lnTo>
                    <a:pt x="332" y="149"/>
                  </a:lnTo>
                  <a:lnTo>
                    <a:pt x="330" y="149"/>
                  </a:lnTo>
                  <a:lnTo>
                    <a:pt x="326" y="149"/>
                  </a:lnTo>
                  <a:lnTo>
                    <a:pt x="323" y="149"/>
                  </a:lnTo>
                  <a:lnTo>
                    <a:pt x="318" y="149"/>
                  </a:lnTo>
                  <a:lnTo>
                    <a:pt x="312" y="149"/>
                  </a:lnTo>
                  <a:lnTo>
                    <a:pt x="307" y="149"/>
                  </a:lnTo>
                  <a:lnTo>
                    <a:pt x="302" y="150"/>
                  </a:lnTo>
                  <a:lnTo>
                    <a:pt x="298" y="151"/>
                  </a:lnTo>
                  <a:lnTo>
                    <a:pt x="295" y="153"/>
                  </a:lnTo>
                  <a:lnTo>
                    <a:pt x="291" y="153"/>
                  </a:lnTo>
                  <a:lnTo>
                    <a:pt x="290" y="153"/>
                  </a:lnTo>
                  <a:lnTo>
                    <a:pt x="287" y="154"/>
                  </a:lnTo>
                  <a:lnTo>
                    <a:pt x="287" y="153"/>
                  </a:lnTo>
                  <a:lnTo>
                    <a:pt x="286" y="153"/>
                  </a:lnTo>
                  <a:lnTo>
                    <a:pt x="283" y="150"/>
                  </a:lnTo>
                  <a:lnTo>
                    <a:pt x="282" y="149"/>
                  </a:lnTo>
                  <a:lnTo>
                    <a:pt x="276" y="147"/>
                  </a:lnTo>
                  <a:lnTo>
                    <a:pt x="274" y="146"/>
                  </a:lnTo>
                  <a:lnTo>
                    <a:pt x="271" y="145"/>
                  </a:lnTo>
                  <a:lnTo>
                    <a:pt x="268" y="143"/>
                  </a:lnTo>
                  <a:lnTo>
                    <a:pt x="264" y="143"/>
                  </a:lnTo>
                  <a:lnTo>
                    <a:pt x="263" y="143"/>
                  </a:lnTo>
                  <a:lnTo>
                    <a:pt x="259" y="143"/>
                  </a:lnTo>
                  <a:lnTo>
                    <a:pt x="255" y="143"/>
                  </a:lnTo>
                  <a:lnTo>
                    <a:pt x="251" y="145"/>
                  </a:lnTo>
                  <a:lnTo>
                    <a:pt x="247" y="146"/>
                  </a:lnTo>
                  <a:lnTo>
                    <a:pt x="243" y="146"/>
                  </a:lnTo>
                  <a:lnTo>
                    <a:pt x="239" y="149"/>
                  </a:lnTo>
                  <a:lnTo>
                    <a:pt x="235" y="150"/>
                  </a:lnTo>
                  <a:lnTo>
                    <a:pt x="233" y="151"/>
                  </a:lnTo>
                  <a:lnTo>
                    <a:pt x="229" y="153"/>
                  </a:lnTo>
                  <a:lnTo>
                    <a:pt x="226" y="154"/>
                  </a:lnTo>
                  <a:lnTo>
                    <a:pt x="223" y="155"/>
                  </a:lnTo>
                  <a:lnTo>
                    <a:pt x="221" y="157"/>
                  </a:lnTo>
                  <a:lnTo>
                    <a:pt x="218" y="159"/>
                  </a:lnTo>
                  <a:lnTo>
                    <a:pt x="217" y="159"/>
                  </a:lnTo>
                  <a:lnTo>
                    <a:pt x="215" y="159"/>
                  </a:lnTo>
                  <a:lnTo>
                    <a:pt x="210" y="159"/>
                  </a:lnTo>
                  <a:lnTo>
                    <a:pt x="207" y="158"/>
                  </a:lnTo>
                  <a:lnTo>
                    <a:pt x="203" y="158"/>
                  </a:lnTo>
                  <a:lnTo>
                    <a:pt x="199" y="157"/>
                  </a:lnTo>
                  <a:lnTo>
                    <a:pt x="195" y="157"/>
                  </a:lnTo>
                  <a:lnTo>
                    <a:pt x="190" y="157"/>
                  </a:lnTo>
                  <a:lnTo>
                    <a:pt x="185" y="155"/>
                  </a:lnTo>
                  <a:lnTo>
                    <a:pt x="182" y="155"/>
                  </a:lnTo>
                  <a:lnTo>
                    <a:pt x="179" y="154"/>
                  </a:lnTo>
                  <a:lnTo>
                    <a:pt x="175" y="154"/>
                  </a:lnTo>
                  <a:lnTo>
                    <a:pt x="173" y="154"/>
                  </a:lnTo>
                  <a:lnTo>
                    <a:pt x="169" y="154"/>
                  </a:lnTo>
                  <a:lnTo>
                    <a:pt x="166" y="153"/>
                  </a:lnTo>
                  <a:lnTo>
                    <a:pt x="164" y="153"/>
                  </a:lnTo>
                  <a:lnTo>
                    <a:pt x="161" y="153"/>
                  </a:lnTo>
                  <a:lnTo>
                    <a:pt x="157" y="153"/>
                  </a:lnTo>
                  <a:lnTo>
                    <a:pt x="154" y="151"/>
                  </a:lnTo>
                  <a:lnTo>
                    <a:pt x="150" y="151"/>
                  </a:lnTo>
                  <a:lnTo>
                    <a:pt x="148" y="151"/>
                  </a:lnTo>
                  <a:lnTo>
                    <a:pt x="144" y="150"/>
                  </a:lnTo>
                  <a:lnTo>
                    <a:pt x="140" y="150"/>
                  </a:lnTo>
                  <a:lnTo>
                    <a:pt x="136" y="149"/>
                  </a:lnTo>
                  <a:lnTo>
                    <a:pt x="133" y="149"/>
                  </a:lnTo>
                  <a:lnTo>
                    <a:pt x="129" y="147"/>
                  </a:lnTo>
                  <a:lnTo>
                    <a:pt x="125" y="147"/>
                  </a:lnTo>
                  <a:lnTo>
                    <a:pt x="122" y="146"/>
                  </a:lnTo>
                  <a:lnTo>
                    <a:pt x="118" y="146"/>
                  </a:lnTo>
                  <a:lnTo>
                    <a:pt x="116" y="145"/>
                  </a:lnTo>
                  <a:lnTo>
                    <a:pt x="112" y="145"/>
                  </a:lnTo>
                  <a:lnTo>
                    <a:pt x="109" y="143"/>
                  </a:lnTo>
                  <a:lnTo>
                    <a:pt x="105" y="143"/>
                  </a:lnTo>
                  <a:lnTo>
                    <a:pt x="102" y="142"/>
                  </a:lnTo>
                  <a:lnTo>
                    <a:pt x="100" y="142"/>
                  </a:lnTo>
                  <a:lnTo>
                    <a:pt x="96" y="141"/>
                  </a:lnTo>
                  <a:lnTo>
                    <a:pt x="93" y="141"/>
                  </a:lnTo>
                  <a:lnTo>
                    <a:pt x="89" y="139"/>
                  </a:lnTo>
                  <a:lnTo>
                    <a:pt x="86" y="138"/>
                  </a:lnTo>
                  <a:lnTo>
                    <a:pt x="84" y="138"/>
                  </a:lnTo>
                  <a:lnTo>
                    <a:pt x="81" y="137"/>
                  </a:lnTo>
                  <a:lnTo>
                    <a:pt x="78" y="135"/>
                  </a:lnTo>
                  <a:lnTo>
                    <a:pt x="76" y="135"/>
                  </a:lnTo>
                  <a:lnTo>
                    <a:pt x="73" y="134"/>
                  </a:lnTo>
                  <a:lnTo>
                    <a:pt x="71" y="134"/>
                  </a:lnTo>
                  <a:lnTo>
                    <a:pt x="67" y="131"/>
                  </a:lnTo>
                  <a:lnTo>
                    <a:pt x="63" y="130"/>
                  </a:lnTo>
                  <a:lnTo>
                    <a:pt x="59" y="127"/>
                  </a:lnTo>
                  <a:lnTo>
                    <a:pt x="56" y="126"/>
                  </a:lnTo>
                  <a:lnTo>
                    <a:pt x="53" y="123"/>
                  </a:lnTo>
                  <a:lnTo>
                    <a:pt x="51" y="121"/>
                  </a:lnTo>
                  <a:lnTo>
                    <a:pt x="47" y="118"/>
                  </a:lnTo>
                  <a:lnTo>
                    <a:pt x="45" y="114"/>
                  </a:lnTo>
                  <a:lnTo>
                    <a:pt x="41" y="110"/>
                  </a:lnTo>
                  <a:lnTo>
                    <a:pt x="40" y="106"/>
                  </a:lnTo>
                  <a:lnTo>
                    <a:pt x="37" y="102"/>
                  </a:lnTo>
                  <a:lnTo>
                    <a:pt x="36" y="98"/>
                  </a:lnTo>
                  <a:lnTo>
                    <a:pt x="33" y="93"/>
                  </a:lnTo>
                  <a:lnTo>
                    <a:pt x="32" y="87"/>
                  </a:lnTo>
                  <a:lnTo>
                    <a:pt x="29" y="83"/>
                  </a:lnTo>
                  <a:lnTo>
                    <a:pt x="28" y="78"/>
                  </a:lnTo>
                  <a:lnTo>
                    <a:pt x="27" y="73"/>
                  </a:lnTo>
                  <a:lnTo>
                    <a:pt x="25" y="68"/>
                  </a:lnTo>
                  <a:lnTo>
                    <a:pt x="24" y="62"/>
                  </a:lnTo>
                  <a:lnTo>
                    <a:pt x="23" y="58"/>
                  </a:lnTo>
                  <a:lnTo>
                    <a:pt x="21" y="52"/>
                  </a:lnTo>
                  <a:lnTo>
                    <a:pt x="20" y="48"/>
                  </a:lnTo>
                  <a:lnTo>
                    <a:pt x="19" y="42"/>
                  </a:lnTo>
                  <a:lnTo>
                    <a:pt x="17" y="37"/>
                  </a:lnTo>
                  <a:lnTo>
                    <a:pt x="17" y="33"/>
                  </a:lnTo>
                  <a:lnTo>
                    <a:pt x="16" y="29"/>
                  </a:lnTo>
                  <a:lnTo>
                    <a:pt x="15" y="24"/>
                  </a:lnTo>
                  <a:lnTo>
                    <a:pt x="15" y="21"/>
                  </a:lnTo>
                  <a:lnTo>
                    <a:pt x="13" y="17"/>
                  </a:lnTo>
                  <a:lnTo>
                    <a:pt x="13" y="14"/>
                  </a:lnTo>
                  <a:lnTo>
                    <a:pt x="12" y="10"/>
                  </a:lnTo>
                  <a:lnTo>
                    <a:pt x="12" y="9"/>
                  </a:lnTo>
                  <a:lnTo>
                    <a:pt x="12" y="6"/>
                  </a:lnTo>
                  <a:lnTo>
                    <a:pt x="12" y="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607" name="Freeform 58">
              <a:extLst>
                <a:ext uri="{FF2B5EF4-FFF2-40B4-BE49-F238E27FC236}">
                  <a16:creationId xmlns:a16="http://schemas.microsoft.com/office/drawing/2014/main" id="{DB1FDB6A-2253-43A8-9F21-F9F032E8FEF9}"/>
                </a:ext>
              </a:extLst>
            </p:cNvPr>
            <p:cNvSpPr>
              <a:spLocks/>
            </p:cNvSpPr>
            <p:nvPr/>
          </p:nvSpPr>
          <p:spPr bwMode="auto">
            <a:xfrm>
              <a:off x="1132" y="1948"/>
              <a:ext cx="76" cy="21"/>
            </a:xfrm>
            <a:custGeom>
              <a:avLst/>
              <a:gdLst>
                <a:gd name="T0" fmla="*/ 0 w 152"/>
                <a:gd name="T1" fmla="*/ 1 h 42"/>
                <a:gd name="T2" fmla="*/ 2 w 152"/>
                <a:gd name="T3" fmla="*/ 1 h 42"/>
                <a:gd name="T4" fmla="*/ 2 w 152"/>
                <a:gd name="T5" fmla="*/ 2 h 42"/>
                <a:gd name="T6" fmla="*/ 2 w 152"/>
                <a:gd name="T7" fmla="*/ 2 h 42"/>
                <a:gd name="T8" fmla="*/ 2 w 152"/>
                <a:gd name="T9" fmla="*/ 1 h 42"/>
                <a:gd name="T10" fmla="*/ 2 w 152"/>
                <a:gd name="T11" fmla="*/ 1 h 42"/>
                <a:gd name="T12" fmla="*/ 2 w 152"/>
                <a:gd name="T13" fmla="*/ 1 h 42"/>
                <a:gd name="T14" fmla="*/ 2 w 152"/>
                <a:gd name="T15" fmla="*/ 1 h 42"/>
                <a:gd name="T16" fmla="*/ 3 w 152"/>
                <a:gd name="T17" fmla="*/ 1 h 42"/>
                <a:gd name="T18" fmla="*/ 3 w 152"/>
                <a:gd name="T19" fmla="*/ 1 h 42"/>
                <a:gd name="T20" fmla="*/ 3 w 152"/>
                <a:gd name="T21" fmla="*/ 1 h 42"/>
                <a:gd name="T22" fmla="*/ 3 w 152"/>
                <a:gd name="T23" fmla="*/ 1 h 42"/>
                <a:gd name="T24" fmla="*/ 3 w 152"/>
                <a:gd name="T25" fmla="*/ 1 h 42"/>
                <a:gd name="T26" fmla="*/ 3 w 152"/>
                <a:gd name="T27" fmla="*/ 1 h 42"/>
                <a:gd name="T28" fmla="*/ 3 w 152"/>
                <a:gd name="T29" fmla="*/ 1 h 42"/>
                <a:gd name="T30" fmla="*/ 3 w 152"/>
                <a:gd name="T31" fmla="*/ 1 h 42"/>
                <a:gd name="T32" fmla="*/ 3 w 152"/>
                <a:gd name="T33" fmla="*/ 1 h 42"/>
                <a:gd name="T34" fmla="*/ 3 w 152"/>
                <a:gd name="T35" fmla="*/ 1 h 42"/>
                <a:gd name="T36" fmla="*/ 4 w 152"/>
                <a:gd name="T37" fmla="*/ 1 h 42"/>
                <a:gd name="T38" fmla="*/ 4 w 152"/>
                <a:gd name="T39" fmla="*/ 1 h 42"/>
                <a:gd name="T40" fmla="*/ 4 w 152"/>
                <a:gd name="T41" fmla="*/ 1 h 42"/>
                <a:gd name="T42" fmla="*/ 4 w 152"/>
                <a:gd name="T43" fmla="*/ 1 h 42"/>
                <a:gd name="T44" fmla="*/ 4 w 152"/>
                <a:gd name="T45" fmla="*/ 1 h 42"/>
                <a:gd name="T46" fmla="*/ 4 w 152"/>
                <a:gd name="T47" fmla="*/ 1 h 42"/>
                <a:gd name="T48" fmla="*/ 4 w 152"/>
                <a:gd name="T49" fmla="*/ 1 h 42"/>
                <a:gd name="T50" fmla="*/ 4 w 152"/>
                <a:gd name="T51" fmla="*/ 1 h 42"/>
                <a:gd name="T52" fmla="*/ 4 w 152"/>
                <a:gd name="T53" fmla="*/ 1 h 42"/>
                <a:gd name="T54" fmla="*/ 4 w 152"/>
                <a:gd name="T55" fmla="*/ 2 h 42"/>
                <a:gd name="T56" fmla="*/ 4 w 152"/>
                <a:gd name="T57" fmla="*/ 2 h 42"/>
                <a:gd name="T58" fmla="*/ 5 w 152"/>
                <a:gd name="T59" fmla="*/ 2 h 42"/>
                <a:gd name="T60" fmla="*/ 5 w 152"/>
                <a:gd name="T61" fmla="*/ 1 h 42"/>
                <a:gd name="T62" fmla="*/ 5 w 152"/>
                <a:gd name="T63" fmla="*/ 1 h 42"/>
                <a:gd name="T64" fmla="*/ 5 w 152"/>
                <a:gd name="T65" fmla="*/ 1 h 42"/>
                <a:gd name="T66" fmla="*/ 5 w 152"/>
                <a:gd name="T67" fmla="*/ 1 h 42"/>
                <a:gd name="T68" fmla="*/ 5 w 152"/>
                <a:gd name="T69" fmla="*/ 1 h 42"/>
                <a:gd name="T70" fmla="*/ 5 w 152"/>
                <a:gd name="T71" fmla="*/ 1 h 42"/>
                <a:gd name="T72" fmla="*/ 5 w 152"/>
                <a:gd name="T73" fmla="*/ 1 h 42"/>
                <a:gd name="T74" fmla="*/ 4 w 152"/>
                <a:gd name="T75" fmla="*/ 1 h 42"/>
                <a:gd name="T76" fmla="*/ 4 w 152"/>
                <a:gd name="T77" fmla="*/ 1 h 42"/>
                <a:gd name="T78" fmla="*/ 4 w 152"/>
                <a:gd name="T79" fmla="*/ 1 h 42"/>
                <a:gd name="T80" fmla="*/ 4 w 152"/>
                <a:gd name="T81" fmla="*/ 1 h 42"/>
                <a:gd name="T82" fmla="*/ 4 w 152"/>
                <a:gd name="T83" fmla="*/ 1 h 42"/>
                <a:gd name="T84" fmla="*/ 4 w 152"/>
                <a:gd name="T85" fmla="*/ 1 h 42"/>
                <a:gd name="T86" fmla="*/ 4 w 152"/>
                <a:gd name="T87" fmla="*/ 1 h 42"/>
                <a:gd name="T88" fmla="*/ 3 w 152"/>
                <a:gd name="T89" fmla="*/ 0 h 42"/>
                <a:gd name="T90" fmla="*/ 3 w 152"/>
                <a:gd name="T91" fmla="*/ 0 h 42"/>
                <a:gd name="T92" fmla="*/ 3 w 152"/>
                <a:gd name="T93" fmla="*/ 0 h 42"/>
                <a:gd name="T94" fmla="*/ 3 w 152"/>
                <a:gd name="T95" fmla="*/ 0 h 42"/>
                <a:gd name="T96" fmla="*/ 3 w 152"/>
                <a:gd name="T97" fmla="*/ 0 h 42"/>
                <a:gd name="T98" fmla="*/ 3 w 152"/>
                <a:gd name="T99" fmla="*/ 1 h 42"/>
                <a:gd name="T100" fmla="*/ 3 w 152"/>
                <a:gd name="T101" fmla="*/ 1 h 42"/>
                <a:gd name="T102" fmla="*/ 3 w 152"/>
                <a:gd name="T103" fmla="*/ 1 h 42"/>
                <a:gd name="T104" fmla="*/ 2 w 152"/>
                <a:gd name="T105" fmla="*/ 1 h 42"/>
                <a:gd name="T106" fmla="*/ 2 w 152"/>
                <a:gd name="T107" fmla="*/ 1 h 42"/>
                <a:gd name="T108" fmla="*/ 2 w 152"/>
                <a:gd name="T109" fmla="*/ 1 h 42"/>
                <a:gd name="T110" fmla="*/ 2 w 152"/>
                <a:gd name="T111" fmla="*/ 1 h 42"/>
                <a:gd name="T112" fmla="*/ 2 w 152"/>
                <a:gd name="T113" fmla="*/ 1 h 42"/>
                <a:gd name="T114" fmla="*/ 2 w 152"/>
                <a:gd name="T115" fmla="*/ 1 h 42"/>
                <a:gd name="T116" fmla="*/ 2 w 152"/>
                <a:gd name="T117" fmla="*/ 1 h 42"/>
                <a:gd name="T118" fmla="*/ 2 w 152"/>
                <a:gd name="T119" fmla="*/ 1 h 42"/>
                <a:gd name="T120" fmla="*/ 1 w 152"/>
                <a:gd name="T121" fmla="*/ 1 h 42"/>
                <a:gd name="T122" fmla="*/ 0 w 152"/>
                <a:gd name="T123" fmla="*/ 1 h 42"/>
                <a:gd name="T124" fmla="*/ 0 w 152"/>
                <a:gd name="T125" fmla="*/ 1 h 4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52" h="42">
                  <a:moveTo>
                    <a:pt x="0" y="21"/>
                  </a:moveTo>
                  <a:lnTo>
                    <a:pt x="39" y="28"/>
                  </a:lnTo>
                  <a:lnTo>
                    <a:pt x="40" y="42"/>
                  </a:lnTo>
                  <a:lnTo>
                    <a:pt x="58" y="38"/>
                  </a:lnTo>
                  <a:lnTo>
                    <a:pt x="55" y="26"/>
                  </a:lnTo>
                  <a:lnTo>
                    <a:pt x="56" y="25"/>
                  </a:lnTo>
                  <a:lnTo>
                    <a:pt x="58" y="24"/>
                  </a:lnTo>
                  <a:lnTo>
                    <a:pt x="62" y="21"/>
                  </a:lnTo>
                  <a:lnTo>
                    <a:pt x="67" y="18"/>
                  </a:lnTo>
                  <a:lnTo>
                    <a:pt x="68" y="17"/>
                  </a:lnTo>
                  <a:lnTo>
                    <a:pt x="72" y="16"/>
                  </a:lnTo>
                  <a:lnTo>
                    <a:pt x="75" y="14"/>
                  </a:lnTo>
                  <a:lnTo>
                    <a:pt x="78" y="14"/>
                  </a:lnTo>
                  <a:lnTo>
                    <a:pt x="82" y="13"/>
                  </a:lnTo>
                  <a:lnTo>
                    <a:pt x="84" y="13"/>
                  </a:lnTo>
                  <a:lnTo>
                    <a:pt x="88" y="13"/>
                  </a:lnTo>
                  <a:lnTo>
                    <a:pt x="92" y="13"/>
                  </a:lnTo>
                  <a:lnTo>
                    <a:pt x="95" y="13"/>
                  </a:lnTo>
                  <a:lnTo>
                    <a:pt x="97" y="14"/>
                  </a:lnTo>
                  <a:lnTo>
                    <a:pt x="101" y="16"/>
                  </a:lnTo>
                  <a:lnTo>
                    <a:pt x="104" y="17"/>
                  </a:lnTo>
                  <a:lnTo>
                    <a:pt x="107" y="18"/>
                  </a:lnTo>
                  <a:lnTo>
                    <a:pt x="111" y="20"/>
                  </a:lnTo>
                  <a:lnTo>
                    <a:pt x="113" y="22"/>
                  </a:lnTo>
                  <a:lnTo>
                    <a:pt x="116" y="24"/>
                  </a:lnTo>
                  <a:lnTo>
                    <a:pt x="121" y="28"/>
                  </a:lnTo>
                  <a:lnTo>
                    <a:pt x="124" y="30"/>
                  </a:lnTo>
                  <a:lnTo>
                    <a:pt x="127" y="33"/>
                  </a:lnTo>
                  <a:lnTo>
                    <a:pt x="128" y="34"/>
                  </a:lnTo>
                  <a:lnTo>
                    <a:pt x="152" y="33"/>
                  </a:lnTo>
                  <a:lnTo>
                    <a:pt x="151" y="32"/>
                  </a:lnTo>
                  <a:lnTo>
                    <a:pt x="148" y="28"/>
                  </a:lnTo>
                  <a:lnTo>
                    <a:pt x="145" y="25"/>
                  </a:lnTo>
                  <a:lnTo>
                    <a:pt x="143" y="22"/>
                  </a:lnTo>
                  <a:lnTo>
                    <a:pt x="140" y="21"/>
                  </a:lnTo>
                  <a:lnTo>
                    <a:pt x="136" y="18"/>
                  </a:lnTo>
                  <a:lnTo>
                    <a:pt x="132" y="14"/>
                  </a:lnTo>
                  <a:lnTo>
                    <a:pt x="128" y="12"/>
                  </a:lnTo>
                  <a:lnTo>
                    <a:pt x="123" y="9"/>
                  </a:lnTo>
                  <a:lnTo>
                    <a:pt x="119" y="6"/>
                  </a:lnTo>
                  <a:lnTo>
                    <a:pt x="113" y="4"/>
                  </a:lnTo>
                  <a:lnTo>
                    <a:pt x="108" y="2"/>
                  </a:lnTo>
                  <a:lnTo>
                    <a:pt x="104" y="1"/>
                  </a:lnTo>
                  <a:lnTo>
                    <a:pt x="99" y="1"/>
                  </a:lnTo>
                  <a:lnTo>
                    <a:pt x="96" y="0"/>
                  </a:lnTo>
                  <a:lnTo>
                    <a:pt x="92" y="0"/>
                  </a:lnTo>
                  <a:lnTo>
                    <a:pt x="90" y="0"/>
                  </a:lnTo>
                  <a:lnTo>
                    <a:pt x="87" y="0"/>
                  </a:lnTo>
                  <a:lnTo>
                    <a:pt x="82" y="0"/>
                  </a:lnTo>
                  <a:lnTo>
                    <a:pt x="78" y="2"/>
                  </a:lnTo>
                  <a:lnTo>
                    <a:pt x="72" y="2"/>
                  </a:lnTo>
                  <a:lnTo>
                    <a:pt x="67" y="4"/>
                  </a:lnTo>
                  <a:lnTo>
                    <a:pt x="63" y="6"/>
                  </a:lnTo>
                  <a:lnTo>
                    <a:pt x="60" y="8"/>
                  </a:lnTo>
                  <a:lnTo>
                    <a:pt x="56" y="9"/>
                  </a:lnTo>
                  <a:lnTo>
                    <a:pt x="52" y="10"/>
                  </a:lnTo>
                  <a:lnTo>
                    <a:pt x="50" y="13"/>
                  </a:lnTo>
                  <a:lnTo>
                    <a:pt x="48" y="14"/>
                  </a:lnTo>
                  <a:lnTo>
                    <a:pt x="44" y="17"/>
                  </a:lnTo>
                  <a:lnTo>
                    <a:pt x="2" y="4"/>
                  </a:lnTo>
                  <a:lnTo>
                    <a:pt x="0" y="2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608" name="Freeform 59">
              <a:extLst>
                <a:ext uri="{FF2B5EF4-FFF2-40B4-BE49-F238E27FC236}">
                  <a16:creationId xmlns:a16="http://schemas.microsoft.com/office/drawing/2014/main" id="{43C81E27-1104-47B8-8C8E-6C3AB58E49EA}"/>
                </a:ext>
              </a:extLst>
            </p:cNvPr>
            <p:cNvSpPr>
              <a:spLocks/>
            </p:cNvSpPr>
            <p:nvPr/>
          </p:nvSpPr>
          <p:spPr bwMode="auto">
            <a:xfrm>
              <a:off x="700" y="1923"/>
              <a:ext cx="467" cy="126"/>
            </a:xfrm>
            <a:custGeom>
              <a:avLst/>
              <a:gdLst>
                <a:gd name="T0" fmla="*/ 29 w 934"/>
                <a:gd name="T1" fmla="*/ 4 h 251"/>
                <a:gd name="T2" fmla="*/ 29 w 934"/>
                <a:gd name="T3" fmla="*/ 4 h 251"/>
                <a:gd name="T4" fmla="*/ 29 w 934"/>
                <a:gd name="T5" fmla="*/ 5 h 251"/>
                <a:gd name="T6" fmla="*/ 29 w 934"/>
                <a:gd name="T7" fmla="*/ 6 h 251"/>
                <a:gd name="T8" fmla="*/ 29 w 934"/>
                <a:gd name="T9" fmla="*/ 7 h 251"/>
                <a:gd name="T10" fmla="*/ 28 w 934"/>
                <a:gd name="T11" fmla="*/ 7 h 251"/>
                <a:gd name="T12" fmla="*/ 27 w 934"/>
                <a:gd name="T13" fmla="*/ 8 h 251"/>
                <a:gd name="T14" fmla="*/ 27 w 934"/>
                <a:gd name="T15" fmla="*/ 8 h 251"/>
                <a:gd name="T16" fmla="*/ 26 w 934"/>
                <a:gd name="T17" fmla="*/ 8 h 251"/>
                <a:gd name="T18" fmla="*/ 26 w 934"/>
                <a:gd name="T19" fmla="*/ 8 h 251"/>
                <a:gd name="T20" fmla="*/ 25 w 934"/>
                <a:gd name="T21" fmla="*/ 8 h 251"/>
                <a:gd name="T22" fmla="*/ 24 w 934"/>
                <a:gd name="T23" fmla="*/ 8 h 251"/>
                <a:gd name="T24" fmla="*/ 23 w 934"/>
                <a:gd name="T25" fmla="*/ 7 h 251"/>
                <a:gd name="T26" fmla="*/ 23 w 934"/>
                <a:gd name="T27" fmla="*/ 7 h 251"/>
                <a:gd name="T28" fmla="*/ 22 w 934"/>
                <a:gd name="T29" fmla="*/ 7 h 251"/>
                <a:gd name="T30" fmla="*/ 21 w 934"/>
                <a:gd name="T31" fmla="*/ 7 h 251"/>
                <a:gd name="T32" fmla="*/ 21 w 934"/>
                <a:gd name="T33" fmla="*/ 7 h 251"/>
                <a:gd name="T34" fmla="*/ 20 w 934"/>
                <a:gd name="T35" fmla="*/ 6 h 251"/>
                <a:gd name="T36" fmla="*/ 19 w 934"/>
                <a:gd name="T37" fmla="*/ 6 h 251"/>
                <a:gd name="T38" fmla="*/ 19 w 934"/>
                <a:gd name="T39" fmla="*/ 5 h 251"/>
                <a:gd name="T40" fmla="*/ 19 w 934"/>
                <a:gd name="T41" fmla="*/ 4 h 251"/>
                <a:gd name="T42" fmla="*/ 18 w 934"/>
                <a:gd name="T43" fmla="*/ 4 h 251"/>
                <a:gd name="T44" fmla="*/ 18 w 934"/>
                <a:gd name="T45" fmla="*/ 3 h 251"/>
                <a:gd name="T46" fmla="*/ 18 w 934"/>
                <a:gd name="T47" fmla="*/ 2 h 251"/>
                <a:gd name="T48" fmla="*/ 18 w 934"/>
                <a:gd name="T49" fmla="*/ 1 h 251"/>
                <a:gd name="T50" fmla="*/ 17 w 934"/>
                <a:gd name="T51" fmla="*/ 1 h 251"/>
                <a:gd name="T52" fmla="*/ 17 w 934"/>
                <a:gd name="T53" fmla="*/ 1 h 251"/>
                <a:gd name="T54" fmla="*/ 17 w 934"/>
                <a:gd name="T55" fmla="*/ 1 h 251"/>
                <a:gd name="T56" fmla="*/ 17 w 934"/>
                <a:gd name="T57" fmla="*/ 2 h 251"/>
                <a:gd name="T58" fmla="*/ 17 w 934"/>
                <a:gd name="T59" fmla="*/ 3 h 251"/>
                <a:gd name="T60" fmla="*/ 18 w 934"/>
                <a:gd name="T61" fmla="*/ 3 h 251"/>
                <a:gd name="T62" fmla="*/ 18 w 934"/>
                <a:gd name="T63" fmla="*/ 4 h 251"/>
                <a:gd name="T64" fmla="*/ 18 w 934"/>
                <a:gd name="T65" fmla="*/ 4 h 251"/>
                <a:gd name="T66" fmla="*/ 18 w 934"/>
                <a:gd name="T67" fmla="*/ 5 h 251"/>
                <a:gd name="T68" fmla="*/ 19 w 934"/>
                <a:gd name="T69" fmla="*/ 6 h 251"/>
                <a:gd name="T70" fmla="*/ 19 w 934"/>
                <a:gd name="T71" fmla="*/ 6 h 251"/>
                <a:gd name="T72" fmla="*/ 20 w 934"/>
                <a:gd name="T73" fmla="*/ 7 h 251"/>
                <a:gd name="T74" fmla="*/ 20 w 934"/>
                <a:gd name="T75" fmla="*/ 7 h 251"/>
                <a:gd name="T76" fmla="*/ 21 w 934"/>
                <a:gd name="T77" fmla="*/ 8 h 251"/>
                <a:gd name="T78" fmla="*/ 22 w 934"/>
                <a:gd name="T79" fmla="*/ 8 h 251"/>
                <a:gd name="T80" fmla="*/ 23 w 934"/>
                <a:gd name="T81" fmla="*/ 8 h 251"/>
                <a:gd name="T82" fmla="*/ 24 w 934"/>
                <a:gd name="T83" fmla="*/ 8 h 251"/>
                <a:gd name="T84" fmla="*/ 24 w 934"/>
                <a:gd name="T85" fmla="*/ 8 h 251"/>
                <a:gd name="T86" fmla="*/ 25 w 934"/>
                <a:gd name="T87" fmla="*/ 8 h 251"/>
                <a:gd name="T88" fmla="*/ 26 w 934"/>
                <a:gd name="T89" fmla="*/ 8 h 251"/>
                <a:gd name="T90" fmla="*/ 27 w 934"/>
                <a:gd name="T91" fmla="*/ 8 h 251"/>
                <a:gd name="T92" fmla="*/ 27 w 934"/>
                <a:gd name="T93" fmla="*/ 8 h 251"/>
                <a:gd name="T94" fmla="*/ 28 w 934"/>
                <a:gd name="T95" fmla="*/ 8 h 251"/>
                <a:gd name="T96" fmla="*/ 29 w 934"/>
                <a:gd name="T97" fmla="*/ 8 h 251"/>
                <a:gd name="T98" fmla="*/ 29 w 934"/>
                <a:gd name="T99" fmla="*/ 7 h 251"/>
                <a:gd name="T100" fmla="*/ 29 w 934"/>
                <a:gd name="T101" fmla="*/ 6 h 251"/>
                <a:gd name="T102" fmla="*/ 30 w 934"/>
                <a:gd name="T103" fmla="*/ 5 h 251"/>
                <a:gd name="T104" fmla="*/ 30 w 934"/>
                <a:gd name="T105" fmla="*/ 4 h 251"/>
                <a:gd name="T106" fmla="*/ 29 w 934"/>
                <a:gd name="T107" fmla="*/ 4 h 251"/>
                <a:gd name="T108" fmla="*/ 29 w 934"/>
                <a:gd name="T109" fmla="*/ 3 h 25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934" h="251">
                  <a:moveTo>
                    <a:pt x="902" y="97"/>
                  </a:moveTo>
                  <a:lnTo>
                    <a:pt x="903" y="99"/>
                  </a:lnTo>
                  <a:lnTo>
                    <a:pt x="904" y="101"/>
                  </a:lnTo>
                  <a:lnTo>
                    <a:pt x="906" y="103"/>
                  </a:lnTo>
                  <a:lnTo>
                    <a:pt x="908" y="106"/>
                  </a:lnTo>
                  <a:lnTo>
                    <a:pt x="910" y="111"/>
                  </a:lnTo>
                  <a:lnTo>
                    <a:pt x="911" y="112"/>
                  </a:lnTo>
                  <a:lnTo>
                    <a:pt x="912" y="115"/>
                  </a:lnTo>
                  <a:lnTo>
                    <a:pt x="914" y="118"/>
                  </a:lnTo>
                  <a:lnTo>
                    <a:pt x="915" y="122"/>
                  </a:lnTo>
                  <a:lnTo>
                    <a:pt x="916" y="124"/>
                  </a:lnTo>
                  <a:lnTo>
                    <a:pt x="916" y="127"/>
                  </a:lnTo>
                  <a:lnTo>
                    <a:pt x="918" y="130"/>
                  </a:lnTo>
                  <a:lnTo>
                    <a:pt x="919" y="132"/>
                  </a:lnTo>
                  <a:lnTo>
                    <a:pt x="919" y="136"/>
                  </a:lnTo>
                  <a:lnTo>
                    <a:pt x="919" y="139"/>
                  </a:lnTo>
                  <a:lnTo>
                    <a:pt x="919" y="143"/>
                  </a:lnTo>
                  <a:lnTo>
                    <a:pt x="920" y="147"/>
                  </a:lnTo>
                  <a:lnTo>
                    <a:pt x="919" y="150"/>
                  </a:lnTo>
                  <a:lnTo>
                    <a:pt x="919" y="154"/>
                  </a:lnTo>
                  <a:lnTo>
                    <a:pt x="919" y="158"/>
                  </a:lnTo>
                  <a:lnTo>
                    <a:pt x="919" y="162"/>
                  </a:lnTo>
                  <a:lnTo>
                    <a:pt x="916" y="167"/>
                  </a:lnTo>
                  <a:lnTo>
                    <a:pt x="916" y="170"/>
                  </a:lnTo>
                  <a:lnTo>
                    <a:pt x="914" y="175"/>
                  </a:lnTo>
                  <a:lnTo>
                    <a:pt x="912" y="179"/>
                  </a:lnTo>
                  <a:lnTo>
                    <a:pt x="910" y="183"/>
                  </a:lnTo>
                  <a:lnTo>
                    <a:pt x="908" y="187"/>
                  </a:lnTo>
                  <a:lnTo>
                    <a:pt x="906" y="190"/>
                  </a:lnTo>
                  <a:lnTo>
                    <a:pt x="903" y="194"/>
                  </a:lnTo>
                  <a:lnTo>
                    <a:pt x="900" y="198"/>
                  </a:lnTo>
                  <a:lnTo>
                    <a:pt x="898" y="200"/>
                  </a:lnTo>
                  <a:lnTo>
                    <a:pt x="895" y="203"/>
                  </a:lnTo>
                  <a:lnTo>
                    <a:pt x="892" y="207"/>
                  </a:lnTo>
                  <a:lnTo>
                    <a:pt x="887" y="212"/>
                  </a:lnTo>
                  <a:lnTo>
                    <a:pt x="883" y="216"/>
                  </a:lnTo>
                  <a:lnTo>
                    <a:pt x="878" y="221"/>
                  </a:lnTo>
                  <a:lnTo>
                    <a:pt x="872" y="224"/>
                  </a:lnTo>
                  <a:lnTo>
                    <a:pt x="868" y="227"/>
                  </a:lnTo>
                  <a:lnTo>
                    <a:pt x="864" y="231"/>
                  </a:lnTo>
                  <a:lnTo>
                    <a:pt x="860" y="232"/>
                  </a:lnTo>
                  <a:lnTo>
                    <a:pt x="858" y="235"/>
                  </a:lnTo>
                  <a:lnTo>
                    <a:pt x="855" y="235"/>
                  </a:lnTo>
                  <a:lnTo>
                    <a:pt x="854" y="236"/>
                  </a:lnTo>
                  <a:lnTo>
                    <a:pt x="851" y="237"/>
                  </a:lnTo>
                  <a:lnTo>
                    <a:pt x="850" y="237"/>
                  </a:lnTo>
                  <a:lnTo>
                    <a:pt x="847" y="236"/>
                  </a:lnTo>
                  <a:lnTo>
                    <a:pt x="845" y="236"/>
                  </a:lnTo>
                  <a:lnTo>
                    <a:pt x="841" y="236"/>
                  </a:lnTo>
                  <a:lnTo>
                    <a:pt x="837" y="236"/>
                  </a:lnTo>
                  <a:lnTo>
                    <a:pt x="833" y="235"/>
                  </a:lnTo>
                  <a:lnTo>
                    <a:pt x="827" y="235"/>
                  </a:lnTo>
                  <a:lnTo>
                    <a:pt x="823" y="235"/>
                  </a:lnTo>
                  <a:lnTo>
                    <a:pt x="821" y="235"/>
                  </a:lnTo>
                  <a:lnTo>
                    <a:pt x="818" y="233"/>
                  </a:lnTo>
                  <a:lnTo>
                    <a:pt x="814" y="233"/>
                  </a:lnTo>
                  <a:lnTo>
                    <a:pt x="811" y="233"/>
                  </a:lnTo>
                  <a:lnTo>
                    <a:pt x="807" y="233"/>
                  </a:lnTo>
                  <a:lnTo>
                    <a:pt x="803" y="232"/>
                  </a:lnTo>
                  <a:lnTo>
                    <a:pt x="801" y="232"/>
                  </a:lnTo>
                  <a:lnTo>
                    <a:pt x="797" y="232"/>
                  </a:lnTo>
                  <a:lnTo>
                    <a:pt x="793" y="231"/>
                  </a:lnTo>
                  <a:lnTo>
                    <a:pt x="789" y="231"/>
                  </a:lnTo>
                  <a:lnTo>
                    <a:pt x="785" y="231"/>
                  </a:lnTo>
                  <a:lnTo>
                    <a:pt x="781" y="229"/>
                  </a:lnTo>
                  <a:lnTo>
                    <a:pt x="777" y="229"/>
                  </a:lnTo>
                  <a:lnTo>
                    <a:pt x="773" y="229"/>
                  </a:lnTo>
                  <a:lnTo>
                    <a:pt x="769" y="229"/>
                  </a:lnTo>
                  <a:lnTo>
                    <a:pt x="765" y="228"/>
                  </a:lnTo>
                  <a:lnTo>
                    <a:pt x="761" y="227"/>
                  </a:lnTo>
                  <a:lnTo>
                    <a:pt x="756" y="227"/>
                  </a:lnTo>
                  <a:lnTo>
                    <a:pt x="752" y="225"/>
                  </a:lnTo>
                  <a:lnTo>
                    <a:pt x="748" y="224"/>
                  </a:lnTo>
                  <a:lnTo>
                    <a:pt x="744" y="224"/>
                  </a:lnTo>
                  <a:lnTo>
                    <a:pt x="738" y="224"/>
                  </a:lnTo>
                  <a:lnTo>
                    <a:pt x="734" y="223"/>
                  </a:lnTo>
                  <a:lnTo>
                    <a:pt x="730" y="223"/>
                  </a:lnTo>
                  <a:lnTo>
                    <a:pt x="726" y="221"/>
                  </a:lnTo>
                  <a:lnTo>
                    <a:pt x="722" y="220"/>
                  </a:lnTo>
                  <a:lnTo>
                    <a:pt x="718" y="220"/>
                  </a:lnTo>
                  <a:lnTo>
                    <a:pt x="714" y="219"/>
                  </a:lnTo>
                  <a:lnTo>
                    <a:pt x="710" y="219"/>
                  </a:lnTo>
                  <a:lnTo>
                    <a:pt x="705" y="217"/>
                  </a:lnTo>
                  <a:lnTo>
                    <a:pt x="702" y="216"/>
                  </a:lnTo>
                  <a:lnTo>
                    <a:pt x="697" y="215"/>
                  </a:lnTo>
                  <a:lnTo>
                    <a:pt x="694" y="215"/>
                  </a:lnTo>
                  <a:lnTo>
                    <a:pt x="690" y="213"/>
                  </a:lnTo>
                  <a:lnTo>
                    <a:pt x="686" y="212"/>
                  </a:lnTo>
                  <a:lnTo>
                    <a:pt x="682" y="211"/>
                  </a:lnTo>
                  <a:lnTo>
                    <a:pt x="678" y="211"/>
                  </a:lnTo>
                  <a:lnTo>
                    <a:pt x="676" y="209"/>
                  </a:lnTo>
                  <a:lnTo>
                    <a:pt x="672" y="208"/>
                  </a:lnTo>
                  <a:lnTo>
                    <a:pt x="669" y="207"/>
                  </a:lnTo>
                  <a:lnTo>
                    <a:pt x="667" y="206"/>
                  </a:lnTo>
                  <a:lnTo>
                    <a:pt x="663" y="206"/>
                  </a:lnTo>
                  <a:lnTo>
                    <a:pt x="660" y="204"/>
                  </a:lnTo>
                  <a:lnTo>
                    <a:pt x="657" y="203"/>
                  </a:lnTo>
                  <a:lnTo>
                    <a:pt x="655" y="202"/>
                  </a:lnTo>
                  <a:lnTo>
                    <a:pt x="652" y="200"/>
                  </a:lnTo>
                  <a:lnTo>
                    <a:pt x="651" y="200"/>
                  </a:lnTo>
                  <a:lnTo>
                    <a:pt x="645" y="196"/>
                  </a:lnTo>
                  <a:lnTo>
                    <a:pt x="641" y="194"/>
                  </a:lnTo>
                  <a:lnTo>
                    <a:pt x="637" y="191"/>
                  </a:lnTo>
                  <a:lnTo>
                    <a:pt x="633" y="190"/>
                  </a:lnTo>
                  <a:lnTo>
                    <a:pt x="631" y="187"/>
                  </a:lnTo>
                  <a:lnTo>
                    <a:pt x="627" y="186"/>
                  </a:lnTo>
                  <a:lnTo>
                    <a:pt x="624" y="183"/>
                  </a:lnTo>
                  <a:lnTo>
                    <a:pt x="621" y="182"/>
                  </a:lnTo>
                  <a:lnTo>
                    <a:pt x="616" y="178"/>
                  </a:lnTo>
                  <a:lnTo>
                    <a:pt x="612" y="175"/>
                  </a:lnTo>
                  <a:lnTo>
                    <a:pt x="608" y="171"/>
                  </a:lnTo>
                  <a:lnTo>
                    <a:pt x="604" y="168"/>
                  </a:lnTo>
                  <a:lnTo>
                    <a:pt x="601" y="164"/>
                  </a:lnTo>
                  <a:lnTo>
                    <a:pt x="599" y="162"/>
                  </a:lnTo>
                  <a:lnTo>
                    <a:pt x="596" y="158"/>
                  </a:lnTo>
                  <a:lnTo>
                    <a:pt x="595" y="155"/>
                  </a:lnTo>
                  <a:lnTo>
                    <a:pt x="593" y="151"/>
                  </a:lnTo>
                  <a:lnTo>
                    <a:pt x="591" y="147"/>
                  </a:lnTo>
                  <a:lnTo>
                    <a:pt x="589" y="143"/>
                  </a:lnTo>
                  <a:lnTo>
                    <a:pt x="588" y="139"/>
                  </a:lnTo>
                  <a:lnTo>
                    <a:pt x="587" y="135"/>
                  </a:lnTo>
                  <a:lnTo>
                    <a:pt x="585" y="132"/>
                  </a:lnTo>
                  <a:lnTo>
                    <a:pt x="584" y="128"/>
                  </a:lnTo>
                  <a:lnTo>
                    <a:pt x="583" y="126"/>
                  </a:lnTo>
                  <a:lnTo>
                    <a:pt x="581" y="120"/>
                  </a:lnTo>
                  <a:lnTo>
                    <a:pt x="580" y="116"/>
                  </a:lnTo>
                  <a:lnTo>
                    <a:pt x="577" y="112"/>
                  </a:lnTo>
                  <a:lnTo>
                    <a:pt x="576" y="107"/>
                  </a:lnTo>
                  <a:lnTo>
                    <a:pt x="575" y="102"/>
                  </a:lnTo>
                  <a:lnTo>
                    <a:pt x="573" y="97"/>
                  </a:lnTo>
                  <a:lnTo>
                    <a:pt x="572" y="93"/>
                  </a:lnTo>
                  <a:lnTo>
                    <a:pt x="570" y="87"/>
                  </a:lnTo>
                  <a:lnTo>
                    <a:pt x="570" y="85"/>
                  </a:lnTo>
                  <a:lnTo>
                    <a:pt x="568" y="82"/>
                  </a:lnTo>
                  <a:lnTo>
                    <a:pt x="568" y="78"/>
                  </a:lnTo>
                  <a:lnTo>
                    <a:pt x="567" y="77"/>
                  </a:lnTo>
                  <a:lnTo>
                    <a:pt x="566" y="70"/>
                  </a:lnTo>
                  <a:lnTo>
                    <a:pt x="564" y="66"/>
                  </a:lnTo>
                  <a:lnTo>
                    <a:pt x="563" y="62"/>
                  </a:lnTo>
                  <a:lnTo>
                    <a:pt x="562" y="59"/>
                  </a:lnTo>
                  <a:lnTo>
                    <a:pt x="562" y="57"/>
                  </a:lnTo>
                  <a:lnTo>
                    <a:pt x="560" y="54"/>
                  </a:lnTo>
                  <a:lnTo>
                    <a:pt x="559" y="49"/>
                  </a:lnTo>
                  <a:lnTo>
                    <a:pt x="558" y="45"/>
                  </a:lnTo>
                  <a:lnTo>
                    <a:pt x="555" y="38"/>
                  </a:lnTo>
                  <a:lnTo>
                    <a:pt x="554" y="34"/>
                  </a:lnTo>
                  <a:lnTo>
                    <a:pt x="552" y="30"/>
                  </a:lnTo>
                  <a:lnTo>
                    <a:pt x="551" y="26"/>
                  </a:lnTo>
                  <a:lnTo>
                    <a:pt x="550" y="22"/>
                  </a:lnTo>
                  <a:lnTo>
                    <a:pt x="548" y="18"/>
                  </a:lnTo>
                  <a:lnTo>
                    <a:pt x="547" y="15"/>
                  </a:lnTo>
                  <a:lnTo>
                    <a:pt x="547" y="13"/>
                  </a:lnTo>
                  <a:lnTo>
                    <a:pt x="544" y="9"/>
                  </a:lnTo>
                  <a:lnTo>
                    <a:pt x="543" y="7"/>
                  </a:lnTo>
                  <a:lnTo>
                    <a:pt x="539" y="2"/>
                  </a:lnTo>
                  <a:lnTo>
                    <a:pt x="535" y="0"/>
                  </a:lnTo>
                  <a:lnTo>
                    <a:pt x="532" y="0"/>
                  </a:lnTo>
                  <a:lnTo>
                    <a:pt x="531" y="2"/>
                  </a:lnTo>
                  <a:lnTo>
                    <a:pt x="530" y="5"/>
                  </a:lnTo>
                  <a:lnTo>
                    <a:pt x="531" y="7"/>
                  </a:lnTo>
                  <a:lnTo>
                    <a:pt x="531" y="11"/>
                  </a:lnTo>
                  <a:lnTo>
                    <a:pt x="532" y="15"/>
                  </a:lnTo>
                  <a:lnTo>
                    <a:pt x="532" y="18"/>
                  </a:lnTo>
                  <a:lnTo>
                    <a:pt x="534" y="21"/>
                  </a:lnTo>
                  <a:lnTo>
                    <a:pt x="534" y="23"/>
                  </a:lnTo>
                  <a:lnTo>
                    <a:pt x="535" y="26"/>
                  </a:lnTo>
                  <a:lnTo>
                    <a:pt x="535" y="30"/>
                  </a:lnTo>
                  <a:lnTo>
                    <a:pt x="536" y="33"/>
                  </a:lnTo>
                  <a:lnTo>
                    <a:pt x="536" y="35"/>
                  </a:lnTo>
                  <a:lnTo>
                    <a:pt x="538" y="39"/>
                  </a:lnTo>
                  <a:lnTo>
                    <a:pt x="538" y="42"/>
                  </a:lnTo>
                  <a:lnTo>
                    <a:pt x="539" y="45"/>
                  </a:lnTo>
                  <a:lnTo>
                    <a:pt x="539" y="47"/>
                  </a:lnTo>
                  <a:lnTo>
                    <a:pt x="540" y="51"/>
                  </a:lnTo>
                  <a:lnTo>
                    <a:pt x="540" y="55"/>
                  </a:lnTo>
                  <a:lnTo>
                    <a:pt x="543" y="61"/>
                  </a:lnTo>
                  <a:lnTo>
                    <a:pt x="543" y="65"/>
                  </a:lnTo>
                  <a:lnTo>
                    <a:pt x="544" y="67"/>
                  </a:lnTo>
                  <a:lnTo>
                    <a:pt x="544" y="70"/>
                  </a:lnTo>
                  <a:lnTo>
                    <a:pt x="544" y="71"/>
                  </a:lnTo>
                  <a:lnTo>
                    <a:pt x="1" y="27"/>
                  </a:lnTo>
                  <a:lnTo>
                    <a:pt x="0" y="38"/>
                  </a:lnTo>
                  <a:lnTo>
                    <a:pt x="547" y="83"/>
                  </a:lnTo>
                  <a:lnTo>
                    <a:pt x="547" y="87"/>
                  </a:lnTo>
                  <a:lnTo>
                    <a:pt x="547" y="89"/>
                  </a:lnTo>
                  <a:lnTo>
                    <a:pt x="547" y="90"/>
                  </a:lnTo>
                  <a:lnTo>
                    <a:pt x="547" y="93"/>
                  </a:lnTo>
                  <a:lnTo>
                    <a:pt x="548" y="97"/>
                  </a:lnTo>
                  <a:lnTo>
                    <a:pt x="548" y="99"/>
                  </a:lnTo>
                  <a:lnTo>
                    <a:pt x="550" y="103"/>
                  </a:lnTo>
                  <a:lnTo>
                    <a:pt x="550" y="107"/>
                  </a:lnTo>
                  <a:lnTo>
                    <a:pt x="551" y="111"/>
                  </a:lnTo>
                  <a:lnTo>
                    <a:pt x="552" y="115"/>
                  </a:lnTo>
                  <a:lnTo>
                    <a:pt x="554" y="120"/>
                  </a:lnTo>
                  <a:lnTo>
                    <a:pt x="555" y="126"/>
                  </a:lnTo>
                  <a:lnTo>
                    <a:pt x="558" y="131"/>
                  </a:lnTo>
                  <a:lnTo>
                    <a:pt x="559" y="135"/>
                  </a:lnTo>
                  <a:lnTo>
                    <a:pt x="562" y="142"/>
                  </a:lnTo>
                  <a:lnTo>
                    <a:pt x="563" y="143"/>
                  </a:lnTo>
                  <a:lnTo>
                    <a:pt x="564" y="146"/>
                  </a:lnTo>
                  <a:lnTo>
                    <a:pt x="566" y="150"/>
                  </a:lnTo>
                  <a:lnTo>
                    <a:pt x="567" y="152"/>
                  </a:lnTo>
                  <a:lnTo>
                    <a:pt x="570" y="158"/>
                  </a:lnTo>
                  <a:lnTo>
                    <a:pt x="572" y="163"/>
                  </a:lnTo>
                  <a:lnTo>
                    <a:pt x="575" y="166"/>
                  </a:lnTo>
                  <a:lnTo>
                    <a:pt x="576" y="168"/>
                  </a:lnTo>
                  <a:lnTo>
                    <a:pt x="577" y="171"/>
                  </a:lnTo>
                  <a:lnTo>
                    <a:pt x="580" y="175"/>
                  </a:lnTo>
                  <a:lnTo>
                    <a:pt x="584" y="179"/>
                  </a:lnTo>
                  <a:lnTo>
                    <a:pt x="588" y="186"/>
                  </a:lnTo>
                  <a:lnTo>
                    <a:pt x="591" y="187"/>
                  </a:lnTo>
                  <a:lnTo>
                    <a:pt x="593" y="190"/>
                  </a:lnTo>
                  <a:lnTo>
                    <a:pt x="596" y="192"/>
                  </a:lnTo>
                  <a:lnTo>
                    <a:pt x="599" y="195"/>
                  </a:lnTo>
                  <a:lnTo>
                    <a:pt x="601" y="198"/>
                  </a:lnTo>
                  <a:lnTo>
                    <a:pt x="604" y="200"/>
                  </a:lnTo>
                  <a:lnTo>
                    <a:pt x="608" y="203"/>
                  </a:lnTo>
                  <a:lnTo>
                    <a:pt x="611" y="206"/>
                  </a:lnTo>
                  <a:lnTo>
                    <a:pt x="613" y="208"/>
                  </a:lnTo>
                  <a:lnTo>
                    <a:pt x="616" y="211"/>
                  </a:lnTo>
                  <a:lnTo>
                    <a:pt x="620" y="212"/>
                  </a:lnTo>
                  <a:lnTo>
                    <a:pt x="624" y="215"/>
                  </a:lnTo>
                  <a:lnTo>
                    <a:pt x="627" y="216"/>
                  </a:lnTo>
                  <a:lnTo>
                    <a:pt x="631" y="219"/>
                  </a:lnTo>
                  <a:lnTo>
                    <a:pt x="633" y="221"/>
                  </a:lnTo>
                  <a:lnTo>
                    <a:pt x="637" y="223"/>
                  </a:lnTo>
                  <a:lnTo>
                    <a:pt x="641" y="224"/>
                  </a:lnTo>
                  <a:lnTo>
                    <a:pt x="645" y="225"/>
                  </a:lnTo>
                  <a:lnTo>
                    <a:pt x="649" y="227"/>
                  </a:lnTo>
                  <a:lnTo>
                    <a:pt x="653" y="229"/>
                  </a:lnTo>
                  <a:lnTo>
                    <a:pt x="657" y="231"/>
                  </a:lnTo>
                  <a:lnTo>
                    <a:pt x="661" y="232"/>
                  </a:lnTo>
                  <a:lnTo>
                    <a:pt x="667" y="233"/>
                  </a:lnTo>
                  <a:lnTo>
                    <a:pt x="670" y="235"/>
                  </a:lnTo>
                  <a:lnTo>
                    <a:pt x="676" y="236"/>
                  </a:lnTo>
                  <a:lnTo>
                    <a:pt x="680" y="237"/>
                  </a:lnTo>
                  <a:lnTo>
                    <a:pt x="685" y="237"/>
                  </a:lnTo>
                  <a:lnTo>
                    <a:pt x="689" y="240"/>
                  </a:lnTo>
                  <a:lnTo>
                    <a:pt x="693" y="240"/>
                  </a:lnTo>
                  <a:lnTo>
                    <a:pt x="698" y="241"/>
                  </a:lnTo>
                  <a:lnTo>
                    <a:pt x="702" y="241"/>
                  </a:lnTo>
                  <a:lnTo>
                    <a:pt x="708" y="243"/>
                  </a:lnTo>
                  <a:lnTo>
                    <a:pt x="712" y="243"/>
                  </a:lnTo>
                  <a:lnTo>
                    <a:pt x="717" y="244"/>
                  </a:lnTo>
                  <a:lnTo>
                    <a:pt x="721" y="245"/>
                  </a:lnTo>
                  <a:lnTo>
                    <a:pt x="726" y="245"/>
                  </a:lnTo>
                  <a:lnTo>
                    <a:pt x="730" y="245"/>
                  </a:lnTo>
                  <a:lnTo>
                    <a:pt x="736" y="247"/>
                  </a:lnTo>
                  <a:lnTo>
                    <a:pt x="740" y="247"/>
                  </a:lnTo>
                  <a:lnTo>
                    <a:pt x="745" y="248"/>
                  </a:lnTo>
                  <a:lnTo>
                    <a:pt x="749" y="248"/>
                  </a:lnTo>
                  <a:lnTo>
                    <a:pt x="754" y="248"/>
                  </a:lnTo>
                  <a:lnTo>
                    <a:pt x="758" y="249"/>
                  </a:lnTo>
                  <a:lnTo>
                    <a:pt x="764" y="249"/>
                  </a:lnTo>
                  <a:lnTo>
                    <a:pt x="767" y="249"/>
                  </a:lnTo>
                  <a:lnTo>
                    <a:pt x="771" y="249"/>
                  </a:lnTo>
                  <a:lnTo>
                    <a:pt x="777" y="249"/>
                  </a:lnTo>
                  <a:lnTo>
                    <a:pt x="781" y="249"/>
                  </a:lnTo>
                  <a:lnTo>
                    <a:pt x="785" y="249"/>
                  </a:lnTo>
                  <a:lnTo>
                    <a:pt x="789" y="249"/>
                  </a:lnTo>
                  <a:lnTo>
                    <a:pt x="793" y="249"/>
                  </a:lnTo>
                  <a:lnTo>
                    <a:pt x="797" y="251"/>
                  </a:lnTo>
                  <a:lnTo>
                    <a:pt x="801" y="251"/>
                  </a:lnTo>
                  <a:lnTo>
                    <a:pt x="805" y="251"/>
                  </a:lnTo>
                  <a:lnTo>
                    <a:pt x="807" y="251"/>
                  </a:lnTo>
                  <a:lnTo>
                    <a:pt x="811" y="251"/>
                  </a:lnTo>
                  <a:lnTo>
                    <a:pt x="815" y="251"/>
                  </a:lnTo>
                  <a:lnTo>
                    <a:pt x="819" y="251"/>
                  </a:lnTo>
                  <a:lnTo>
                    <a:pt x="822" y="251"/>
                  </a:lnTo>
                  <a:lnTo>
                    <a:pt x="826" y="251"/>
                  </a:lnTo>
                  <a:lnTo>
                    <a:pt x="829" y="249"/>
                  </a:lnTo>
                  <a:lnTo>
                    <a:pt x="831" y="249"/>
                  </a:lnTo>
                  <a:lnTo>
                    <a:pt x="834" y="249"/>
                  </a:lnTo>
                  <a:lnTo>
                    <a:pt x="837" y="249"/>
                  </a:lnTo>
                  <a:lnTo>
                    <a:pt x="841" y="249"/>
                  </a:lnTo>
                  <a:lnTo>
                    <a:pt x="846" y="249"/>
                  </a:lnTo>
                  <a:lnTo>
                    <a:pt x="849" y="249"/>
                  </a:lnTo>
                  <a:lnTo>
                    <a:pt x="851" y="248"/>
                  </a:lnTo>
                  <a:lnTo>
                    <a:pt x="854" y="248"/>
                  </a:lnTo>
                  <a:lnTo>
                    <a:pt x="855" y="248"/>
                  </a:lnTo>
                  <a:lnTo>
                    <a:pt x="858" y="248"/>
                  </a:lnTo>
                  <a:lnTo>
                    <a:pt x="860" y="247"/>
                  </a:lnTo>
                  <a:lnTo>
                    <a:pt x="863" y="245"/>
                  </a:lnTo>
                  <a:lnTo>
                    <a:pt x="867" y="244"/>
                  </a:lnTo>
                  <a:lnTo>
                    <a:pt x="871" y="243"/>
                  </a:lnTo>
                  <a:lnTo>
                    <a:pt x="876" y="241"/>
                  </a:lnTo>
                  <a:lnTo>
                    <a:pt x="880" y="239"/>
                  </a:lnTo>
                  <a:lnTo>
                    <a:pt x="887" y="236"/>
                  </a:lnTo>
                  <a:lnTo>
                    <a:pt x="891" y="232"/>
                  </a:lnTo>
                  <a:lnTo>
                    <a:pt x="898" y="228"/>
                  </a:lnTo>
                  <a:lnTo>
                    <a:pt x="899" y="225"/>
                  </a:lnTo>
                  <a:lnTo>
                    <a:pt x="902" y="223"/>
                  </a:lnTo>
                  <a:lnTo>
                    <a:pt x="904" y="220"/>
                  </a:lnTo>
                  <a:lnTo>
                    <a:pt x="908" y="217"/>
                  </a:lnTo>
                  <a:lnTo>
                    <a:pt x="910" y="213"/>
                  </a:lnTo>
                  <a:lnTo>
                    <a:pt x="912" y="211"/>
                  </a:lnTo>
                  <a:lnTo>
                    <a:pt x="915" y="207"/>
                  </a:lnTo>
                  <a:lnTo>
                    <a:pt x="918" y="204"/>
                  </a:lnTo>
                  <a:lnTo>
                    <a:pt x="919" y="199"/>
                  </a:lnTo>
                  <a:lnTo>
                    <a:pt x="922" y="195"/>
                  </a:lnTo>
                  <a:lnTo>
                    <a:pt x="924" y="191"/>
                  </a:lnTo>
                  <a:lnTo>
                    <a:pt x="927" y="186"/>
                  </a:lnTo>
                  <a:lnTo>
                    <a:pt x="928" y="180"/>
                  </a:lnTo>
                  <a:lnTo>
                    <a:pt x="930" y="175"/>
                  </a:lnTo>
                  <a:lnTo>
                    <a:pt x="931" y="171"/>
                  </a:lnTo>
                  <a:lnTo>
                    <a:pt x="931" y="167"/>
                  </a:lnTo>
                  <a:lnTo>
                    <a:pt x="932" y="162"/>
                  </a:lnTo>
                  <a:lnTo>
                    <a:pt x="932" y="156"/>
                  </a:lnTo>
                  <a:lnTo>
                    <a:pt x="934" y="152"/>
                  </a:lnTo>
                  <a:lnTo>
                    <a:pt x="934" y="148"/>
                  </a:lnTo>
                  <a:lnTo>
                    <a:pt x="934" y="143"/>
                  </a:lnTo>
                  <a:lnTo>
                    <a:pt x="934" y="139"/>
                  </a:lnTo>
                  <a:lnTo>
                    <a:pt x="932" y="135"/>
                  </a:lnTo>
                  <a:lnTo>
                    <a:pt x="932" y="132"/>
                  </a:lnTo>
                  <a:lnTo>
                    <a:pt x="931" y="128"/>
                  </a:lnTo>
                  <a:lnTo>
                    <a:pt x="931" y="124"/>
                  </a:lnTo>
                  <a:lnTo>
                    <a:pt x="931" y="120"/>
                  </a:lnTo>
                  <a:lnTo>
                    <a:pt x="930" y="118"/>
                  </a:lnTo>
                  <a:lnTo>
                    <a:pt x="928" y="114"/>
                  </a:lnTo>
                  <a:lnTo>
                    <a:pt x="927" y="111"/>
                  </a:lnTo>
                  <a:lnTo>
                    <a:pt x="927" y="108"/>
                  </a:lnTo>
                  <a:lnTo>
                    <a:pt x="926" y="106"/>
                  </a:lnTo>
                  <a:lnTo>
                    <a:pt x="924" y="101"/>
                  </a:lnTo>
                  <a:lnTo>
                    <a:pt x="922" y="97"/>
                  </a:lnTo>
                  <a:lnTo>
                    <a:pt x="920" y="94"/>
                  </a:lnTo>
                  <a:lnTo>
                    <a:pt x="919" y="91"/>
                  </a:lnTo>
                  <a:lnTo>
                    <a:pt x="919" y="90"/>
                  </a:lnTo>
                  <a:lnTo>
                    <a:pt x="902" y="9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609" name="Freeform 60">
              <a:extLst>
                <a:ext uri="{FF2B5EF4-FFF2-40B4-BE49-F238E27FC236}">
                  <a16:creationId xmlns:a16="http://schemas.microsoft.com/office/drawing/2014/main" id="{EDFF18A4-3476-42D2-87B8-92D8DC2A7ED8}"/>
                </a:ext>
              </a:extLst>
            </p:cNvPr>
            <p:cNvSpPr>
              <a:spLocks/>
            </p:cNvSpPr>
            <p:nvPr/>
          </p:nvSpPr>
          <p:spPr bwMode="auto">
            <a:xfrm>
              <a:off x="696" y="1950"/>
              <a:ext cx="284" cy="32"/>
            </a:xfrm>
            <a:custGeom>
              <a:avLst/>
              <a:gdLst>
                <a:gd name="T0" fmla="*/ 18 w 568"/>
                <a:gd name="T1" fmla="*/ 2 h 62"/>
                <a:gd name="T2" fmla="*/ 1 w 568"/>
                <a:gd name="T3" fmla="*/ 0 h 62"/>
                <a:gd name="T4" fmla="*/ 0 w 568"/>
                <a:gd name="T5" fmla="*/ 1 h 62"/>
                <a:gd name="T6" fmla="*/ 18 w 568"/>
                <a:gd name="T7" fmla="*/ 3 h 62"/>
                <a:gd name="T8" fmla="*/ 18 w 568"/>
                <a:gd name="T9" fmla="*/ 2 h 62"/>
                <a:gd name="T10" fmla="*/ 18 w 568"/>
                <a:gd name="T11" fmla="*/ 2 h 6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68" h="62">
                  <a:moveTo>
                    <a:pt x="562" y="45"/>
                  </a:moveTo>
                  <a:lnTo>
                    <a:pt x="4" y="0"/>
                  </a:lnTo>
                  <a:lnTo>
                    <a:pt x="0" y="13"/>
                  </a:lnTo>
                  <a:lnTo>
                    <a:pt x="568" y="62"/>
                  </a:lnTo>
                  <a:lnTo>
                    <a:pt x="562" y="4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610" name="Freeform 61">
              <a:extLst>
                <a:ext uri="{FF2B5EF4-FFF2-40B4-BE49-F238E27FC236}">
                  <a16:creationId xmlns:a16="http://schemas.microsoft.com/office/drawing/2014/main" id="{BDABE1AB-1FBA-4F74-BB58-20B810B55204}"/>
                </a:ext>
              </a:extLst>
            </p:cNvPr>
            <p:cNvSpPr>
              <a:spLocks/>
            </p:cNvSpPr>
            <p:nvPr/>
          </p:nvSpPr>
          <p:spPr bwMode="auto">
            <a:xfrm>
              <a:off x="663" y="1895"/>
              <a:ext cx="43" cy="96"/>
            </a:xfrm>
            <a:custGeom>
              <a:avLst/>
              <a:gdLst>
                <a:gd name="T0" fmla="*/ 1 w 87"/>
                <a:gd name="T1" fmla="*/ 6 h 191"/>
                <a:gd name="T2" fmla="*/ 1 w 87"/>
                <a:gd name="T3" fmla="*/ 6 h 191"/>
                <a:gd name="T4" fmla="*/ 1 w 87"/>
                <a:gd name="T5" fmla="*/ 6 h 191"/>
                <a:gd name="T6" fmla="*/ 1 w 87"/>
                <a:gd name="T7" fmla="*/ 6 h 191"/>
                <a:gd name="T8" fmla="*/ 2 w 87"/>
                <a:gd name="T9" fmla="*/ 5 h 191"/>
                <a:gd name="T10" fmla="*/ 2 w 87"/>
                <a:gd name="T11" fmla="*/ 5 h 191"/>
                <a:gd name="T12" fmla="*/ 2 w 87"/>
                <a:gd name="T13" fmla="*/ 4 h 191"/>
                <a:gd name="T14" fmla="*/ 2 w 87"/>
                <a:gd name="T15" fmla="*/ 4 h 191"/>
                <a:gd name="T16" fmla="*/ 2 w 87"/>
                <a:gd name="T17" fmla="*/ 3 h 191"/>
                <a:gd name="T18" fmla="*/ 2 w 87"/>
                <a:gd name="T19" fmla="*/ 3 h 191"/>
                <a:gd name="T20" fmla="*/ 2 w 87"/>
                <a:gd name="T21" fmla="*/ 2 h 191"/>
                <a:gd name="T22" fmla="*/ 2 w 87"/>
                <a:gd name="T23" fmla="*/ 2 h 191"/>
                <a:gd name="T24" fmla="*/ 2 w 87"/>
                <a:gd name="T25" fmla="*/ 2 h 191"/>
                <a:gd name="T26" fmla="*/ 2 w 87"/>
                <a:gd name="T27" fmla="*/ 1 h 191"/>
                <a:gd name="T28" fmla="*/ 2 w 87"/>
                <a:gd name="T29" fmla="*/ 1 h 191"/>
                <a:gd name="T30" fmla="*/ 2 w 87"/>
                <a:gd name="T31" fmla="*/ 1 h 191"/>
                <a:gd name="T32" fmla="*/ 2 w 87"/>
                <a:gd name="T33" fmla="*/ 1 h 191"/>
                <a:gd name="T34" fmla="*/ 1 w 87"/>
                <a:gd name="T35" fmla="*/ 1 h 191"/>
                <a:gd name="T36" fmla="*/ 1 w 87"/>
                <a:gd name="T37" fmla="*/ 0 h 191"/>
                <a:gd name="T38" fmla="*/ 0 w 87"/>
                <a:gd name="T39" fmla="*/ 0 h 191"/>
                <a:gd name="T40" fmla="*/ 0 w 87"/>
                <a:gd name="T41" fmla="*/ 1 h 191"/>
                <a:gd name="T42" fmla="*/ 0 w 87"/>
                <a:gd name="T43" fmla="*/ 1 h 191"/>
                <a:gd name="T44" fmla="*/ 0 w 87"/>
                <a:gd name="T45" fmla="*/ 1 h 191"/>
                <a:gd name="T46" fmla="*/ 0 w 87"/>
                <a:gd name="T47" fmla="*/ 2 h 191"/>
                <a:gd name="T48" fmla="*/ 0 w 87"/>
                <a:gd name="T49" fmla="*/ 2 h 191"/>
                <a:gd name="T50" fmla="*/ 0 w 87"/>
                <a:gd name="T51" fmla="*/ 3 h 191"/>
                <a:gd name="T52" fmla="*/ 0 w 87"/>
                <a:gd name="T53" fmla="*/ 3 h 191"/>
                <a:gd name="T54" fmla="*/ 0 w 87"/>
                <a:gd name="T55" fmla="*/ 3 h 191"/>
                <a:gd name="T56" fmla="*/ 0 w 87"/>
                <a:gd name="T57" fmla="*/ 4 h 191"/>
                <a:gd name="T58" fmla="*/ 0 w 87"/>
                <a:gd name="T59" fmla="*/ 4 h 191"/>
                <a:gd name="T60" fmla="*/ 0 w 87"/>
                <a:gd name="T61" fmla="*/ 5 h 191"/>
                <a:gd name="T62" fmla="*/ 0 w 87"/>
                <a:gd name="T63" fmla="*/ 5 h 191"/>
                <a:gd name="T64" fmla="*/ 0 w 87"/>
                <a:gd name="T65" fmla="*/ 6 h 191"/>
                <a:gd name="T66" fmla="*/ 0 w 87"/>
                <a:gd name="T67" fmla="*/ 6 h 191"/>
                <a:gd name="T68" fmla="*/ 0 w 87"/>
                <a:gd name="T69" fmla="*/ 6 h 191"/>
                <a:gd name="T70" fmla="*/ 0 w 87"/>
                <a:gd name="T71" fmla="*/ 6 h 191"/>
                <a:gd name="T72" fmla="*/ 0 w 87"/>
                <a:gd name="T73" fmla="*/ 5 h 191"/>
                <a:gd name="T74" fmla="*/ 0 w 87"/>
                <a:gd name="T75" fmla="*/ 5 h 191"/>
                <a:gd name="T76" fmla="*/ 0 w 87"/>
                <a:gd name="T77" fmla="*/ 5 h 191"/>
                <a:gd name="T78" fmla="*/ 0 w 87"/>
                <a:gd name="T79" fmla="*/ 4 h 191"/>
                <a:gd name="T80" fmla="*/ 0 w 87"/>
                <a:gd name="T81" fmla="*/ 4 h 191"/>
                <a:gd name="T82" fmla="*/ 0 w 87"/>
                <a:gd name="T83" fmla="*/ 3 h 191"/>
                <a:gd name="T84" fmla="*/ 0 w 87"/>
                <a:gd name="T85" fmla="*/ 3 h 191"/>
                <a:gd name="T86" fmla="*/ 0 w 87"/>
                <a:gd name="T87" fmla="*/ 2 h 191"/>
                <a:gd name="T88" fmla="*/ 0 w 87"/>
                <a:gd name="T89" fmla="*/ 2 h 191"/>
                <a:gd name="T90" fmla="*/ 1 w 87"/>
                <a:gd name="T91" fmla="*/ 1 h 191"/>
                <a:gd name="T92" fmla="*/ 1 w 87"/>
                <a:gd name="T93" fmla="*/ 1 h 191"/>
                <a:gd name="T94" fmla="*/ 1 w 87"/>
                <a:gd name="T95" fmla="*/ 1 h 19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87" h="191">
                  <a:moveTo>
                    <a:pt x="35" y="14"/>
                  </a:moveTo>
                  <a:lnTo>
                    <a:pt x="68" y="22"/>
                  </a:lnTo>
                  <a:lnTo>
                    <a:pt x="44" y="188"/>
                  </a:lnTo>
                  <a:lnTo>
                    <a:pt x="46" y="190"/>
                  </a:lnTo>
                  <a:lnTo>
                    <a:pt x="50" y="191"/>
                  </a:lnTo>
                  <a:lnTo>
                    <a:pt x="55" y="191"/>
                  </a:lnTo>
                  <a:lnTo>
                    <a:pt x="58" y="191"/>
                  </a:lnTo>
                  <a:lnTo>
                    <a:pt x="58" y="188"/>
                  </a:lnTo>
                  <a:lnTo>
                    <a:pt x="59" y="187"/>
                  </a:lnTo>
                  <a:lnTo>
                    <a:pt x="59" y="184"/>
                  </a:lnTo>
                  <a:lnTo>
                    <a:pt x="60" y="182"/>
                  </a:lnTo>
                  <a:lnTo>
                    <a:pt x="60" y="178"/>
                  </a:lnTo>
                  <a:lnTo>
                    <a:pt x="62" y="174"/>
                  </a:lnTo>
                  <a:lnTo>
                    <a:pt x="62" y="171"/>
                  </a:lnTo>
                  <a:lnTo>
                    <a:pt x="63" y="168"/>
                  </a:lnTo>
                  <a:lnTo>
                    <a:pt x="63" y="166"/>
                  </a:lnTo>
                  <a:lnTo>
                    <a:pt x="64" y="163"/>
                  </a:lnTo>
                  <a:lnTo>
                    <a:pt x="64" y="159"/>
                  </a:lnTo>
                  <a:lnTo>
                    <a:pt x="64" y="157"/>
                  </a:lnTo>
                  <a:lnTo>
                    <a:pt x="64" y="153"/>
                  </a:lnTo>
                  <a:lnTo>
                    <a:pt x="66" y="150"/>
                  </a:lnTo>
                  <a:lnTo>
                    <a:pt x="67" y="146"/>
                  </a:lnTo>
                  <a:lnTo>
                    <a:pt x="67" y="143"/>
                  </a:lnTo>
                  <a:lnTo>
                    <a:pt x="68" y="139"/>
                  </a:lnTo>
                  <a:lnTo>
                    <a:pt x="68" y="137"/>
                  </a:lnTo>
                  <a:lnTo>
                    <a:pt x="68" y="133"/>
                  </a:lnTo>
                  <a:lnTo>
                    <a:pt x="70" y="127"/>
                  </a:lnTo>
                  <a:lnTo>
                    <a:pt x="71" y="123"/>
                  </a:lnTo>
                  <a:lnTo>
                    <a:pt x="71" y="121"/>
                  </a:lnTo>
                  <a:lnTo>
                    <a:pt x="72" y="117"/>
                  </a:lnTo>
                  <a:lnTo>
                    <a:pt x="74" y="113"/>
                  </a:lnTo>
                  <a:lnTo>
                    <a:pt x="74" y="109"/>
                  </a:lnTo>
                  <a:lnTo>
                    <a:pt x="75" y="105"/>
                  </a:lnTo>
                  <a:lnTo>
                    <a:pt x="75" y="101"/>
                  </a:lnTo>
                  <a:lnTo>
                    <a:pt x="75" y="97"/>
                  </a:lnTo>
                  <a:lnTo>
                    <a:pt x="75" y="93"/>
                  </a:lnTo>
                  <a:lnTo>
                    <a:pt x="76" y="89"/>
                  </a:lnTo>
                  <a:lnTo>
                    <a:pt x="76" y="85"/>
                  </a:lnTo>
                  <a:lnTo>
                    <a:pt x="77" y="82"/>
                  </a:lnTo>
                  <a:lnTo>
                    <a:pt x="77" y="78"/>
                  </a:lnTo>
                  <a:lnTo>
                    <a:pt x="79" y="74"/>
                  </a:lnTo>
                  <a:lnTo>
                    <a:pt x="79" y="70"/>
                  </a:lnTo>
                  <a:lnTo>
                    <a:pt x="80" y="66"/>
                  </a:lnTo>
                  <a:lnTo>
                    <a:pt x="80" y="62"/>
                  </a:lnTo>
                  <a:lnTo>
                    <a:pt x="81" y="59"/>
                  </a:lnTo>
                  <a:lnTo>
                    <a:pt x="81" y="56"/>
                  </a:lnTo>
                  <a:lnTo>
                    <a:pt x="81" y="53"/>
                  </a:lnTo>
                  <a:lnTo>
                    <a:pt x="83" y="50"/>
                  </a:lnTo>
                  <a:lnTo>
                    <a:pt x="83" y="46"/>
                  </a:lnTo>
                  <a:lnTo>
                    <a:pt x="83" y="44"/>
                  </a:lnTo>
                  <a:lnTo>
                    <a:pt x="84" y="41"/>
                  </a:lnTo>
                  <a:lnTo>
                    <a:pt x="84" y="37"/>
                  </a:lnTo>
                  <a:lnTo>
                    <a:pt x="84" y="36"/>
                  </a:lnTo>
                  <a:lnTo>
                    <a:pt x="85" y="30"/>
                  </a:lnTo>
                  <a:lnTo>
                    <a:pt x="85" y="26"/>
                  </a:lnTo>
                  <a:lnTo>
                    <a:pt x="87" y="24"/>
                  </a:lnTo>
                  <a:lnTo>
                    <a:pt x="87" y="21"/>
                  </a:lnTo>
                  <a:lnTo>
                    <a:pt x="87" y="18"/>
                  </a:lnTo>
                  <a:lnTo>
                    <a:pt x="85" y="16"/>
                  </a:lnTo>
                  <a:lnTo>
                    <a:pt x="83" y="13"/>
                  </a:lnTo>
                  <a:lnTo>
                    <a:pt x="80" y="10"/>
                  </a:lnTo>
                  <a:lnTo>
                    <a:pt x="77" y="9"/>
                  </a:lnTo>
                  <a:lnTo>
                    <a:pt x="74" y="6"/>
                  </a:lnTo>
                  <a:lnTo>
                    <a:pt x="71" y="5"/>
                  </a:lnTo>
                  <a:lnTo>
                    <a:pt x="70" y="4"/>
                  </a:lnTo>
                  <a:lnTo>
                    <a:pt x="68" y="4"/>
                  </a:lnTo>
                  <a:lnTo>
                    <a:pt x="67" y="4"/>
                  </a:lnTo>
                  <a:lnTo>
                    <a:pt x="64" y="4"/>
                  </a:lnTo>
                  <a:lnTo>
                    <a:pt x="60" y="2"/>
                  </a:lnTo>
                  <a:lnTo>
                    <a:pt x="58" y="2"/>
                  </a:lnTo>
                  <a:lnTo>
                    <a:pt x="54" y="2"/>
                  </a:lnTo>
                  <a:lnTo>
                    <a:pt x="50" y="2"/>
                  </a:lnTo>
                  <a:lnTo>
                    <a:pt x="46" y="1"/>
                  </a:lnTo>
                  <a:lnTo>
                    <a:pt x="42" y="1"/>
                  </a:lnTo>
                  <a:lnTo>
                    <a:pt x="38" y="0"/>
                  </a:lnTo>
                  <a:lnTo>
                    <a:pt x="35" y="0"/>
                  </a:lnTo>
                  <a:lnTo>
                    <a:pt x="32" y="0"/>
                  </a:lnTo>
                  <a:lnTo>
                    <a:pt x="30" y="0"/>
                  </a:lnTo>
                  <a:lnTo>
                    <a:pt x="28" y="0"/>
                  </a:lnTo>
                  <a:lnTo>
                    <a:pt x="24" y="1"/>
                  </a:lnTo>
                  <a:lnTo>
                    <a:pt x="23" y="5"/>
                  </a:lnTo>
                  <a:lnTo>
                    <a:pt x="20" y="8"/>
                  </a:lnTo>
                  <a:lnTo>
                    <a:pt x="20" y="10"/>
                  </a:lnTo>
                  <a:lnTo>
                    <a:pt x="19" y="13"/>
                  </a:lnTo>
                  <a:lnTo>
                    <a:pt x="19" y="16"/>
                  </a:lnTo>
                  <a:lnTo>
                    <a:pt x="18" y="17"/>
                  </a:lnTo>
                  <a:lnTo>
                    <a:pt x="18" y="18"/>
                  </a:lnTo>
                  <a:lnTo>
                    <a:pt x="18" y="21"/>
                  </a:lnTo>
                  <a:lnTo>
                    <a:pt x="18" y="25"/>
                  </a:lnTo>
                  <a:lnTo>
                    <a:pt x="16" y="28"/>
                  </a:lnTo>
                  <a:lnTo>
                    <a:pt x="16" y="33"/>
                  </a:lnTo>
                  <a:lnTo>
                    <a:pt x="15" y="36"/>
                  </a:lnTo>
                  <a:lnTo>
                    <a:pt x="15" y="38"/>
                  </a:lnTo>
                  <a:lnTo>
                    <a:pt x="15" y="41"/>
                  </a:lnTo>
                  <a:lnTo>
                    <a:pt x="15" y="44"/>
                  </a:lnTo>
                  <a:lnTo>
                    <a:pt x="15" y="46"/>
                  </a:lnTo>
                  <a:lnTo>
                    <a:pt x="14" y="50"/>
                  </a:lnTo>
                  <a:lnTo>
                    <a:pt x="14" y="53"/>
                  </a:lnTo>
                  <a:lnTo>
                    <a:pt x="14" y="57"/>
                  </a:lnTo>
                  <a:lnTo>
                    <a:pt x="12" y="59"/>
                  </a:lnTo>
                  <a:lnTo>
                    <a:pt x="12" y="63"/>
                  </a:lnTo>
                  <a:lnTo>
                    <a:pt x="12" y="66"/>
                  </a:lnTo>
                  <a:lnTo>
                    <a:pt x="12" y="70"/>
                  </a:lnTo>
                  <a:lnTo>
                    <a:pt x="11" y="73"/>
                  </a:lnTo>
                  <a:lnTo>
                    <a:pt x="11" y="77"/>
                  </a:lnTo>
                  <a:lnTo>
                    <a:pt x="10" y="81"/>
                  </a:lnTo>
                  <a:lnTo>
                    <a:pt x="10" y="85"/>
                  </a:lnTo>
                  <a:lnTo>
                    <a:pt x="10" y="89"/>
                  </a:lnTo>
                  <a:lnTo>
                    <a:pt x="10" y="91"/>
                  </a:lnTo>
                  <a:lnTo>
                    <a:pt x="8" y="95"/>
                  </a:lnTo>
                  <a:lnTo>
                    <a:pt x="8" y="99"/>
                  </a:lnTo>
                  <a:lnTo>
                    <a:pt x="8" y="102"/>
                  </a:lnTo>
                  <a:lnTo>
                    <a:pt x="7" y="107"/>
                  </a:lnTo>
                  <a:lnTo>
                    <a:pt x="7" y="110"/>
                  </a:lnTo>
                  <a:lnTo>
                    <a:pt x="7" y="114"/>
                  </a:lnTo>
                  <a:lnTo>
                    <a:pt x="6" y="117"/>
                  </a:lnTo>
                  <a:lnTo>
                    <a:pt x="6" y="121"/>
                  </a:lnTo>
                  <a:lnTo>
                    <a:pt x="6" y="123"/>
                  </a:lnTo>
                  <a:lnTo>
                    <a:pt x="6" y="127"/>
                  </a:lnTo>
                  <a:lnTo>
                    <a:pt x="4" y="131"/>
                  </a:lnTo>
                  <a:lnTo>
                    <a:pt x="4" y="134"/>
                  </a:lnTo>
                  <a:lnTo>
                    <a:pt x="4" y="138"/>
                  </a:lnTo>
                  <a:lnTo>
                    <a:pt x="4" y="142"/>
                  </a:lnTo>
                  <a:lnTo>
                    <a:pt x="3" y="145"/>
                  </a:lnTo>
                  <a:lnTo>
                    <a:pt x="3" y="147"/>
                  </a:lnTo>
                  <a:lnTo>
                    <a:pt x="3" y="151"/>
                  </a:lnTo>
                  <a:lnTo>
                    <a:pt x="3" y="154"/>
                  </a:lnTo>
                  <a:lnTo>
                    <a:pt x="2" y="158"/>
                  </a:lnTo>
                  <a:lnTo>
                    <a:pt x="2" y="163"/>
                  </a:lnTo>
                  <a:lnTo>
                    <a:pt x="2" y="167"/>
                  </a:lnTo>
                  <a:lnTo>
                    <a:pt x="2" y="171"/>
                  </a:lnTo>
                  <a:lnTo>
                    <a:pt x="0" y="174"/>
                  </a:lnTo>
                  <a:lnTo>
                    <a:pt x="0" y="176"/>
                  </a:lnTo>
                  <a:lnTo>
                    <a:pt x="0" y="178"/>
                  </a:lnTo>
                  <a:lnTo>
                    <a:pt x="2" y="179"/>
                  </a:lnTo>
                  <a:lnTo>
                    <a:pt x="4" y="180"/>
                  </a:lnTo>
                  <a:lnTo>
                    <a:pt x="8" y="183"/>
                  </a:lnTo>
                  <a:lnTo>
                    <a:pt x="14" y="183"/>
                  </a:lnTo>
                  <a:lnTo>
                    <a:pt x="16" y="182"/>
                  </a:lnTo>
                  <a:lnTo>
                    <a:pt x="16" y="180"/>
                  </a:lnTo>
                  <a:lnTo>
                    <a:pt x="16" y="179"/>
                  </a:lnTo>
                  <a:lnTo>
                    <a:pt x="16" y="176"/>
                  </a:lnTo>
                  <a:lnTo>
                    <a:pt x="18" y="174"/>
                  </a:lnTo>
                  <a:lnTo>
                    <a:pt x="18" y="170"/>
                  </a:lnTo>
                  <a:lnTo>
                    <a:pt x="18" y="164"/>
                  </a:lnTo>
                  <a:lnTo>
                    <a:pt x="18" y="159"/>
                  </a:lnTo>
                  <a:lnTo>
                    <a:pt x="19" y="155"/>
                  </a:lnTo>
                  <a:lnTo>
                    <a:pt x="19" y="151"/>
                  </a:lnTo>
                  <a:lnTo>
                    <a:pt x="19" y="149"/>
                  </a:lnTo>
                  <a:lnTo>
                    <a:pt x="20" y="145"/>
                  </a:lnTo>
                  <a:lnTo>
                    <a:pt x="20" y="142"/>
                  </a:lnTo>
                  <a:lnTo>
                    <a:pt x="20" y="138"/>
                  </a:lnTo>
                  <a:lnTo>
                    <a:pt x="20" y="134"/>
                  </a:lnTo>
                  <a:lnTo>
                    <a:pt x="22" y="130"/>
                  </a:lnTo>
                  <a:lnTo>
                    <a:pt x="22" y="127"/>
                  </a:lnTo>
                  <a:lnTo>
                    <a:pt x="22" y="123"/>
                  </a:lnTo>
                  <a:lnTo>
                    <a:pt x="23" y="119"/>
                  </a:lnTo>
                  <a:lnTo>
                    <a:pt x="23" y="115"/>
                  </a:lnTo>
                  <a:lnTo>
                    <a:pt x="23" y="113"/>
                  </a:lnTo>
                  <a:lnTo>
                    <a:pt x="23" y="109"/>
                  </a:lnTo>
                  <a:lnTo>
                    <a:pt x="24" y="105"/>
                  </a:lnTo>
                  <a:lnTo>
                    <a:pt x="24" y="101"/>
                  </a:lnTo>
                  <a:lnTo>
                    <a:pt x="26" y="97"/>
                  </a:lnTo>
                  <a:lnTo>
                    <a:pt x="26" y="93"/>
                  </a:lnTo>
                  <a:lnTo>
                    <a:pt x="26" y="89"/>
                  </a:lnTo>
                  <a:lnTo>
                    <a:pt x="27" y="85"/>
                  </a:lnTo>
                  <a:lnTo>
                    <a:pt x="27" y="81"/>
                  </a:lnTo>
                  <a:lnTo>
                    <a:pt x="27" y="77"/>
                  </a:lnTo>
                  <a:lnTo>
                    <a:pt x="27" y="73"/>
                  </a:lnTo>
                  <a:lnTo>
                    <a:pt x="28" y="69"/>
                  </a:lnTo>
                  <a:lnTo>
                    <a:pt x="28" y="66"/>
                  </a:lnTo>
                  <a:lnTo>
                    <a:pt x="28" y="62"/>
                  </a:lnTo>
                  <a:lnTo>
                    <a:pt x="28" y="58"/>
                  </a:lnTo>
                  <a:lnTo>
                    <a:pt x="30" y="54"/>
                  </a:lnTo>
                  <a:lnTo>
                    <a:pt x="30" y="52"/>
                  </a:lnTo>
                  <a:lnTo>
                    <a:pt x="30" y="48"/>
                  </a:lnTo>
                  <a:lnTo>
                    <a:pt x="31" y="45"/>
                  </a:lnTo>
                  <a:lnTo>
                    <a:pt x="31" y="42"/>
                  </a:lnTo>
                  <a:lnTo>
                    <a:pt x="31" y="40"/>
                  </a:lnTo>
                  <a:lnTo>
                    <a:pt x="31" y="37"/>
                  </a:lnTo>
                  <a:lnTo>
                    <a:pt x="31" y="33"/>
                  </a:lnTo>
                  <a:lnTo>
                    <a:pt x="32" y="32"/>
                  </a:lnTo>
                  <a:lnTo>
                    <a:pt x="32" y="29"/>
                  </a:lnTo>
                  <a:lnTo>
                    <a:pt x="32" y="25"/>
                  </a:lnTo>
                  <a:lnTo>
                    <a:pt x="34" y="21"/>
                  </a:lnTo>
                  <a:lnTo>
                    <a:pt x="34" y="18"/>
                  </a:lnTo>
                  <a:lnTo>
                    <a:pt x="34" y="16"/>
                  </a:lnTo>
                  <a:lnTo>
                    <a:pt x="34" y="14"/>
                  </a:lnTo>
                  <a:lnTo>
                    <a:pt x="35"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611" name="Freeform 62">
              <a:extLst>
                <a:ext uri="{FF2B5EF4-FFF2-40B4-BE49-F238E27FC236}">
                  <a16:creationId xmlns:a16="http://schemas.microsoft.com/office/drawing/2014/main" id="{C076D382-32C0-4AA4-AD69-0BA054B0407A}"/>
                </a:ext>
              </a:extLst>
            </p:cNvPr>
            <p:cNvSpPr>
              <a:spLocks/>
            </p:cNvSpPr>
            <p:nvPr/>
          </p:nvSpPr>
          <p:spPr bwMode="auto">
            <a:xfrm>
              <a:off x="663" y="1980"/>
              <a:ext cx="29" cy="12"/>
            </a:xfrm>
            <a:custGeom>
              <a:avLst/>
              <a:gdLst>
                <a:gd name="T0" fmla="*/ 1 w 58"/>
                <a:gd name="T1" fmla="*/ 0 h 24"/>
                <a:gd name="T2" fmla="*/ 2 w 58"/>
                <a:gd name="T3" fmla="*/ 1 h 24"/>
                <a:gd name="T4" fmla="*/ 2 w 58"/>
                <a:gd name="T5" fmla="*/ 1 h 24"/>
                <a:gd name="T6" fmla="*/ 2 w 58"/>
                <a:gd name="T7" fmla="*/ 1 h 24"/>
                <a:gd name="T8" fmla="*/ 2 w 58"/>
                <a:gd name="T9" fmla="*/ 1 h 24"/>
                <a:gd name="T10" fmla="*/ 2 w 58"/>
                <a:gd name="T11" fmla="*/ 1 h 24"/>
                <a:gd name="T12" fmla="*/ 2 w 58"/>
                <a:gd name="T13" fmla="*/ 1 h 24"/>
                <a:gd name="T14" fmla="*/ 2 w 58"/>
                <a:gd name="T15" fmla="*/ 1 h 24"/>
                <a:gd name="T16" fmla="*/ 2 w 58"/>
                <a:gd name="T17" fmla="*/ 1 h 24"/>
                <a:gd name="T18" fmla="*/ 2 w 58"/>
                <a:gd name="T19" fmla="*/ 1 h 24"/>
                <a:gd name="T20" fmla="*/ 1 w 58"/>
                <a:gd name="T21" fmla="*/ 1 h 24"/>
                <a:gd name="T22" fmla="*/ 1 w 58"/>
                <a:gd name="T23" fmla="*/ 1 h 24"/>
                <a:gd name="T24" fmla="*/ 1 w 58"/>
                <a:gd name="T25" fmla="*/ 1 h 24"/>
                <a:gd name="T26" fmla="*/ 1 w 58"/>
                <a:gd name="T27" fmla="*/ 1 h 24"/>
                <a:gd name="T28" fmla="*/ 1 w 58"/>
                <a:gd name="T29" fmla="*/ 1 h 24"/>
                <a:gd name="T30" fmla="*/ 1 w 58"/>
                <a:gd name="T31" fmla="*/ 1 h 24"/>
                <a:gd name="T32" fmla="*/ 1 w 58"/>
                <a:gd name="T33" fmla="*/ 1 h 24"/>
                <a:gd name="T34" fmla="*/ 1 w 58"/>
                <a:gd name="T35" fmla="*/ 1 h 24"/>
                <a:gd name="T36" fmla="*/ 1 w 58"/>
                <a:gd name="T37" fmla="*/ 1 h 24"/>
                <a:gd name="T38" fmla="*/ 0 w 58"/>
                <a:gd name="T39" fmla="*/ 1 h 24"/>
                <a:gd name="T40" fmla="*/ 0 w 58"/>
                <a:gd name="T41" fmla="*/ 1 h 24"/>
                <a:gd name="T42" fmla="*/ 1 w 58"/>
                <a:gd name="T43" fmla="*/ 1 h 24"/>
                <a:gd name="T44" fmla="*/ 1 w 58"/>
                <a:gd name="T45" fmla="*/ 1 h 24"/>
                <a:gd name="T46" fmla="*/ 1 w 58"/>
                <a:gd name="T47" fmla="*/ 1 h 24"/>
                <a:gd name="T48" fmla="*/ 1 w 58"/>
                <a:gd name="T49" fmla="*/ 0 h 24"/>
                <a:gd name="T50" fmla="*/ 1 w 58"/>
                <a:gd name="T51" fmla="*/ 0 h 2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8" h="24">
                  <a:moveTo>
                    <a:pt x="11" y="0"/>
                  </a:moveTo>
                  <a:lnTo>
                    <a:pt x="58" y="11"/>
                  </a:lnTo>
                  <a:lnTo>
                    <a:pt x="58" y="24"/>
                  </a:lnTo>
                  <a:lnTo>
                    <a:pt x="58" y="23"/>
                  </a:lnTo>
                  <a:lnTo>
                    <a:pt x="55" y="23"/>
                  </a:lnTo>
                  <a:lnTo>
                    <a:pt x="52" y="23"/>
                  </a:lnTo>
                  <a:lnTo>
                    <a:pt x="48" y="23"/>
                  </a:lnTo>
                  <a:lnTo>
                    <a:pt x="44" y="23"/>
                  </a:lnTo>
                  <a:lnTo>
                    <a:pt x="39" y="22"/>
                  </a:lnTo>
                  <a:lnTo>
                    <a:pt x="34" y="22"/>
                  </a:lnTo>
                  <a:lnTo>
                    <a:pt x="28" y="22"/>
                  </a:lnTo>
                  <a:lnTo>
                    <a:pt x="26" y="20"/>
                  </a:lnTo>
                  <a:lnTo>
                    <a:pt x="23" y="20"/>
                  </a:lnTo>
                  <a:lnTo>
                    <a:pt x="20" y="20"/>
                  </a:lnTo>
                  <a:lnTo>
                    <a:pt x="18" y="20"/>
                  </a:lnTo>
                  <a:lnTo>
                    <a:pt x="12" y="19"/>
                  </a:lnTo>
                  <a:lnTo>
                    <a:pt x="8" y="19"/>
                  </a:lnTo>
                  <a:lnTo>
                    <a:pt x="4" y="18"/>
                  </a:lnTo>
                  <a:lnTo>
                    <a:pt x="2" y="16"/>
                  </a:lnTo>
                  <a:lnTo>
                    <a:pt x="0" y="16"/>
                  </a:lnTo>
                  <a:lnTo>
                    <a:pt x="0" y="15"/>
                  </a:lnTo>
                  <a:lnTo>
                    <a:pt x="2" y="10"/>
                  </a:lnTo>
                  <a:lnTo>
                    <a:pt x="6" y="6"/>
                  </a:lnTo>
                  <a:lnTo>
                    <a:pt x="10" y="2"/>
                  </a:lnTo>
                  <a:lnTo>
                    <a:pt x="1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612" name="Freeform 63">
              <a:extLst>
                <a:ext uri="{FF2B5EF4-FFF2-40B4-BE49-F238E27FC236}">
                  <a16:creationId xmlns:a16="http://schemas.microsoft.com/office/drawing/2014/main" id="{70AEAA92-4133-4B01-A3CB-16D556172B04}"/>
                </a:ext>
              </a:extLst>
            </p:cNvPr>
            <p:cNvSpPr>
              <a:spLocks/>
            </p:cNvSpPr>
            <p:nvPr/>
          </p:nvSpPr>
          <p:spPr bwMode="auto">
            <a:xfrm>
              <a:off x="633" y="1932"/>
              <a:ext cx="38" cy="25"/>
            </a:xfrm>
            <a:custGeom>
              <a:avLst/>
              <a:gdLst>
                <a:gd name="T0" fmla="*/ 3 w 75"/>
                <a:gd name="T1" fmla="*/ 1 h 50"/>
                <a:gd name="T2" fmla="*/ 3 w 75"/>
                <a:gd name="T3" fmla="*/ 1 h 50"/>
                <a:gd name="T4" fmla="*/ 2 w 75"/>
                <a:gd name="T5" fmla="*/ 1 h 50"/>
                <a:gd name="T6" fmla="*/ 2 w 75"/>
                <a:gd name="T7" fmla="*/ 1 h 50"/>
                <a:gd name="T8" fmla="*/ 2 w 75"/>
                <a:gd name="T9" fmla="*/ 1 h 50"/>
                <a:gd name="T10" fmla="*/ 1 w 75"/>
                <a:gd name="T11" fmla="*/ 1 h 50"/>
                <a:gd name="T12" fmla="*/ 1 w 75"/>
                <a:gd name="T13" fmla="*/ 1 h 50"/>
                <a:gd name="T14" fmla="*/ 1 w 75"/>
                <a:gd name="T15" fmla="*/ 1 h 50"/>
                <a:gd name="T16" fmla="*/ 1 w 75"/>
                <a:gd name="T17" fmla="*/ 1 h 50"/>
                <a:gd name="T18" fmla="*/ 1 w 75"/>
                <a:gd name="T19" fmla="*/ 1 h 50"/>
                <a:gd name="T20" fmla="*/ 2 w 75"/>
                <a:gd name="T21" fmla="*/ 1 h 50"/>
                <a:gd name="T22" fmla="*/ 2 w 75"/>
                <a:gd name="T23" fmla="*/ 1 h 50"/>
                <a:gd name="T24" fmla="*/ 2 w 75"/>
                <a:gd name="T25" fmla="*/ 1 h 50"/>
                <a:gd name="T26" fmla="*/ 2 w 75"/>
                <a:gd name="T27" fmla="*/ 1 h 50"/>
                <a:gd name="T28" fmla="*/ 3 w 75"/>
                <a:gd name="T29" fmla="*/ 2 h 50"/>
                <a:gd name="T30" fmla="*/ 3 w 75"/>
                <a:gd name="T31" fmla="*/ 2 h 50"/>
                <a:gd name="T32" fmla="*/ 3 w 75"/>
                <a:gd name="T33" fmla="*/ 2 h 50"/>
                <a:gd name="T34" fmla="*/ 3 w 75"/>
                <a:gd name="T35" fmla="*/ 2 h 50"/>
                <a:gd name="T36" fmla="*/ 3 w 75"/>
                <a:gd name="T37" fmla="*/ 2 h 50"/>
                <a:gd name="T38" fmla="*/ 3 w 75"/>
                <a:gd name="T39" fmla="*/ 2 h 50"/>
                <a:gd name="T40" fmla="*/ 3 w 75"/>
                <a:gd name="T41" fmla="*/ 2 h 50"/>
                <a:gd name="T42" fmla="*/ 2 w 75"/>
                <a:gd name="T43" fmla="*/ 2 h 50"/>
                <a:gd name="T44" fmla="*/ 2 w 75"/>
                <a:gd name="T45" fmla="*/ 2 h 50"/>
                <a:gd name="T46" fmla="*/ 2 w 75"/>
                <a:gd name="T47" fmla="*/ 2 h 50"/>
                <a:gd name="T48" fmla="*/ 2 w 75"/>
                <a:gd name="T49" fmla="*/ 2 h 50"/>
                <a:gd name="T50" fmla="*/ 2 w 75"/>
                <a:gd name="T51" fmla="*/ 2 h 50"/>
                <a:gd name="T52" fmla="*/ 1 w 75"/>
                <a:gd name="T53" fmla="*/ 2 h 50"/>
                <a:gd name="T54" fmla="*/ 1 w 75"/>
                <a:gd name="T55" fmla="*/ 2 h 50"/>
                <a:gd name="T56" fmla="*/ 1 w 75"/>
                <a:gd name="T57" fmla="*/ 1 h 50"/>
                <a:gd name="T58" fmla="*/ 1 w 75"/>
                <a:gd name="T59" fmla="*/ 1 h 50"/>
                <a:gd name="T60" fmla="*/ 1 w 75"/>
                <a:gd name="T61" fmla="*/ 1 h 50"/>
                <a:gd name="T62" fmla="*/ 0 w 75"/>
                <a:gd name="T63" fmla="*/ 1 h 50"/>
                <a:gd name="T64" fmla="*/ 0 w 75"/>
                <a:gd name="T65" fmla="*/ 1 h 50"/>
                <a:gd name="T66" fmla="*/ 1 w 75"/>
                <a:gd name="T67" fmla="*/ 1 h 50"/>
                <a:gd name="T68" fmla="*/ 1 w 75"/>
                <a:gd name="T69" fmla="*/ 1 h 50"/>
                <a:gd name="T70" fmla="*/ 1 w 75"/>
                <a:gd name="T71" fmla="*/ 1 h 50"/>
                <a:gd name="T72" fmla="*/ 1 w 75"/>
                <a:gd name="T73" fmla="*/ 1 h 50"/>
                <a:gd name="T74" fmla="*/ 2 w 75"/>
                <a:gd name="T75" fmla="*/ 1 h 50"/>
                <a:gd name="T76" fmla="*/ 2 w 75"/>
                <a:gd name="T77" fmla="*/ 1 h 50"/>
                <a:gd name="T78" fmla="*/ 2 w 75"/>
                <a:gd name="T79" fmla="*/ 0 h 50"/>
                <a:gd name="T80" fmla="*/ 2 w 75"/>
                <a:gd name="T81" fmla="*/ 0 h 50"/>
                <a:gd name="T82" fmla="*/ 2 w 75"/>
                <a:gd name="T83" fmla="*/ 0 h 50"/>
                <a:gd name="T84" fmla="*/ 3 w 75"/>
                <a:gd name="T85" fmla="*/ 0 h 50"/>
                <a:gd name="T86" fmla="*/ 3 w 75"/>
                <a:gd name="T87" fmla="*/ 0 h 50"/>
                <a:gd name="T88" fmla="*/ 3 w 75"/>
                <a:gd name="T89" fmla="*/ 1 h 5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75" h="50">
                  <a:moveTo>
                    <a:pt x="74" y="10"/>
                  </a:moveTo>
                  <a:lnTo>
                    <a:pt x="74" y="10"/>
                  </a:lnTo>
                  <a:lnTo>
                    <a:pt x="71" y="10"/>
                  </a:lnTo>
                  <a:lnTo>
                    <a:pt x="69" y="10"/>
                  </a:lnTo>
                  <a:lnTo>
                    <a:pt x="65" y="10"/>
                  </a:lnTo>
                  <a:lnTo>
                    <a:pt x="61" y="10"/>
                  </a:lnTo>
                  <a:lnTo>
                    <a:pt x="55" y="12"/>
                  </a:lnTo>
                  <a:lnTo>
                    <a:pt x="50" y="12"/>
                  </a:lnTo>
                  <a:lnTo>
                    <a:pt x="46" y="13"/>
                  </a:lnTo>
                  <a:lnTo>
                    <a:pt x="41" y="13"/>
                  </a:lnTo>
                  <a:lnTo>
                    <a:pt x="36" y="14"/>
                  </a:lnTo>
                  <a:lnTo>
                    <a:pt x="32" y="14"/>
                  </a:lnTo>
                  <a:lnTo>
                    <a:pt x="28" y="16"/>
                  </a:lnTo>
                  <a:lnTo>
                    <a:pt x="24" y="16"/>
                  </a:lnTo>
                  <a:lnTo>
                    <a:pt x="22" y="17"/>
                  </a:lnTo>
                  <a:lnTo>
                    <a:pt x="21" y="18"/>
                  </a:lnTo>
                  <a:lnTo>
                    <a:pt x="22" y="20"/>
                  </a:lnTo>
                  <a:lnTo>
                    <a:pt x="25" y="21"/>
                  </a:lnTo>
                  <a:lnTo>
                    <a:pt x="28" y="21"/>
                  </a:lnTo>
                  <a:lnTo>
                    <a:pt x="32" y="24"/>
                  </a:lnTo>
                  <a:lnTo>
                    <a:pt x="34" y="24"/>
                  </a:lnTo>
                  <a:lnTo>
                    <a:pt x="39" y="25"/>
                  </a:lnTo>
                  <a:lnTo>
                    <a:pt x="43" y="28"/>
                  </a:lnTo>
                  <a:lnTo>
                    <a:pt x="49" y="29"/>
                  </a:lnTo>
                  <a:lnTo>
                    <a:pt x="53" y="29"/>
                  </a:lnTo>
                  <a:lnTo>
                    <a:pt x="57" y="30"/>
                  </a:lnTo>
                  <a:lnTo>
                    <a:pt x="61" y="32"/>
                  </a:lnTo>
                  <a:lnTo>
                    <a:pt x="65" y="33"/>
                  </a:lnTo>
                  <a:lnTo>
                    <a:pt x="67" y="34"/>
                  </a:lnTo>
                  <a:lnTo>
                    <a:pt x="70" y="34"/>
                  </a:lnTo>
                  <a:lnTo>
                    <a:pt x="71" y="36"/>
                  </a:lnTo>
                  <a:lnTo>
                    <a:pt x="73" y="36"/>
                  </a:lnTo>
                  <a:lnTo>
                    <a:pt x="73" y="38"/>
                  </a:lnTo>
                  <a:lnTo>
                    <a:pt x="73" y="41"/>
                  </a:lnTo>
                  <a:lnTo>
                    <a:pt x="73" y="44"/>
                  </a:lnTo>
                  <a:lnTo>
                    <a:pt x="71" y="46"/>
                  </a:lnTo>
                  <a:lnTo>
                    <a:pt x="71" y="49"/>
                  </a:lnTo>
                  <a:lnTo>
                    <a:pt x="71" y="50"/>
                  </a:lnTo>
                  <a:lnTo>
                    <a:pt x="71" y="49"/>
                  </a:lnTo>
                  <a:lnTo>
                    <a:pt x="70" y="49"/>
                  </a:lnTo>
                  <a:lnTo>
                    <a:pt x="67" y="48"/>
                  </a:lnTo>
                  <a:lnTo>
                    <a:pt x="63" y="46"/>
                  </a:lnTo>
                  <a:lnTo>
                    <a:pt x="59" y="45"/>
                  </a:lnTo>
                  <a:lnTo>
                    <a:pt x="57" y="45"/>
                  </a:lnTo>
                  <a:lnTo>
                    <a:pt x="53" y="44"/>
                  </a:lnTo>
                  <a:lnTo>
                    <a:pt x="50" y="42"/>
                  </a:lnTo>
                  <a:lnTo>
                    <a:pt x="47" y="42"/>
                  </a:lnTo>
                  <a:lnTo>
                    <a:pt x="43" y="41"/>
                  </a:lnTo>
                  <a:lnTo>
                    <a:pt x="41" y="40"/>
                  </a:lnTo>
                  <a:lnTo>
                    <a:pt x="38" y="40"/>
                  </a:lnTo>
                  <a:lnTo>
                    <a:pt x="34" y="38"/>
                  </a:lnTo>
                  <a:lnTo>
                    <a:pt x="32" y="37"/>
                  </a:lnTo>
                  <a:lnTo>
                    <a:pt x="28" y="36"/>
                  </a:lnTo>
                  <a:lnTo>
                    <a:pt x="25" y="34"/>
                  </a:lnTo>
                  <a:lnTo>
                    <a:pt x="21" y="34"/>
                  </a:lnTo>
                  <a:lnTo>
                    <a:pt x="18" y="32"/>
                  </a:lnTo>
                  <a:lnTo>
                    <a:pt x="16" y="32"/>
                  </a:lnTo>
                  <a:lnTo>
                    <a:pt x="13" y="29"/>
                  </a:lnTo>
                  <a:lnTo>
                    <a:pt x="10" y="29"/>
                  </a:lnTo>
                  <a:lnTo>
                    <a:pt x="5" y="25"/>
                  </a:lnTo>
                  <a:lnTo>
                    <a:pt x="2" y="24"/>
                  </a:lnTo>
                  <a:lnTo>
                    <a:pt x="0" y="20"/>
                  </a:lnTo>
                  <a:lnTo>
                    <a:pt x="0" y="17"/>
                  </a:lnTo>
                  <a:lnTo>
                    <a:pt x="0" y="14"/>
                  </a:lnTo>
                  <a:lnTo>
                    <a:pt x="2" y="12"/>
                  </a:lnTo>
                  <a:lnTo>
                    <a:pt x="6" y="9"/>
                  </a:lnTo>
                  <a:lnTo>
                    <a:pt x="12" y="8"/>
                  </a:lnTo>
                  <a:lnTo>
                    <a:pt x="14" y="6"/>
                  </a:lnTo>
                  <a:lnTo>
                    <a:pt x="17" y="6"/>
                  </a:lnTo>
                  <a:lnTo>
                    <a:pt x="21" y="5"/>
                  </a:lnTo>
                  <a:lnTo>
                    <a:pt x="24" y="5"/>
                  </a:lnTo>
                  <a:lnTo>
                    <a:pt x="28" y="4"/>
                  </a:lnTo>
                  <a:lnTo>
                    <a:pt x="30" y="4"/>
                  </a:lnTo>
                  <a:lnTo>
                    <a:pt x="34" y="2"/>
                  </a:lnTo>
                  <a:lnTo>
                    <a:pt x="38" y="2"/>
                  </a:lnTo>
                  <a:lnTo>
                    <a:pt x="41" y="1"/>
                  </a:lnTo>
                  <a:lnTo>
                    <a:pt x="45" y="1"/>
                  </a:lnTo>
                  <a:lnTo>
                    <a:pt x="49" y="0"/>
                  </a:lnTo>
                  <a:lnTo>
                    <a:pt x="51" y="0"/>
                  </a:lnTo>
                  <a:lnTo>
                    <a:pt x="54" y="0"/>
                  </a:lnTo>
                  <a:lnTo>
                    <a:pt x="58" y="0"/>
                  </a:lnTo>
                  <a:lnTo>
                    <a:pt x="61" y="0"/>
                  </a:lnTo>
                  <a:lnTo>
                    <a:pt x="63" y="0"/>
                  </a:lnTo>
                  <a:lnTo>
                    <a:pt x="69" y="0"/>
                  </a:lnTo>
                  <a:lnTo>
                    <a:pt x="73" y="0"/>
                  </a:lnTo>
                  <a:lnTo>
                    <a:pt x="75" y="0"/>
                  </a:lnTo>
                  <a:lnTo>
                    <a:pt x="74"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613" name="Freeform 64">
              <a:extLst>
                <a:ext uri="{FF2B5EF4-FFF2-40B4-BE49-F238E27FC236}">
                  <a16:creationId xmlns:a16="http://schemas.microsoft.com/office/drawing/2014/main" id="{04D0FD51-B260-4F25-9352-9523581B5B9E}"/>
                </a:ext>
              </a:extLst>
            </p:cNvPr>
            <p:cNvSpPr>
              <a:spLocks/>
            </p:cNvSpPr>
            <p:nvPr/>
          </p:nvSpPr>
          <p:spPr bwMode="auto">
            <a:xfrm>
              <a:off x="922" y="1975"/>
              <a:ext cx="68" cy="29"/>
            </a:xfrm>
            <a:custGeom>
              <a:avLst/>
              <a:gdLst>
                <a:gd name="T0" fmla="*/ 0 w 135"/>
                <a:gd name="T1" fmla="*/ 0 h 59"/>
                <a:gd name="T2" fmla="*/ 5 w 135"/>
                <a:gd name="T3" fmla="*/ 1 h 59"/>
                <a:gd name="T4" fmla="*/ 5 w 135"/>
                <a:gd name="T5" fmla="*/ 1 h 59"/>
                <a:gd name="T6" fmla="*/ 1 w 135"/>
                <a:gd name="T7" fmla="*/ 0 h 59"/>
                <a:gd name="T8" fmla="*/ 0 w 135"/>
                <a:gd name="T9" fmla="*/ 0 h 59"/>
                <a:gd name="T10" fmla="*/ 0 w 135"/>
                <a:gd name="T11" fmla="*/ 0 h 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35" h="59">
                  <a:moveTo>
                    <a:pt x="0" y="4"/>
                  </a:moveTo>
                  <a:lnTo>
                    <a:pt x="132" y="59"/>
                  </a:lnTo>
                  <a:lnTo>
                    <a:pt x="135" y="47"/>
                  </a:lnTo>
                  <a:lnTo>
                    <a:pt x="29" y="0"/>
                  </a:lnTo>
                  <a:lnTo>
                    <a:pt x="0"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614" name="Freeform 65">
              <a:extLst>
                <a:ext uri="{FF2B5EF4-FFF2-40B4-BE49-F238E27FC236}">
                  <a16:creationId xmlns:a16="http://schemas.microsoft.com/office/drawing/2014/main" id="{6D7B15D7-EB68-4F11-AD66-0ACA0A906216}"/>
                </a:ext>
              </a:extLst>
            </p:cNvPr>
            <p:cNvSpPr>
              <a:spLocks/>
            </p:cNvSpPr>
            <p:nvPr/>
          </p:nvSpPr>
          <p:spPr bwMode="auto">
            <a:xfrm>
              <a:off x="845" y="1970"/>
              <a:ext cx="214" cy="227"/>
            </a:xfrm>
            <a:custGeom>
              <a:avLst/>
              <a:gdLst>
                <a:gd name="T0" fmla="*/ 1 w 428"/>
                <a:gd name="T1" fmla="*/ 1 h 454"/>
                <a:gd name="T2" fmla="*/ 1 w 428"/>
                <a:gd name="T3" fmla="*/ 2 h 454"/>
                <a:gd name="T4" fmla="*/ 2 w 428"/>
                <a:gd name="T5" fmla="*/ 4 h 454"/>
                <a:gd name="T6" fmla="*/ 3 w 428"/>
                <a:gd name="T7" fmla="*/ 4 h 454"/>
                <a:gd name="T8" fmla="*/ 4 w 428"/>
                <a:gd name="T9" fmla="*/ 5 h 454"/>
                <a:gd name="T10" fmla="*/ 5 w 428"/>
                <a:gd name="T11" fmla="*/ 6 h 454"/>
                <a:gd name="T12" fmla="*/ 6 w 428"/>
                <a:gd name="T13" fmla="*/ 7 h 454"/>
                <a:gd name="T14" fmla="*/ 6 w 428"/>
                <a:gd name="T15" fmla="*/ 8 h 454"/>
                <a:gd name="T16" fmla="*/ 7 w 428"/>
                <a:gd name="T17" fmla="*/ 9 h 454"/>
                <a:gd name="T18" fmla="*/ 6 w 428"/>
                <a:gd name="T19" fmla="*/ 9 h 454"/>
                <a:gd name="T20" fmla="*/ 6 w 428"/>
                <a:gd name="T21" fmla="*/ 7 h 454"/>
                <a:gd name="T22" fmla="*/ 5 w 428"/>
                <a:gd name="T23" fmla="*/ 7 h 454"/>
                <a:gd name="T24" fmla="*/ 4 w 428"/>
                <a:gd name="T25" fmla="*/ 8 h 454"/>
                <a:gd name="T26" fmla="*/ 3 w 428"/>
                <a:gd name="T27" fmla="*/ 8 h 454"/>
                <a:gd name="T28" fmla="*/ 2 w 428"/>
                <a:gd name="T29" fmla="*/ 9 h 454"/>
                <a:gd name="T30" fmla="*/ 1 w 428"/>
                <a:gd name="T31" fmla="*/ 10 h 454"/>
                <a:gd name="T32" fmla="*/ 2 w 428"/>
                <a:gd name="T33" fmla="*/ 11 h 454"/>
                <a:gd name="T34" fmla="*/ 3 w 428"/>
                <a:gd name="T35" fmla="*/ 12 h 454"/>
                <a:gd name="T36" fmla="*/ 4 w 428"/>
                <a:gd name="T37" fmla="*/ 12 h 454"/>
                <a:gd name="T38" fmla="*/ 5 w 428"/>
                <a:gd name="T39" fmla="*/ 13 h 454"/>
                <a:gd name="T40" fmla="*/ 6 w 428"/>
                <a:gd name="T41" fmla="*/ 14 h 454"/>
                <a:gd name="T42" fmla="*/ 7 w 428"/>
                <a:gd name="T43" fmla="*/ 14 h 454"/>
                <a:gd name="T44" fmla="*/ 8 w 428"/>
                <a:gd name="T45" fmla="*/ 13 h 454"/>
                <a:gd name="T46" fmla="*/ 9 w 428"/>
                <a:gd name="T47" fmla="*/ 13 h 454"/>
                <a:gd name="T48" fmla="*/ 10 w 428"/>
                <a:gd name="T49" fmla="*/ 12 h 454"/>
                <a:gd name="T50" fmla="*/ 11 w 428"/>
                <a:gd name="T51" fmla="*/ 11 h 454"/>
                <a:gd name="T52" fmla="*/ 12 w 428"/>
                <a:gd name="T53" fmla="*/ 10 h 454"/>
                <a:gd name="T54" fmla="*/ 13 w 428"/>
                <a:gd name="T55" fmla="*/ 9 h 454"/>
                <a:gd name="T56" fmla="*/ 13 w 428"/>
                <a:gd name="T57" fmla="*/ 8 h 454"/>
                <a:gd name="T58" fmla="*/ 13 w 428"/>
                <a:gd name="T59" fmla="*/ 7 h 454"/>
                <a:gd name="T60" fmla="*/ 13 w 428"/>
                <a:gd name="T61" fmla="*/ 6 h 454"/>
                <a:gd name="T62" fmla="*/ 13 w 428"/>
                <a:gd name="T63" fmla="*/ 5 h 454"/>
                <a:gd name="T64" fmla="*/ 14 w 428"/>
                <a:gd name="T65" fmla="*/ 6 h 454"/>
                <a:gd name="T66" fmla="*/ 14 w 428"/>
                <a:gd name="T67" fmla="*/ 7 h 454"/>
                <a:gd name="T68" fmla="*/ 14 w 428"/>
                <a:gd name="T69" fmla="*/ 8 h 454"/>
                <a:gd name="T70" fmla="*/ 14 w 428"/>
                <a:gd name="T71" fmla="*/ 9 h 454"/>
                <a:gd name="T72" fmla="*/ 13 w 428"/>
                <a:gd name="T73" fmla="*/ 10 h 454"/>
                <a:gd name="T74" fmla="*/ 12 w 428"/>
                <a:gd name="T75" fmla="*/ 11 h 454"/>
                <a:gd name="T76" fmla="*/ 11 w 428"/>
                <a:gd name="T77" fmla="*/ 12 h 454"/>
                <a:gd name="T78" fmla="*/ 10 w 428"/>
                <a:gd name="T79" fmla="*/ 13 h 454"/>
                <a:gd name="T80" fmla="*/ 9 w 428"/>
                <a:gd name="T81" fmla="*/ 14 h 454"/>
                <a:gd name="T82" fmla="*/ 8 w 428"/>
                <a:gd name="T83" fmla="*/ 15 h 454"/>
                <a:gd name="T84" fmla="*/ 7 w 428"/>
                <a:gd name="T85" fmla="*/ 14 h 454"/>
                <a:gd name="T86" fmla="*/ 6 w 428"/>
                <a:gd name="T87" fmla="*/ 14 h 454"/>
                <a:gd name="T88" fmla="*/ 4 w 428"/>
                <a:gd name="T89" fmla="*/ 13 h 454"/>
                <a:gd name="T90" fmla="*/ 3 w 428"/>
                <a:gd name="T91" fmla="*/ 12 h 454"/>
                <a:gd name="T92" fmla="*/ 2 w 428"/>
                <a:gd name="T93" fmla="*/ 12 h 454"/>
                <a:gd name="T94" fmla="*/ 1 w 428"/>
                <a:gd name="T95" fmla="*/ 11 h 454"/>
                <a:gd name="T96" fmla="*/ 0 w 428"/>
                <a:gd name="T97" fmla="*/ 10 h 454"/>
                <a:gd name="T98" fmla="*/ 1 w 428"/>
                <a:gd name="T99" fmla="*/ 9 h 454"/>
                <a:gd name="T100" fmla="*/ 2 w 428"/>
                <a:gd name="T101" fmla="*/ 8 h 454"/>
                <a:gd name="T102" fmla="*/ 3 w 428"/>
                <a:gd name="T103" fmla="*/ 8 h 454"/>
                <a:gd name="T104" fmla="*/ 4 w 428"/>
                <a:gd name="T105" fmla="*/ 7 h 454"/>
                <a:gd name="T106" fmla="*/ 4 w 428"/>
                <a:gd name="T107" fmla="*/ 7 h 454"/>
                <a:gd name="T108" fmla="*/ 4 w 428"/>
                <a:gd name="T109" fmla="*/ 6 h 454"/>
                <a:gd name="T110" fmla="*/ 2 w 428"/>
                <a:gd name="T111" fmla="*/ 5 h 454"/>
                <a:gd name="T112" fmla="*/ 1 w 428"/>
                <a:gd name="T113" fmla="*/ 3 h 454"/>
                <a:gd name="T114" fmla="*/ 1 w 428"/>
                <a:gd name="T115" fmla="*/ 2 h 454"/>
                <a:gd name="T116" fmla="*/ 1 w 428"/>
                <a:gd name="T117" fmla="*/ 1 h 454"/>
                <a:gd name="T118" fmla="*/ 2 w 428"/>
                <a:gd name="T119" fmla="*/ 1 h 45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428" h="454">
                  <a:moveTo>
                    <a:pt x="52" y="1"/>
                  </a:moveTo>
                  <a:lnTo>
                    <a:pt x="51" y="2"/>
                  </a:lnTo>
                  <a:lnTo>
                    <a:pt x="48" y="4"/>
                  </a:lnTo>
                  <a:lnTo>
                    <a:pt x="46" y="5"/>
                  </a:lnTo>
                  <a:lnTo>
                    <a:pt x="43" y="6"/>
                  </a:lnTo>
                  <a:lnTo>
                    <a:pt x="40" y="9"/>
                  </a:lnTo>
                  <a:lnTo>
                    <a:pt x="39" y="13"/>
                  </a:lnTo>
                  <a:lnTo>
                    <a:pt x="36" y="15"/>
                  </a:lnTo>
                  <a:lnTo>
                    <a:pt x="34" y="19"/>
                  </a:lnTo>
                  <a:lnTo>
                    <a:pt x="32" y="25"/>
                  </a:lnTo>
                  <a:lnTo>
                    <a:pt x="31" y="30"/>
                  </a:lnTo>
                  <a:lnTo>
                    <a:pt x="30" y="33"/>
                  </a:lnTo>
                  <a:lnTo>
                    <a:pt x="30" y="35"/>
                  </a:lnTo>
                  <a:lnTo>
                    <a:pt x="30" y="39"/>
                  </a:lnTo>
                  <a:lnTo>
                    <a:pt x="30" y="42"/>
                  </a:lnTo>
                  <a:lnTo>
                    <a:pt x="30" y="46"/>
                  </a:lnTo>
                  <a:lnTo>
                    <a:pt x="30" y="50"/>
                  </a:lnTo>
                  <a:lnTo>
                    <a:pt x="30" y="54"/>
                  </a:lnTo>
                  <a:lnTo>
                    <a:pt x="32" y="58"/>
                  </a:lnTo>
                  <a:lnTo>
                    <a:pt x="32" y="62"/>
                  </a:lnTo>
                  <a:lnTo>
                    <a:pt x="34" y="66"/>
                  </a:lnTo>
                  <a:lnTo>
                    <a:pt x="36" y="71"/>
                  </a:lnTo>
                  <a:lnTo>
                    <a:pt x="39" y="77"/>
                  </a:lnTo>
                  <a:lnTo>
                    <a:pt x="40" y="79"/>
                  </a:lnTo>
                  <a:lnTo>
                    <a:pt x="43" y="82"/>
                  </a:lnTo>
                  <a:lnTo>
                    <a:pt x="44" y="85"/>
                  </a:lnTo>
                  <a:lnTo>
                    <a:pt x="47" y="87"/>
                  </a:lnTo>
                  <a:lnTo>
                    <a:pt x="48" y="90"/>
                  </a:lnTo>
                  <a:lnTo>
                    <a:pt x="51" y="94"/>
                  </a:lnTo>
                  <a:lnTo>
                    <a:pt x="54" y="97"/>
                  </a:lnTo>
                  <a:lnTo>
                    <a:pt x="56" y="99"/>
                  </a:lnTo>
                  <a:lnTo>
                    <a:pt x="59" y="102"/>
                  </a:lnTo>
                  <a:lnTo>
                    <a:pt x="62" y="106"/>
                  </a:lnTo>
                  <a:lnTo>
                    <a:pt x="64" y="109"/>
                  </a:lnTo>
                  <a:lnTo>
                    <a:pt x="67" y="111"/>
                  </a:lnTo>
                  <a:lnTo>
                    <a:pt x="71" y="115"/>
                  </a:lnTo>
                  <a:lnTo>
                    <a:pt x="74" y="118"/>
                  </a:lnTo>
                  <a:lnTo>
                    <a:pt x="76" y="120"/>
                  </a:lnTo>
                  <a:lnTo>
                    <a:pt x="80" y="124"/>
                  </a:lnTo>
                  <a:lnTo>
                    <a:pt x="83" y="127"/>
                  </a:lnTo>
                  <a:lnTo>
                    <a:pt x="86" y="130"/>
                  </a:lnTo>
                  <a:lnTo>
                    <a:pt x="90" y="134"/>
                  </a:lnTo>
                  <a:lnTo>
                    <a:pt x="93" y="136"/>
                  </a:lnTo>
                  <a:lnTo>
                    <a:pt x="96" y="140"/>
                  </a:lnTo>
                  <a:lnTo>
                    <a:pt x="100" y="143"/>
                  </a:lnTo>
                  <a:lnTo>
                    <a:pt x="103" y="146"/>
                  </a:lnTo>
                  <a:lnTo>
                    <a:pt x="107" y="150"/>
                  </a:lnTo>
                  <a:lnTo>
                    <a:pt x="109" y="152"/>
                  </a:lnTo>
                  <a:lnTo>
                    <a:pt x="113" y="155"/>
                  </a:lnTo>
                  <a:lnTo>
                    <a:pt x="116" y="158"/>
                  </a:lnTo>
                  <a:lnTo>
                    <a:pt x="120" y="162"/>
                  </a:lnTo>
                  <a:lnTo>
                    <a:pt x="123" y="163"/>
                  </a:lnTo>
                  <a:lnTo>
                    <a:pt x="125" y="167"/>
                  </a:lnTo>
                  <a:lnTo>
                    <a:pt x="129" y="170"/>
                  </a:lnTo>
                  <a:lnTo>
                    <a:pt x="132" y="172"/>
                  </a:lnTo>
                  <a:lnTo>
                    <a:pt x="135" y="174"/>
                  </a:lnTo>
                  <a:lnTo>
                    <a:pt x="137" y="178"/>
                  </a:lnTo>
                  <a:lnTo>
                    <a:pt x="141" y="179"/>
                  </a:lnTo>
                  <a:lnTo>
                    <a:pt x="144" y="182"/>
                  </a:lnTo>
                  <a:lnTo>
                    <a:pt x="147" y="184"/>
                  </a:lnTo>
                  <a:lnTo>
                    <a:pt x="149" y="187"/>
                  </a:lnTo>
                  <a:lnTo>
                    <a:pt x="152" y="188"/>
                  </a:lnTo>
                  <a:lnTo>
                    <a:pt x="155" y="191"/>
                  </a:lnTo>
                  <a:lnTo>
                    <a:pt x="159" y="195"/>
                  </a:lnTo>
                  <a:lnTo>
                    <a:pt x="164" y="199"/>
                  </a:lnTo>
                  <a:lnTo>
                    <a:pt x="168" y="202"/>
                  </a:lnTo>
                  <a:lnTo>
                    <a:pt x="171" y="204"/>
                  </a:lnTo>
                  <a:lnTo>
                    <a:pt x="173" y="206"/>
                  </a:lnTo>
                  <a:lnTo>
                    <a:pt x="176" y="208"/>
                  </a:lnTo>
                  <a:lnTo>
                    <a:pt x="176" y="210"/>
                  </a:lnTo>
                  <a:lnTo>
                    <a:pt x="177" y="210"/>
                  </a:lnTo>
                  <a:lnTo>
                    <a:pt x="179" y="212"/>
                  </a:lnTo>
                  <a:lnTo>
                    <a:pt x="181" y="215"/>
                  </a:lnTo>
                  <a:lnTo>
                    <a:pt x="184" y="220"/>
                  </a:lnTo>
                  <a:lnTo>
                    <a:pt x="185" y="221"/>
                  </a:lnTo>
                  <a:lnTo>
                    <a:pt x="187" y="225"/>
                  </a:lnTo>
                  <a:lnTo>
                    <a:pt x="188" y="228"/>
                  </a:lnTo>
                  <a:lnTo>
                    <a:pt x="190" y="231"/>
                  </a:lnTo>
                  <a:lnTo>
                    <a:pt x="192" y="235"/>
                  </a:lnTo>
                  <a:lnTo>
                    <a:pt x="193" y="237"/>
                  </a:lnTo>
                  <a:lnTo>
                    <a:pt x="194" y="241"/>
                  </a:lnTo>
                  <a:lnTo>
                    <a:pt x="197" y="244"/>
                  </a:lnTo>
                  <a:lnTo>
                    <a:pt x="198" y="247"/>
                  </a:lnTo>
                  <a:lnTo>
                    <a:pt x="200" y="251"/>
                  </a:lnTo>
                  <a:lnTo>
                    <a:pt x="201" y="253"/>
                  </a:lnTo>
                  <a:lnTo>
                    <a:pt x="202" y="256"/>
                  </a:lnTo>
                  <a:lnTo>
                    <a:pt x="204" y="259"/>
                  </a:lnTo>
                  <a:lnTo>
                    <a:pt x="205" y="261"/>
                  </a:lnTo>
                  <a:lnTo>
                    <a:pt x="206" y="264"/>
                  </a:lnTo>
                  <a:lnTo>
                    <a:pt x="206" y="267"/>
                  </a:lnTo>
                  <a:lnTo>
                    <a:pt x="208" y="271"/>
                  </a:lnTo>
                  <a:lnTo>
                    <a:pt x="208" y="273"/>
                  </a:lnTo>
                  <a:lnTo>
                    <a:pt x="206" y="275"/>
                  </a:lnTo>
                  <a:lnTo>
                    <a:pt x="205" y="275"/>
                  </a:lnTo>
                  <a:lnTo>
                    <a:pt x="201" y="272"/>
                  </a:lnTo>
                  <a:lnTo>
                    <a:pt x="198" y="271"/>
                  </a:lnTo>
                  <a:lnTo>
                    <a:pt x="194" y="267"/>
                  </a:lnTo>
                  <a:lnTo>
                    <a:pt x="192" y="263"/>
                  </a:lnTo>
                  <a:lnTo>
                    <a:pt x="188" y="259"/>
                  </a:lnTo>
                  <a:lnTo>
                    <a:pt x="185" y="255"/>
                  </a:lnTo>
                  <a:lnTo>
                    <a:pt x="183" y="249"/>
                  </a:lnTo>
                  <a:lnTo>
                    <a:pt x="180" y="245"/>
                  </a:lnTo>
                  <a:lnTo>
                    <a:pt x="177" y="241"/>
                  </a:lnTo>
                  <a:lnTo>
                    <a:pt x="175" y="236"/>
                  </a:lnTo>
                  <a:lnTo>
                    <a:pt x="172" y="232"/>
                  </a:lnTo>
                  <a:lnTo>
                    <a:pt x="171" y="229"/>
                  </a:lnTo>
                  <a:lnTo>
                    <a:pt x="169" y="227"/>
                  </a:lnTo>
                  <a:lnTo>
                    <a:pt x="168" y="224"/>
                  </a:lnTo>
                  <a:lnTo>
                    <a:pt x="168" y="223"/>
                  </a:lnTo>
                  <a:lnTo>
                    <a:pt x="167" y="221"/>
                  </a:lnTo>
                  <a:lnTo>
                    <a:pt x="164" y="220"/>
                  </a:lnTo>
                  <a:lnTo>
                    <a:pt x="160" y="216"/>
                  </a:lnTo>
                  <a:lnTo>
                    <a:pt x="156" y="214"/>
                  </a:lnTo>
                  <a:lnTo>
                    <a:pt x="151" y="210"/>
                  </a:lnTo>
                  <a:lnTo>
                    <a:pt x="147" y="207"/>
                  </a:lnTo>
                  <a:lnTo>
                    <a:pt x="143" y="206"/>
                  </a:lnTo>
                  <a:lnTo>
                    <a:pt x="139" y="207"/>
                  </a:lnTo>
                  <a:lnTo>
                    <a:pt x="135" y="208"/>
                  </a:lnTo>
                  <a:lnTo>
                    <a:pt x="132" y="211"/>
                  </a:lnTo>
                  <a:lnTo>
                    <a:pt x="131" y="215"/>
                  </a:lnTo>
                  <a:lnTo>
                    <a:pt x="131" y="219"/>
                  </a:lnTo>
                  <a:lnTo>
                    <a:pt x="129" y="221"/>
                  </a:lnTo>
                  <a:lnTo>
                    <a:pt x="129" y="225"/>
                  </a:lnTo>
                  <a:lnTo>
                    <a:pt x="129" y="228"/>
                  </a:lnTo>
                  <a:lnTo>
                    <a:pt x="127" y="231"/>
                  </a:lnTo>
                  <a:lnTo>
                    <a:pt x="124" y="231"/>
                  </a:lnTo>
                  <a:lnTo>
                    <a:pt x="121" y="232"/>
                  </a:lnTo>
                  <a:lnTo>
                    <a:pt x="120" y="233"/>
                  </a:lnTo>
                  <a:lnTo>
                    <a:pt x="117" y="236"/>
                  </a:lnTo>
                  <a:lnTo>
                    <a:pt x="113" y="237"/>
                  </a:lnTo>
                  <a:lnTo>
                    <a:pt x="109" y="239"/>
                  </a:lnTo>
                  <a:lnTo>
                    <a:pt x="107" y="241"/>
                  </a:lnTo>
                  <a:lnTo>
                    <a:pt x="103" y="243"/>
                  </a:lnTo>
                  <a:lnTo>
                    <a:pt x="99" y="245"/>
                  </a:lnTo>
                  <a:lnTo>
                    <a:pt x="95" y="247"/>
                  </a:lnTo>
                  <a:lnTo>
                    <a:pt x="91" y="249"/>
                  </a:lnTo>
                  <a:lnTo>
                    <a:pt x="87" y="252"/>
                  </a:lnTo>
                  <a:lnTo>
                    <a:pt x="83" y="255"/>
                  </a:lnTo>
                  <a:lnTo>
                    <a:pt x="79" y="257"/>
                  </a:lnTo>
                  <a:lnTo>
                    <a:pt x="74" y="260"/>
                  </a:lnTo>
                  <a:lnTo>
                    <a:pt x="70" y="261"/>
                  </a:lnTo>
                  <a:lnTo>
                    <a:pt x="66" y="264"/>
                  </a:lnTo>
                  <a:lnTo>
                    <a:pt x="62" y="267"/>
                  </a:lnTo>
                  <a:lnTo>
                    <a:pt x="58" y="268"/>
                  </a:lnTo>
                  <a:lnTo>
                    <a:pt x="54" y="271"/>
                  </a:lnTo>
                  <a:lnTo>
                    <a:pt x="50" y="272"/>
                  </a:lnTo>
                  <a:lnTo>
                    <a:pt x="46" y="275"/>
                  </a:lnTo>
                  <a:lnTo>
                    <a:pt x="43" y="276"/>
                  </a:lnTo>
                  <a:lnTo>
                    <a:pt x="40" y="279"/>
                  </a:lnTo>
                  <a:lnTo>
                    <a:pt x="35" y="281"/>
                  </a:lnTo>
                  <a:lnTo>
                    <a:pt x="32" y="284"/>
                  </a:lnTo>
                  <a:lnTo>
                    <a:pt x="28" y="285"/>
                  </a:lnTo>
                  <a:lnTo>
                    <a:pt x="26" y="288"/>
                  </a:lnTo>
                  <a:lnTo>
                    <a:pt x="24" y="291"/>
                  </a:lnTo>
                  <a:lnTo>
                    <a:pt x="24" y="293"/>
                  </a:lnTo>
                  <a:lnTo>
                    <a:pt x="23" y="296"/>
                  </a:lnTo>
                  <a:lnTo>
                    <a:pt x="24" y="300"/>
                  </a:lnTo>
                  <a:lnTo>
                    <a:pt x="24" y="303"/>
                  </a:lnTo>
                  <a:lnTo>
                    <a:pt x="26" y="307"/>
                  </a:lnTo>
                  <a:lnTo>
                    <a:pt x="27" y="311"/>
                  </a:lnTo>
                  <a:lnTo>
                    <a:pt x="30" y="313"/>
                  </a:lnTo>
                  <a:lnTo>
                    <a:pt x="31" y="317"/>
                  </a:lnTo>
                  <a:lnTo>
                    <a:pt x="34" y="321"/>
                  </a:lnTo>
                  <a:lnTo>
                    <a:pt x="36" y="325"/>
                  </a:lnTo>
                  <a:lnTo>
                    <a:pt x="39" y="328"/>
                  </a:lnTo>
                  <a:lnTo>
                    <a:pt x="43" y="332"/>
                  </a:lnTo>
                  <a:lnTo>
                    <a:pt x="46" y="336"/>
                  </a:lnTo>
                  <a:lnTo>
                    <a:pt x="46" y="337"/>
                  </a:lnTo>
                  <a:lnTo>
                    <a:pt x="50" y="340"/>
                  </a:lnTo>
                  <a:lnTo>
                    <a:pt x="52" y="342"/>
                  </a:lnTo>
                  <a:lnTo>
                    <a:pt x="56" y="345"/>
                  </a:lnTo>
                  <a:lnTo>
                    <a:pt x="60" y="348"/>
                  </a:lnTo>
                  <a:lnTo>
                    <a:pt x="66" y="352"/>
                  </a:lnTo>
                  <a:lnTo>
                    <a:pt x="68" y="353"/>
                  </a:lnTo>
                  <a:lnTo>
                    <a:pt x="71" y="354"/>
                  </a:lnTo>
                  <a:lnTo>
                    <a:pt x="74" y="357"/>
                  </a:lnTo>
                  <a:lnTo>
                    <a:pt x="78" y="360"/>
                  </a:lnTo>
                  <a:lnTo>
                    <a:pt x="80" y="361"/>
                  </a:lnTo>
                  <a:lnTo>
                    <a:pt x="84" y="362"/>
                  </a:lnTo>
                  <a:lnTo>
                    <a:pt x="87" y="365"/>
                  </a:lnTo>
                  <a:lnTo>
                    <a:pt x="91" y="366"/>
                  </a:lnTo>
                  <a:lnTo>
                    <a:pt x="93" y="369"/>
                  </a:lnTo>
                  <a:lnTo>
                    <a:pt x="96" y="372"/>
                  </a:lnTo>
                  <a:lnTo>
                    <a:pt x="100" y="373"/>
                  </a:lnTo>
                  <a:lnTo>
                    <a:pt x="104" y="376"/>
                  </a:lnTo>
                  <a:lnTo>
                    <a:pt x="107" y="378"/>
                  </a:lnTo>
                  <a:lnTo>
                    <a:pt x="111" y="381"/>
                  </a:lnTo>
                  <a:lnTo>
                    <a:pt x="115" y="382"/>
                  </a:lnTo>
                  <a:lnTo>
                    <a:pt x="119" y="385"/>
                  </a:lnTo>
                  <a:lnTo>
                    <a:pt x="123" y="388"/>
                  </a:lnTo>
                  <a:lnTo>
                    <a:pt x="127" y="389"/>
                  </a:lnTo>
                  <a:lnTo>
                    <a:pt x="131" y="392"/>
                  </a:lnTo>
                  <a:lnTo>
                    <a:pt x="135" y="394"/>
                  </a:lnTo>
                  <a:lnTo>
                    <a:pt x="137" y="396"/>
                  </a:lnTo>
                  <a:lnTo>
                    <a:pt x="141" y="398"/>
                  </a:lnTo>
                  <a:lnTo>
                    <a:pt x="145" y="400"/>
                  </a:lnTo>
                  <a:lnTo>
                    <a:pt x="149" y="402"/>
                  </a:lnTo>
                  <a:lnTo>
                    <a:pt x="153" y="405"/>
                  </a:lnTo>
                  <a:lnTo>
                    <a:pt x="156" y="406"/>
                  </a:lnTo>
                  <a:lnTo>
                    <a:pt x="160" y="409"/>
                  </a:lnTo>
                  <a:lnTo>
                    <a:pt x="164" y="410"/>
                  </a:lnTo>
                  <a:lnTo>
                    <a:pt x="167" y="413"/>
                  </a:lnTo>
                  <a:lnTo>
                    <a:pt x="171" y="414"/>
                  </a:lnTo>
                  <a:lnTo>
                    <a:pt x="173" y="416"/>
                  </a:lnTo>
                  <a:lnTo>
                    <a:pt x="177" y="418"/>
                  </a:lnTo>
                  <a:lnTo>
                    <a:pt x="180" y="419"/>
                  </a:lnTo>
                  <a:lnTo>
                    <a:pt x="184" y="421"/>
                  </a:lnTo>
                  <a:lnTo>
                    <a:pt x="187" y="423"/>
                  </a:lnTo>
                  <a:lnTo>
                    <a:pt x="190" y="425"/>
                  </a:lnTo>
                  <a:lnTo>
                    <a:pt x="194" y="427"/>
                  </a:lnTo>
                  <a:lnTo>
                    <a:pt x="200" y="430"/>
                  </a:lnTo>
                  <a:lnTo>
                    <a:pt x="205" y="433"/>
                  </a:lnTo>
                  <a:lnTo>
                    <a:pt x="209" y="435"/>
                  </a:lnTo>
                  <a:lnTo>
                    <a:pt x="212" y="435"/>
                  </a:lnTo>
                  <a:lnTo>
                    <a:pt x="216" y="438"/>
                  </a:lnTo>
                  <a:lnTo>
                    <a:pt x="217" y="438"/>
                  </a:lnTo>
                  <a:lnTo>
                    <a:pt x="218" y="438"/>
                  </a:lnTo>
                  <a:lnTo>
                    <a:pt x="220" y="438"/>
                  </a:lnTo>
                  <a:lnTo>
                    <a:pt x="221" y="437"/>
                  </a:lnTo>
                  <a:lnTo>
                    <a:pt x="222" y="435"/>
                  </a:lnTo>
                  <a:lnTo>
                    <a:pt x="226" y="433"/>
                  </a:lnTo>
                  <a:lnTo>
                    <a:pt x="229" y="431"/>
                  </a:lnTo>
                  <a:lnTo>
                    <a:pt x="233" y="429"/>
                  </a:lnTo>
                  <a:lnTo>
                    <a:pt x="237" y="425"/>
                  </a:lnTo>
                  <a:lnTo>
                    <a:pt x="242" y="422"/>
                  </a:lnTo>
                  <a:lnTo>
                    <a:pt x="246" y="418"/>
                  </a:lnTo>
                  <a:lnTo>
                    <a:pt x="252" y="414"/>
                  </a:lnTo>
                  <a:lnTo>
                    <a:pt x="254" y="412"/>
                  </a:lnTo>
                  <a:lnTo>
                    <a:pt x="258" y="410"/>
                  </a:lnTo>
                  <a:lnTo>
                    <a:pt x="261" y="408"/>
                  </a:lnTo>
                  <a:lnTo>
                    <a:pt x="264" y="405"/>
                  </a:lnTo>
                  <a:lnTo>
                    <a:pt x="268" y="402"/>
                  </a:lnTo>
                  <a:lnTo>
                    <a:pt x="270" y="400"/>
                  </a:lnTo>
                  <a:lnTo>
                    <a:pt x="273" y="398"/>
                  </a:lnTo>
                  <a:lnTo>
                    <a:pt x="277" y="396"/>
                  </a:lnTo>
                  <a:lnTo>
                    <a:pt x="280" y="393"/>
                  </a:lnTo>
                  <a:lnTo>
                    <a:pt x="283" y="390"/>
                  </a:lnTo>
                  <a:lnTo>
                    <a:pt x="286" y="388"/>
                  </a:lnTo>
                  <a:lnTo>
                    <a:pt x="290" y="385"/>
                  </a:lnTo>
                  <a:lnTo>
                    <a:pt x="293" y="382"/>
                  </a:lnTo>
                  <a:lnTo>
                    <a:pt x="297" y="378"/>
                  </a:lnTo>
                  <a:lnTo>
                    <a:pt x="301" y="376"/>
                  </a:lnTo>
                  <a:lnTo>
                    <a:pt x="303" y="373"/>
                  </a:lnTo>
                  <a:lnTo>
                    <a:pt x="307" y="370"/>
                  </a:lnTo>
                  <a:lnTo>
                    <a:pt x="310" y="366"/>
                  </a:lnTo>
                  <a:lnTo>
                    <a:pt x="314" y="364"/>
                  </a:lnTo>
                  <a:lnTo>
                    <a:pt x="318" y="361"/>
                  </a:lnTo>
                  <a:lnTo>
                    <a:pt x="321" y="358"/>
                  </a:lnTo>
                  <a:lnTo>
                    <a:pt x="323" y="356"/>
                  </a:lnTo>
                  <a:lnTo>
                    <a:pt x="327" y="352"/>
                  </a:lnTo>
                  <a:lnTo>
                    <a:pt x="331" y="349"/>
                  </a:lnTo>
                  <a:lnTo>
                    <a:pt x="334" y="346"/>
                  </a:lnTo>
                  <a:lnTo>
                    <a:pt x="338" y="344"/>
                  </a:lnTo>
                  <a:lnTo>
                    <a:pt x="341" y="340"/>
                  </a:lnTo>
                  <a:lnTo>
                    <a:pt x="345" y="337"/>
                  </a:lnTo>
                  <a:lnTo>
                    <a:pt x="347" y="334"/>
                  </a:lnTo>
                  <a:lnTo>
                    <a:pt x="351" y="330"/>
                  </a:lnTo>
                  <a:lnTo>
                    <a:pt x="354" y="328"/>
                  </a:lnTo>
                  <a:lnTo>
                    <a:pt x="357" y="325"/>
                  </a:lnTo>
                  <a:lnTo>
                    <a:pt x="359" y="322"/>
                  </a:lnTo>
                  <a:lnTo>
                    <a:pt x="362" y="318"/>
                  </a:lnTo>
                  <a:lnTo>
                    <a:pt x="366" y="316"/>
                  </a:lnTo>
                  <a:lnTo>
                    <a:pt x="369" y="313"/>
                  </a:lnTo>
                  <a:lnTo>
                    <a:pt x="370" y="311"/>
                  </a:lnTo>
                  <a:lnTo>
                    <a:pt x="374" y="307"/>
                  </a:lnTo>
                  <a:lnTo>
                    <a:pt x="375" y="304"/>
                  </a:lnTo>
                  <a:lnTo>
                    <a:pt x="378" y="301"/>
                  </a:lnTo>
                  <a:lnTo>
                    <a:pt x="382" y="296"/>
                  </a:lnTo>
                  <a:lnTo>
                    <a:pt x="387" y="291"/>
                  </a:lnTo>
                  <a:lnTo>
                    <a:pt x="388" y="288"/>
                  </a:lnTo>
                  <a:lnTo>
                    <a:pt x="390" y="285"/>
                  </a:lnTo>
                  <a:lnTo>
                    <a:pt x="391" y="283"/>
                  </a:lnTo>
                  <a:lnTo>
                    <a:pt x="392" y="280"/>
                  </a:lnTo>
                  <a:lnTo>
                    <a:pt x="394" y="277"/>
                  </a:lnTo>
                  <a:lnTo>
                    <a:pt x="395" y="275"/>
                  </a:lnTo>
                  <a:lnTo>
                    <a:pt x="396" y="271"/>
                  </a:lnTo>
                  <a:lnTo>
                    <a:pt x="398" y="268"/>
                  </a:lnTo>
                  <a:lnTo>
                    <a:pt x="399" y="265"/>
                  </a:lnTo>
                  <a:lnTo>
                    <a:pt x="400" y="261"/>
                  </a:lnTo>
                  <a:lnTo>
                    <a:pt x="400" y="259"/>
                  </a:lnTo>
                  <a:lnTo>
                    <a:pt x="402" y="256"/>
                  </a:lnTo>
                  <a:lnTo>
                    <a:pt x="403" y="253"/>
                  </a:lnTo>
                  <a:lnTo>
                    <a:pt x="403" y="249"/>
                  </a:lnTo>
                  <a:lnTo>
                    <a:pt x="404" y="247"/>
                  </a:lnTo>
                  <a:lnTo>
                    <a:pt x="404" y="244"/>
                  </a:lnTo>
                  <a:lnTo>
                    <a:pt x="404" y="240"/>
                  </a:lnTo>
                  <a:lnTo>
                    <a:pt x="406" y="237"/>
                  </a:lnTo>
                  <a:lnTo>
                    <a:pt x="406" y="235"/>
                  </a:lnTo>
                  <a:lnTo>
                    <a:pt x="407" y="231"/>
                  </a:lnTo>
                  <a:lnTo>
                    <a:pt x="407" y="228"/>
                  </a:lnTo>
                  <a:lnTo>
                    <a:pt x="407" y="224"/>
                  </a:lnTo>
                  <a:lnTo>
                    <a:pt x="407" y="221"/>
                  </a:lnTo>
                  <a:lnTo>
                    <a:pt x="407" y="219"/>
                  </a:lnTo>
                  <a:lnTo>
                    <a:pt x="407" y="216"/>
                  </a:lnTo>
                  <a:lnTo>
                    <a:pt x="407" y="212"/>
                  </a:lnTo>
                  <a:lnTo>
                    <a:pt x="407" y="210"/>
                  </a:lnTo>
                  <a:lnTo>
                    <a:pt x="407" y="207"/>
                  </a:lnTo>
                  <a:lnTo>
                    <a:pt x="407" y="203"/>
                  </a:lnTo>
                  <a:lnTo>
                    <a:pt x="407" y="200"/>
                  </a:lnTo>
                  <a:lnTo>
                    <a:pt x="407" y="198"/>
                  </a:lnTo>
                  <a:lnTo>
                    <a:pt x="407" y="195"/>
                  </a:lnTo>
                  <a:lnTo>
                    <a:pt x="407" y="192"/>
                  </a:lnTo>
                  <a:lnTo>
                    <a:pt x="407" y="190"/>
                  </a:lnTo>
                  <a:lnTo>
                    <a:pt x="406" y="187"/>
                  </a:lnTo>
                  <a:lnTo>
                    <a:pt x="406" y="184"/>
                  </a:lnTo>
                  <a:lnTo>
                    <a:pt x="406" y="178"/>
                  </a:lnTo>
                  <a:lnTo>
                    <a:pt x="404" y="174"/>
                  </a:lnTo>
                  <a:lnTo>
                    <a:pt x="404" y="168"/>
                  </a:lnTo>
                  <a:lnTo>
                    <a:pt x="403" y="164"/>
                  </a:lnTo>
                  <a:lnTo>
                    <a:pt x="403" y="159"/>
                  </a:lnTo>
                  <a:lnTo>
                    <a:pt x="403" y="156"/>
                  </a:lnTo>
                  <a:lnTo>
                    <a:pt x="402" y="152"/>
                  </a:lnTo>
                  <a:lnTo>
                    <a:pt x="400" y="150"/>
                  </a:lnTo>
                  <a:lnTo>
                    <a:pt x="400" y="147"/>
                  </a:lnTo>
                  <a:lnTo>
                    <a:pt x="400" y="144"/>
                  </a:lnTo>
                  <a:lnTo>
                    <a:pt x="399" y="142"/>
                  </a:lnTo>
                  <a:lnTo>
                    <a:pt x="426" y="147"/>
                  </a:lnTo>
                  <a:lnTo>
                    <a:pt x="426" y="150"/>
                  </a:lnTo>
                  <a:lnTo>
                    <a:pt x="426" y="151"/>
                  </a:lnTo>
                  <a:lnTo>
                    <a:pt x="426" y="154"/>
                  </a:lnTo>
                  <a:lnTo>
                    <a:pt x="426" y="156"/>
                  </a:lnTo>
                  <a:lnTo>
                    <a:pt x="427" y="159"/>
                  </a:lnTo>
                  <a:lnTo>
                    <a:pt x="427" y="162"/>
                  </a:lnTo>
                  <a:lnTo>
                    <a:pt x="427" y="166"/>
                  </a:lnTo>
                  <a:lnTo>
                    <a:pt x="427" y="168"/>
                  </a:lnTo>
                  <a:lnTo>
                    <a:pt x="427" y="174"/>
                  </a:lnTo>
                  <a:lnTo>
                    <a:pt x="427" y="178"/>
                  </a:lnTo>
                  <a:lnTo>
                    <a:pt x="427" y="182"/>
                  </a:lnTo>
                  <a:lnTo>
                    <a:pt x="427" y="187"/>
                  </a:lnTo>
                  <a:lnTo>
                    <a:pt x="428" y="191"/>
                  </a:lnTo>
                  <a:lnTo>
                    <a:pt x="427" y="196"/>
                  </a:lnTo>
                  <a:lnTo>
                    <a:pt x="427" y="200"/>
                  </a:lnTo>
                  <a:lnTo>
                    <a:pt x="427" y="206"/>
                  </a:lnTo>
                  <a:lnTo>
                    <a:pt x="427" y="211"/>
                  </a:lnTo>
                  <a:lnTo>
                    <a:pt x="426" y="214"/>
                  </a:lnTo>
                  <a:lnTo>
                    <a:pt x="426" y="217"/>
                  </a:lnTo>
                  <a:lnTo>
                    <a:pt x="426" y="220"/>
                  </a:lnTo>
                  <a:lnTo>
                    <a:pt x="426" y="223"/>
                  </a:lnTo>
                  <a:lnTo>
                    <a:pt x="426" y="225"/>
                  </a:lnTo>
                  <a:lnTo>
                    <a:pt x="426" y="228"/>
                  </a:lnTo>
                  <a:lnTo>
                    <a:pt x="426" y="231"/>
                  </a:lnTo>
                  <a:lnTo>
                    <a:pt x="426" y="235"/>
                  </a:lnTo>
                  <a:lnTo>
                    <a:pt x="424" y="236"/>
                  </a:lnTo>
                  <a:lnTo>
                    <a:pt x="424" y="240"/>
                  </a:lnTo>
                  <a:lnTo>
                    <a:pt x="423" y="243"/>
                  </a:lnTo>
                  <a:lnTo>
                    <a:pt x="423" y="245"/>
                  </a:lnTo>
                  <a:lnTo>
                    <a:pt x="422" y="249"/>
                  </a:lnTo>
                  <a:lnTo>
                    <a:pt x="422" y="252"/>
                  </a:lnTo>
                  <a:lnTo>
                    <a:pt x="422" y="255"/>
                  </a:lnTo>
                  <a:lnTo>
                    <a:pt x="422" y="257"/>
                  </a:lnTo>
                  <a:lnTo>
                    <a:pt x="420" y="260"/>
                  </a:lnTo>
                  <a:lnTo>
                    <a:pt x="420" y="264"/>
                  </a:lnTo>
                  <a:lnTo>
                    <a:pt x="419" y="267"/>
                  </a:lnTo>
                  <a:lnTo>
                    <a:pt x="418" y="269"/>
                  </a:lnTo>
                  <a:lnTo>
                    <a:pt x="418" y="272"/>
                  </a:lnTo>
                  <a:lnTo>
                    <a:pt x="416" y="276"/>
                  </a:lnTo>
                  <a:lnTo>
                    <a:pt x="416" y="279"/>
                  </a:lnTo>
                  <a:lnTo>
                    <a:pt x="415" y="281"/>
                  </a:lnTo>
                  <a:lnTo>
                    <a:pt x="414" y="284"/>
                  </a:lnTo>
                  <a:lnTo>
                    <a:pt x="414" y="287"/>
                  </a:lnTo>
                  <a:lnTo>
                    <a:pt x="411" y="291"/>
                  </a:lnTo>
                  <a:lnTo>
                    <a:pt x="411" y="293"/>
                  </a:lnTo>
                  <a:lnTo>
                    <a:pt x="408" y="296"/>
                  </a:lnTo>
                  <a:lnTo>
                    <a:pt x="407" y="300"/>
                  </a:lnTo>
                  <a:lnTo>
                    <a:pt x="404" y="303"/>
                  </a:lnTo>
                  <a:lnTo>
                    <a:pt x="403" y="307"/>
                  </a:lnTo>
                  <a:lnTo>
                    <a:pt x="400" y="309"/>
                  </a:lnTo>
                  <a:lnTo>
                    <a:pt x="398" y="312"/>
                  </a:lnTo>
                  <a:lnTo>
                    <a:pt x="395" y="316"/>
                  </a:lnTo>
                  <a:lnTo>
                    <a:pt x="392" y="320"/>
                  </a:lnTo>
                  <a:lnTo>
                    <a:pt x="390" y="322"/>
                  </a:lnTo>
                  <a:lnTo>
                    <a:pt x="387" y="326"/>
                  </a:lnTo>
                  <a:lnTo>
                    <a:pt x="384" y="329"/>
                  </a:lnTo>
                  <a:lnTo>
                    <a:pt x="382" y="333"/>
                  </a:lnTo>
                  <a:lnTo>
                    <a:pt x="378" y="337"/>
                  </a:lnTo>
                  <a:lnTo>
                    <a:pt x="375" y="341"/>
                  </a:lnTo>
                  <a:lnTo>
                    <a:pt x="371" y="344"/>
                  </a:lnTo>
                  <a:lnTo>
                    <a:pt x="369" y="348"/>
                  </a:lnTo>
                  <a:lnTo>
                    <a:pt x="365" y="350"/>
                  </a:lnTo>
                  <a:lnTo>
                    <a:pt x="362" y="354"/>
                  </a:lnTo>
                  <a:lnTo>
                    <a:pt x="358" y="358"/>
                  </a:lnTo>
                  <a:lnTo>
                    <a:pt x="354" y="362"/>
                  </a:lnTo>
                  <a:lnTo>
                    <a:pt x="350" y="365"/>
                  </a:lnTo>
                  <a:lnTo>
                    <a:pt x="346" y="369"/>
                  </a:lnTo>
                  <a:lnTo>
                    <a:pt x="343" y="372"/>
                  </a:lnTo>
                  <a:lnTo>
                    <a:pt x="339" y="376"/>
                  </a:lnTo>
                  <a:lnTo>
                    <a:pt x="335" y="378"/>
                  </a:lnTo>
                  <a:lnTo>
                    <a:pt x="331" y="382"/>
                  </a:lnTo>
                  <a:lnTo>
                    <a:pt x="327" y="386"/>
                  </a:lnTo>
                  <a:lnTo>
                    <a:pt x="323" y="389"/>
                  </a:lnTo>
                  <a:lnTo>
                    <a:pt x="319" y="393"/>
                  </a:lnTo>
                  <a:lnTo>
                    <a:pt x="315" y="396"/>
                  </a:lnTo>
                  <a:lnTo>
                    <a:pt x="311" y="398"/>
                  </a:lnTo>
                  <a:lnTo>
                    <a:pt x="307" y="402"/>
                  </a:lnTo>
                  <a:lnTo>
                    <a:pt x="303" y="405"/>
                  </a:lnTo>
                  <a:lnTo>
                    <a:pt x="301" y="409"/>
                  </a:lnTo>
                  <a:lnTo>
                    <a:pt x="297" y="412"/>
                  </a:lnTo>
                  <a:lnTo>
                    <a:pt x="293" y="414"/>
                  </a:lnTo>
                  <a:lnTo>
                    <a:pt x="289" y="417"/>
                  </a:lnTo>
                  <a:lnTo>
                    <a:pt x="285" y="419"/>
                  </a:lnTo>
                  <a:lnTo>
                    <a:pt x="282" y="422"/>
                  </a:lnTo>
                  <a:lnTo>
                    <a:pt x="278" y="425"/>
                  </a:lnTo>
                  <a:lnTo>
                    <a:pt x="274" y="427"/>
                  </a:lnTo>
                  <a:lnTo>
                    <a:pt x="272" y="430"/>
                  </a:lnTo>
                  <a:lnTo>
                    <a:pt x="268" y="431"/>
                  </a:lnTo>
                  <a:lnTo>
                    <a:pt x="265" y="434"/>
                  </a:lnTo>
                  <a:lnTo>
                    <a:pt x="261" y="435"/>
                  </a:lnTo>
                  <a:lnTo>
                    <a:pt x="258" y="438"/>
                  </a:lnTo>
                  <a:lnTo>
                    <a:pt x="256" y="439"/>
                  </a:lnTo>
                  <a:lnTo>
                    <a:pt x="253" y="442"/>
                  </a:lnTo>
                  <a:lnTo>
                    <a:pt x="246" y="445"/>
                  </a:lnTo>
                  <a:lnTo>
                    <a:pt x="242" y="447"/>
                  </a:lnTo>
                  <a:lnTo>
                    <a:pt x="238" y="450"/>
                  </a:lnTo>
                  <a:lnTo>
                    <a:pt x="234" y="451"/>
                  </a:lnTo>
                  <a:lnTo>
                    <a:pt x="230" y="453"/>
                  </a:lnTo>
                  <a:lnTo>
                    <a:pt x="229" y="454"/>
                  </a:lnTo>
                  <a:lnTo>
                    <a:pt x="226" y="453"/>
                  </a:lnTo>
                  <a:lnTo>
                    <a:pt x="222" y="453"/>
                  </a:lnTo>
                  <a:lnTo>
                    <a:pt x="220" y="451"/>
                  </a:lnTo>
                  <a:lnTo>
                    <a:pt x="216" y="450"/>
                  </a:lnTo>
                  <a:lnTo>
                    <a:pt x="210" y="449"/>
                  </a:lnTo>
                  <a:lnTo>
                    <a:pt x="205" y="446"/>
                  </a:lnTo>
                  <a:lnTo>
                    <a:pt x="202" y="445"/>
                  </a:lnTo>
                  <a:lnTo>
                    <a:pt x="200" y="443"/>
                  </a:lnTo>
                  <a:lnTo>
                    <a:pt x="197" y="443"/>
                  </a:lnTo>
                  <a:lnTo>
                    <a:pt x="194" y="442"/>
                  </a:lnTo>
                  <a:lnTo>
                    <a:pt x="190" y="439"/>
                  </a:lnTo>
                  <a:lnTo>
                    <a:pt x="188" y="438"/>
                  </a:lnTo>
                  <a:lnTo>
                    <a:pt x="184" y="437"/>
                  </a:lnTo>
                  <a:lnTo>
                    <a:pt x="181" y="435"/>
                  </a:lnTo>
                  <a:lnTo>
                    <a:pt x="177" y="433"/>
                  </a:lnTo>
                  <a:lnTo>
                    <a:pt x="175" y="431"/>
                  </a:lnTo>
                  <a:lnTo>
                    <a:pt x="171" y="430"/>
                  </a:lnTo>
                  <a:lnTo>
                    <a:pt x="168" y="429"/>
                  </a:lnTo>
                  <a:lnTo>
                    <a:pt x="164" y="426"/>
                  </a:lnTo>
                  <a:lnTo>
                    <a:pt x="160" y="425"/>
                  </a:lnTo>
                  <a:lnTo>
                    <a:pt x="157" y="422"/>
                  </a:lnTo>
                  <a:lnTo>
                    <a:pt x="153" y="421"/>
                  </a:lnTo>
                  <a:lnTo>
                    <a:pt x="149" y="418"/>
                  </a:lnTo>
                  <a:lnTo>
                    <a:pt x="147" y="417"/>
                  </a:lnTo>
                  <a:lnTo>
                    <a:pt x="143" y="414"/>
                  </a:lnTo>
                  <a:lnTo>
                    <a:pt x="139" y="413"/>
                  </a:lnTo>
                  <a:lnTo>
                    <a:pt x="135" y="410"/>
                  </a:lnTo>
                  <a:lnTo>
                    <a:pt x="132" y="408"/>
                  </a:lnTo>
                  <a:lnTo>
                    <a:pt x="128" y="405"/>
                  </a:lnTo>
                  <a:lnTo>
                    <a:pt x="124" y="404"/>
                  </a:lnTo>
                  <a:lnTo>
                    <a:pt x="120" y="401"/>
                  </a:lnTo>
                  <a:lnTo>
                    <a:pt x="116" y="398"/>
                  </a:lnTo>
                  <a:lnTo>
                    <a:pt x="112" y="396"/>
                  </a:lnTo>
                  <a:lnTo>
                    <a:pt x="109" y="394"/>
                  </a:lnTo>
                  <a:lnTo>
                    <a:pt x="104" y="392"/>
                  </a:lnTo>
                  <a:lnTo>
                    <a:pt x="101" y="390"/>
                  </a:lnTo>
                  <a:lnTo>
                    <a:pt x="97" y="388"/>
                  </a:lnTo>
                  <a:lnTo>
                    <a:pt x="95" y="386"/>
                  </a:lnTo>
                  <a:lnTo>
                    <a:pt x="91" y="384"/>
                  </a:lnTo>
                  <a:lnTo>
                    <a:pt x="88" y="381"/>
                  </a:lnTo>
                  <a:lnTo>
                    <a:pt x="84" y="378"/>
                  </a:lnTo>
                  <a:lnTo>
                    <a:pt x="82" y="377"/>
                  </a:lnTo>
                  <a:lnTo>
                    <a:pt x="78" y="376"/>
                  </a:lnTo>
                  <a:lnTo>
                    <a:pt x="75" y="373"/>
                  </a:lnTo>
                  <a:lnTo>
                    <a:pt x="72" y="370"/>
                  </a:lnTo>
                  <a:lnTo>
                    <a:pt x="70" y="369"/>
                  </a:lnTo>
                  <a:lnTo>
                    <a:pt x="66" y="366"/>
                  </a:lnTo>
                  <a:lnTo>
                    <a:pt x="63" y="365"/>
                  </a:lnTo>
                  <a:lnTo>
                    <a:pt x="60" y="364"/>
                  </a:lnTo>
                  <a:lnTo>
                    <a:pt x="59" y="362"/>
                  </a:lnTo>
                  <a:lnTo>
                    <a:pt x="54" y="358"/>
                  </a:lnTo>
                  <a:lnTo>
                    <a:pt x="50" y="356"/>
                  </a:lnTo>
                  <a:lnTo>
                    <a:pt x="46" y="353"/>
                  </a:lnTo>
                  <a:lnTo>
                    <a:pt x="43" y="350"/>
                  </a:lnTo>
                  <a:lnTo>
                    <a:pt x="40" y="348"/>
                  </a:lnTo>
                  <a:lnTo>
                    <a:pt x="36" y="345"/>
                  </a:lnTo>
                  <a:lnTo>
                    <a:pt x="34" y="344"/>
                  </a:lnTo>
                  <a:lnTo>
                    <a:pt x="31" y="341"/>
                  </a:lnTo>
                  <a:lnTo>
                    <a:pt x="28" y="340"/>
                  </a:lnTo>
                  <a:lnTo>
                    <a:pt x="26" y="337"/>
                  </a:lnTo>
                  <a:lnTo>
                    <a:pt x="23" y="336"/>
                  </a:lnTo>
                  <a:lnTo>
                    <a:pt x="22" y="334"/>
                  </a:lnTo>
                  <a:lnTo>
                    <a:pt x="16" y="330"/>
                  </a:lnTo>
                  <a:lnTo>
                    <a:pt x="12" y="326"/>
                  </a:lnTo>
                  <a:lnTo>
                    <a:pt x="10" y="324"/>
                  </a:lnTo>
                  <a:lnTo>
                    <a:pt x="7" y="320"/>
                  </a:lnTo>
                  <a:lnTo>
                    <a:pt x="4" y="316"/>
                  </a:lnTo>
                  <a:lnTo>
                    <a:pt x="3" y="312"/>
                  </a:lnTo>
                  <a:lnTo>
                    <a:pt x="0" y="308"/>
                  </a:lnTo>
                  <a:lnTo>
                    <a:pt x="0" y="305"/>
                  </a:lnTo>
                  <a:lnTo>
                    <a:pt x="0" y="300"/>
                  </a:lnTo>
                  <a:lnTo>
                    <a:pt x="0" y="296"/>
                  </a:lnTo>
                  <a:lnTo>
                    <a:pt x="2" y="292"/>
                  </a:lnTo>
                  <a:lnTo>
                    <a:pt x="3" y="289"/>
                  </a:lnTo>
                  <a:lnTo>
                    <a:pt x="3" y="287"/>
                  </a:lnTo>
                  <a:lnTo>
                    <a:pt x="4" y="284"/>
                  </a:lnTo>
                  <a:lnTo>
                    <a:pt x="6" y="281"/>
                  </a:lnTo>
                  <a:lnTo>
                    <a:pt x="8" y="279"/>
                  </a:lnTo>
                  <a:lnTo>
                    <a:pt x="10" y="275"/>
                  </a:lnTo>
                  <a:lnTo>
                    <a:pt x="12" y="272"/>
                  </a:lnTo>
                  <a:lnTo>
                    <a:pt x="16" y="269"/>
                  </a:lnTo>
                  <a:lnTo>
                    <a:pt x="19" y="267"/>
                  </a:lnTo>
                  <a:lnTo>
                    <a:pt x="23" y="264"/>
                  </a:lnTo>
                  <a:lnTo>
                    <a:pt x="27" y="261"/>
                  </a:lnTo>
                  <a:lnTo>
                    <a:pt x="31" y="259"/>
                  </a:lnTo>
                  <a:lnTo>
                    <a:pt x="35" y="257"/>
                  </a:lnTo>
                  <a:lnTo>
                    <a:pt x="40" y="255"/>
                  </a:lnTo>
                  <a:lnTo>
                    <a:pt x="44" y="252"/>
                  </a:lnTo>
                  <a:lnTo>
                    <a:pt x="48" y="249"/>
                  </a:lnTo>
                  <a:lnTo>
                    <a:pt x="54" y="248"/>
                  </a:lnTo>
                  <a:lnTo>
                    <a:pt x="58" y="247"/>
                  </a:lnTo>
                  <a:lnTo>
                    <a:pt x="63" y="245"/>
                  </a:lnTo>
                  <a:lnTo>
                    <a:pt x="67" y="243"/>
                  </a:lnTo>
                  <a:lnTo>
                    <a:pt x="71" y="241"/>
                  </a:lnTo>
                  <a:lnTo>
                    <a:pt x="76" y="240"/>
                  </a:lnTo>
                  <a:lnTo>
                    <a:pt x="80" y="239"/>
                  </a:lnTo>
                  <a:lnTo>
                    <a:pt x="84" y="236"/>
                  </a:lnTo>
                  <a:lnTo>
                    <a:pt x="88" y="235"/>
                  </a:lnTo>
                  <a:lnTo>
                    <a:pt x="92" y="235"/>
                  </a:lnTo>
                  <a:lnTo>
                    <a:pt x="96" y="233"/>
                  </a:lnTo>
                  <a:lnTo>
                    <a:pt x="99" y="232"/>
                  </a:lnTo>
                  <a:lnTo>
                    <a:pt x="101" y="232"/>
                  </a:lnTo>
                  <a:lnTo>
                    <a:pt x="103" y="231"/>
                  </a:lnTo>
                  <a:lnTo>
                    <a:pt x="105" y="231"/>
                  </a:lnTo>
                  <a:lnTo>
                    <a:pt x="109" y="231"/>
                  </a:lnTo>
                  <a:lnTo>
                    <a:pt x="111" y="231"/>
                  </a:lnTo>
                  <a:lnTo>
                    <a:pt x="109" y="229"/>
                  </a:lnTo>
                  <a:lnTo>
                    <a:pt x="109" y="227"/>
                  </a:lnTo>
                  <a:lnTo>
                    <a:pt x="109" y="224"/>
                  </a:lnTo>
                  <a:lnTo>
                    <a:pt x="109" y="221"/>
                  </a:lnTo>
                  <a:lnTo>
                    <a:pt x="109" y="217"/>
                  </a:lnTo>
                  <a:lnTo>
                    <a:pt x="111" y="214"/>
                  </a:lnTo>
                  <a:lnTo>
                    <a:pt x="112" y="210"/>
                  </a:lnTo>
                  <a:lnTo>
                    <a:pt x="115" y="207"/>
                  </a:lnTo>
                  <a:lnTo>
                    <a:pt x="117" y="203"/>
                  </a:lnTo>
                  <a:lnTo>
                    <a:pt x="120" y="200"/>
                  </a:lnTo>
                  <a:lnTo>
                    <a:pt x="123" y="198"/>
                  </a:lnTo>
                  <a:lnTo>
                    <a:pt x="125" y="196"/>
                  </a:lnTo>
                  <a:lnTo>
                    <a:pt x="128" y="195"/>
                  </a:lnTo>
                  <a:lnTo>
                    <a:pt x="129" y="195"/>
                  </a:lnTo>
                  <a:lnTo>
                    <a:pt x="128" y="194"/>
                  </a:lnTo>
                  <a:lnTo>
                    <a:pt x="125" y="191"/>
                  </a:lnTo>
                  <a:lnTo>
                    <a:pt x="123" y="190"/>
                  </a:lnTo>
                  <a:lnTo>
                    <a:pt x="120" y="188"/>
                  </a:lnTo>
                  <a:lnTo>
                    <a:pt x="117" y="186"/>
                  </a:lnTo>
                  <a:lnTo>
                    <a:pt x="113" y="183"/>
                  </a:lnTo>
                  <a:lnTo>
                    <a:pt x="109" y="180"/>
                  </a:lnTo>
                  <a:lnTo>
                    <a:pt x="107" y="178"/>
                  </a:lnTo>
                  <a:lnTo>
                    <a:pt x="101" y="174"/>
                  </a:lnTo>
                  <a:lnTo>
                    <a:pt x="97" y="170"/>
                  </a:lnTo>
                  <a:lnTo>
                    <a:pt x="92" y="166"/>
                  </a:lnTo>
                  <a:lnTo>
                    <a:pt x="88" y="163"/>
                  </a:lnTo>
                  <a:lnTo>
                    <a:pt x="83" y="159"/>
                  </a:lnTo>
                  <a:lnTo>
                    <a:pt x="79" y="155"/>
                  </a:lnTo>
                  <a:lnTo>
                    <a:pt x="74" y="150"/>
                  </a:lnTo>
                  <a:lnTo>
                    <a:pt x="68" y="144"/>
                  </a:lnTo>
                  <a:lnTo>
                    <a:pt x="63" y="140"/>
                  </a:lnTo>
                  <a:lnTo>
                    <a:pt x="58" y="135"/>
                  </a:lnTo>
                  <a:lnTo>
                    <a:pt x="52" y="130"/>
                  </a:lnTo>
                  <a:lnTo>
                    <a:pt x="47" y="124"/>
                  </a:lnTo>
                  <a:lnTo>
                    <a:pt x="43" y="119"/>
                  </a:lnTo>
                  <a:lnTo>
                    <a:pt x="38" y="115"/>
                  </a:lnTo>
                  <a:lnTo>
                    <a:pt x="36" y="111"/>
                  </a:lnTo>
                  <a:lnTo>
                    <a:pt x="34" y="109"/>
                  </a:lnTo>
                  <a:lnTo>
                    <a:pt x="31" y="106"/>
                  </a:lnTo>
                  <a:lnTo>
                    <a:pt x="30" y="103"/>
                  </a:lnTo>
                  <a:lnTo>
                    <a:pt x="27" y="101"/>
                  </a:lnTo>
                  <a:lnTo>
                    <a:pt x="26" y="98"/>
                  </a:lnTo>
                  <a:lnTo>
                    <a:pt x="23" y="95"/>
                  </a:lnTo>
                  <a:lnTo>
                    <a:pt x="22" y="93"/>
                  </a:lnTo>
                  <a:lnTo>
                    <a:pt x="19" y="90"/>
                  </a:lnTo>
                  <a:lnTo>
                    <a:pt x="18" y="87"/>
                  </a:lnTo>
                  <a:lnTo>
                    <a:pt x="16" y="83"/>
                  </a:lnTo>
                  <a:lnTo>
                    <a:pt x="15" y="82"/>
                  </a:lnTo>
                  <a:lnTo>
                    <a:pt x="12" y="75"/>
                  </a:lnTo>
                  <a:lnTo>
                    <a:pt x="11" y="71"/>
                  </a:lnTo>
                  <a:lnTo>
                    <a:pt x="8" y="67"/>
                  </a:lnTo>
                  <a:lnTo>
                    <a:pt x="8" y="65"/>
                  </a:lnTo>
                  <a:lnTo>
                    <a:pt x="7" y="62"/>
                  </a:lnTo>
                  <a:lnTo>
                    <a:pt x="7" y="59"/>
                  </a:lnTo>
                  <a:lnTo>
                    <a:pt x="4" y="54"/>
                  </a:lnTo>
                  <a:lnTo>
                    <a:pt x="4" y="50"/>
                  </a:lnTo>
                  <a:lnTo>
                    <a:pt x="3" y="45"/>
                  </a:lnTo>
                  <a:lnTo>
                    <a:pt x="2" y="41"/>
                  </a:lnTo>
                  <a:lnTo>
                    <a:pt x="2" y="37"/>
                  </a:lnTo>
                  <a:lnTo>
                    <a:pt x="2" y="33"/>
                  </a:lnTo>
                  <a:lnTo>
                    <a:pt x="2" y="29"/>
                  </a:lnTo>
                  <a:lnTo>
                    <a:pt x="2" y="26"/>
                  </a:lnTo>
                  <a:lnTo>
                    <a:pt x="3" y="23"/>
                  </a:lnTo>
                  <a:lnTo>
                    <a:pt x="3" y="21"/>
                  </a:lnTo>
                  <a:lnTo>
                    <a:pt x="4" y="15"/>
                  </a:lnTo>
                  <a:lnTo>
                    <a:pt x="7" y="13"/>
                  </a:lnTo>
                  <a:lnTo>
                    <a:pt x="10" y="9"/>
                  </a:lnTo>
                  <a:lnTo>
                    <a:pt x="12" y="6"/>
                  </a:lnTo>
                  <a:lnTo>
                    <a:pt x="15" y="4"/>
                  </a:lnTo>
                  <a:lnTo>
                    <a:pt x="18" y="2"/>
                  </a:lnTo>
                  <a:lnTo>
                    <a:pt x="22" y="0"/>
                  </a:lnTo>
                  <a:lnTo>
                    <a:pt x="23" y="0"/>
                  </a:lnTo>
                  <a:lnTo>
                    <a:pt x="52"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615" name="Freeform 66">
              <a:extLst>
                <a:ext uri="{FF2B5EF4-FFF2-40B4-BE49-F238E27FC236}">
                  <a16:creationId xmlns:a16="http://schemas.microsoft.com/office/drawing/2014/main" id="{0AC49A88-5518-497F-A2B5-A50851225873}"/>
                </a:ext>
              </a:extLst>
            </p:cNvPr>
            <p:cNvSpPr>
              <a:spLocks/>
            </p:cNvSpPr>
            <p:nvPr/>
          </p:nvSpPr>
          <p:spPr bwMode="auto">
            <a:xfrm>
              <a:off x="959" y="2044"/>
              <a:ext cx="315" cy="346"/>
            </a:xfrm>
            <a:custGeom>
              <a:avLst/>
              <a:gdLst>
                <a:gd name="T0" fmla="*/ 8 w 629"/>
                <a:gd name="T1" fmla="*/ 2 h 692"/>
                <a:gd name="T2" fmla="*/ 8 w 629"/>
                <a:gd name="T3" fmla="*/ 3 h 692"/>
                <a:gd name="T4" fmla="*/ 9 w 629"/>
                <a:gd name="T5" fmla="*/ 4 h 692"/>
                <a:gd name="T6" fmla="*/ 8 w 629"/>
                <a:gd name="T7" fmla="*/ 6 h 692"/>
                <a:gd name="T8" fmla="*/ 7 w 629"/>
                <a:gd name="T9" fmla="*/ 7 h 692"/>
                <a:gd name="T10" fmla="*/ 6 w 629"/>
                <a:gd name="T11" fmla="*/ 9 h 692"/>
                <a:gd name="T12" fmla="*/ 5 w 629"/>
                <a:gd name="T13" fmla="*/ 10 h 692"/>
                <a:gd name="T14" fmla="*/ 4 w 629"/>
                <a:gd name="T15" fmla="*/ 11 h 692"/>
                <a:gd name="T16" fmla="*/ 2 w 629"/>
                <a:gd name="T17" fmla="*/ 10 h 692"/>
                <a:gd name="T18" fmla="*/ 1 w 629"/>
                <a:gd name="T19" fmla="*/ 9 h 692"/>
                <a:gd name="T20" fmla="*/ 3 w 629"/>
                <a:gd name="T21" fmla="*/ 12 h 692"/>
                <a:gd name="T22" fmla="*/ 4 w 629"/>
                <a:gd name="T23" fmla="*/ 13 h 692"/>
                <a:gd name="T24" fmla="*/ 5 w 629"/>
                <a:gd name="T25" fmla="*/ 14 h 692"/>
                <a:gd name="T26" fmla="*/ 7 w 629"/>
                <a:gd name="T27" fmla="*/ 17 h 692"/>
                <a:gd name="T28" fmla="*/ 8 w 629"/>
                <a:gd name="T29" fmla="*/ 18 h 692"/>
                <a:gd name="T30" fmla="*/ 10 w 629"/>
                <a:gd name="T31" fmla="*/ 18 h 692"/>
                <a:gd name="T32" fmla="*/ 12 w 629"/>
                <a:gd name="T33" fmla="*/ 19 h 692"/>
                <a:gd name="T34" fmla="*/ 13 w 629"/>
                <a:gd name="T35" fmla="*/ 19 h 692"/>
                <a:gd name="T36" fmla="*/ 15 w 629"/>
                <a:gd name="T37" fmla="*/ 19 h 692"/>
                <a:gd name="T38" fmla="*/ 16 w 629"/>
                <a:gd name="T39" fmla="*/ 19 h 692"/>
                <a:gd name="T40" fmla="*/ 17 w 629"/>
                <a:gd name="T41" fmla="*/ 18 h 692"/>
                <a:gd name="T42" fmla="*/ 17 w 629"/>
                <a:gd name="T43" fmla="*/ 17 h 692"/>
                <a:gd name="T44" fmla="*/ 18 w 629"/>
                <a:gd name="T45" fmla="*/ 18 h 692"/>
                <a:gd name="T46" fmla="*/ 17 w 629"/>
                <a:gd name="T47" fmla="*/ 19 h 692"/>
                <a:gd name="T48" fmla="*/ 16 w 629"/>
                <a:gd name="T49" fmla="*/ 20 h 692"/>
                <a:gd name="T50" fmla="*/ 14 w 629"/>
                <a:gd name="T51" fmla="*/ 21 h 692"/>
                <a:gd name="T52" fmla="*/ 13 w 629"/>
                <a:gd name="T53" fmla="*/ 21 h 692"/>
                <a:gd name="T54" fmla="*/ 13 w 629"/>
                <a:gd name="T55" fmla="*/ 21 h 692"/>
                <a:gd name="T56" fmla="*/ 15 w 629"/>
                <a:gd name="T57" fmla="*/ 22 h 692"/>
                <a:gd name="T58" fmla="*/ 16 w 629"/>
                <a:gd name="T59" fmla="*/ 22 h 692"/>
                <a:gd name="T60" fmla="*/ 17 w 629"/>
                <a:gd name="T61" fmla="*/ 22 h 692"/>
                <a:gd name="T62" fmla="*/ 19 w 629"/>
                <a:gd name="T63" fmla="*/ 22 h 692"/>
                <a:gd name="T64" fmla="*/ 20 w 629"/>
                <a:gd name="T65" fmla="*/ 21 h 692"/>
                <a:gd name="T66" fmla="*/ 20 w 629"/>
                <a:gd name="T67" fmla="*/ 19 h 692"/>
                <a:gd name="T68" fmla="*/ 20 w 629"/>
                <a:gd name="T69" fmla="*/ 18 h 692"/>
                <a:gd name="T70" fmla="*/ 19 w 629"/>
                <a:gd name="T71" fmla="*/ 18 h 692"/>
                <a:gd name="T72" fmla="*/ 18 w 629"/>
                <a:gd name="T73" fmla="*/ 20 h 692"/>
                <a:gd name="T74" fmla="*/ 17 w 629"/>
                <a:gd name="T75" fmla="*/ 20 h 692"/>
                <a:gd name="T76" fmla="*/ 18 w 629"/>
                <a:gd name="T77" fmla="*/ 19 h 692"/>
                <a:gd name="T78" fmla="*/ 18 w 629"/>
                <a:gd name="T79" fmla="*/ 18 h 692"/>
                <a:gd name="T80" fmla="*/ 17 w 629"/>
                <a:gd name="T81" fmla="*/ 17 h 692"/>
                <a:gd name="T82" fmla="*/ 17 w 629"/>
                <a:gd name="T83" fmla="*/ 17 h 692"/>
                <a:gd name="T84" fmla="*/ 16 w 629"/>
                <a:gd name="T85" fmla="*/ 18 h 692"/>
                <a:gd name="T86" fmla="*/ 15 w 629"/>
                <a:gd name="T87" fmla="*/ 19 h 692"/>
                <a:gd name="T88" fmla="*/ 13 w 629"/>
                <a:gd name="T89" fmla="*/ 19 h 692"/>
                <a:gd name="T90" fmla="*/ 12 w 629"/>
                <a:gd name="T91" fmla="*/ 18 h 692"/>
                <a:gd name="T92" fmla="*/ 9 w 629"/>
                <a:gd name="T93" fmla="*/ 17 h 692"/>
                <a:gd name="T94" fmla="*/ 7 w 629"/>
                <a:gd name="T95" fmla="*/ 16 h 692"/>
                <a:gd name="T96" fmla="*/ 6 w 629"/>
                <a:gd name="T97" fmla="*/ 16 h 692"/>
                <a:gd name="T98" fmla="*/ 6 w 629"/>
                <a:gd name="T99" fmla="*/ 15 h 692"/>
                <a:gd name="T100" fmla="*/ 5 w 629"/>
                <a:gd name="T101" fmla="*/ 13 h 692"/>
                <a:gd name="T102" fmla="*/ 4 w 629"/>
                <a:gd name="T103" fmla="*/ 12 h 692"/>
                <a:gd name="T104" fmla="*/ 3 w 629"/>
                <a:gd name="T105" fmla="*/ 11 h 692"/>
                <a:gd name="T106" fmla="*/ 5 w 629"/>
                <a:gd name="T107" fmla="*/ 11 h 692"/>
                <a:gd name="T108" fmla="*/ 6 w 629"/>
                <a:gd name="T109" fmla="*/ 10 h 692"/>
                <a:gd name="T110" fmla="*/ 7 w 629"/>
                <a:gd name="T111" fmla="*/ 9 h 692"/>
                <a:gd name="T112" fmla="*/ 8 w 629"/>
                <a:gd name="T113" fmla="*/ 7 h 692"/>
                <a:gd name="T114" fmla="*/ 9 w 629"/>
                <a:gd name="T115" fmla="*/ 6 h 692"/>
                <a:gd name="T116" fmla="*/ 9 w 629"/>
                <a:gd name="T117" fmla="*/ 5 h 692"/>
                <a:gd name="T118" fmla="*/ 9 w 629"/>
                <a:gd name="T119" fmla="*/ 4 h 692"/>
                <a:gd name="T120" fmla="*/ 9 w 629"/>
                <a:gd name="T121" fmla="*/ 2 h 692"/>
                <a:gd name="T122" fmla="*/ 9 w 629"/>
                <a:gd name="T123" fmla="*/ 1 h 69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629" h="692">
                  <a:moveTo>
                    <a:pt x="235" y="0"/>
                  </a:moveTo>
                  <a:lnTo>
                    <a:pt x="235" y="0"/>
                  </a:lnTo>
                  <a:lnTo>
                    <a:pt x="236" y="4"/>
                  </a:lnTo>
                  <a:lnTo>
                    <a:pt x="236" y="5"/>
                  </a:lnTo>
                  <a:lnTo>
                    <a:pt x="238" y="8"/>
                  </a:lnTo>
                  <a:lnTo>
                    <a:pt x="238" y="9"/>
                  </a:lnTo>
                  <a:lnTo>
                    <a:pt x="240" y="13"/>
                  </a:lnTo>
                  <a:lnTo>
                    <a:pt x="240" y="16"/>
                  </a:lnTo>
                  <a:lnTo>
                    <a:pt x="242" y="20"/>
                  </a:lnTo>
                  <a:lnTo>
                    <a:pt x="242" y="25"/>
                  </a:lnTo>
                  <a:lnTo>
                    <a:pt x="244" y="29"/>
                  </a:lnTo>
                  <a:lnTo>
                    <a:pt x="244" y="33"/>
                  </a:lnTo>
                  <a:lnTo>
                    <a:pt x="246" y="37"/>
                  </a:lnTo>
                  <a:lnTo>
                    <a:pt x="248" y="43"/>
                  </a:lnTo>
                  <a:lnTo>
                    <a:pt x="249" y="48"/>
                  </a:lnTo>
                  <a:lnTo>
                    <a:pt x="251" y="53"/>
                  </a:lnTo>
                  <a:lnTo>
                    <a:pt x="251" y="59"/>
                  </a:lnTo>
                  <a:lnTo>
                    <a:pt x="252" y="61"/>
                  </a:lnTo>
                  <a:lnTo>
                    <a:pt x="252" y="64"/>
                  </a:lnTo>
                  <a:lnTo>
                    <a:pt x="252" y="67"/>
                  </a:lnTo>
                  <a:lnTo>
                    <a:pt x="253" y="69"/>
                  </a:lnTo>
                  <a:lnTo>
                    <a:pt x="253" y="72"/>
                  </a:lnTo>
                  <a:lnTo>
                    <a:pt x="255" y="74"/>
                  </a:lnTo>
                  <a:lnTo>
                    <a:pt x="255" y="77"/>
                  </a:lnTo>
                  <a:lnTo>
                    <a:pt x="256" y="81"/>
                  </a:lnTo>
                  <a:lnTo>
                    <a:pt x="256" y="84"/>
                  </a:lnTo>
                  <a:lnTo>
                    <a:pt x="256" y="86"/>
                  </a:lnTo>
                  <a:lnTo>
                    <a:pt x="256" y="89"/>
                  </a:lnTo>
                  <a:lnTo>
                    <a:pt x="257" y="92"/>
                  </a:lnTo>
                  <a:lnTo>
                    <a:pt x="259" y="97"/>
                  </a:lnTo>
                  <a:lnTo>
                    <a:pt x="259" y="102"/>
                  </a:lnTo>
                  <a:lnTo>
                    <a:pt x="259" y="105"/>
                  </a:lnTo>
                  <a:lnTo>
                    <a:pt x="259" y="108"/>
                  </a:lnTo>
                  <a:lnTo>
                    <a:pt x="259" y="110"/>
                  </a:lnTo>
                  <a:lnTo>
                    <a:pt x="259" y="114"/>
                  </a:lnTo>
                  <a:lnTo>
                    <a:pt x="259" y="118"/>
                  </a:lnTo>
                  <a:lnTo>
                    <a:pt x="259" y="124"/>
                  </a:lnTo>
                  <a:lnTo>
                    <a:pt x="259" y="129"/>
                  </a:lnTo>
                  <a:lnTo>
                    <a:pt x="259" y="134"/>
                  </a:lnTo>
                  <a:lnTo>
                    <a:pt x="257" y="140"/>
                  </a:lnTo>
                  <a:lnTo>
                    <a:pt x="256" y="144"/>
                  </a:lnTo>
                  <a:lnTo>
                    <a:pt x="255" y="146"/>
                  </a:lnTo>
                  <a:lnTo>
                    <a:pt x="253" y="150"/>
                  </a:lnTo>
                  <a:lnTo>
                    <a:pt x="252" y="153"/>
                  </a:lnTo>
                  <a:lnTo>
                    <a:pt x="251" y="157"/>
                  </a:lnTo>
                  <a:lnTo>
                    <a:pt x="249" y="160"/>
                  </a:lnTo>
                  <a:lnTo>
                    <a:pt x="248" y="162"/>
                  </a:lnTo>
                  <a:lnTo>
                    <a:pt x="246" y="166"/>
                  </a:lnTo>
                  <a:lnTo>
                    <a:pt x="244" y="169"/>
                  </a:lnTo>
                  <a:lnTo>
                    <a:pt x="242" y="173"/>
                  </a:lnTo>
                  <a:lnTo>
                    <a:pt x="240" y="177"/>
                  </a:lnTo>
                  <a:lnTo>
                    <a:pt x="238" y="181"/>
                  </a:lnTo>
                  <a:lnTo>
                    <a:pt x="236" y="185"/>
                  </a:lnTo>
                  <a:lnTo>
                    <a:pt x="234" y="187"/>
                  </a:lnTo>
                  <a:lnTo>
                    <a:pt x="231" y="193"/>
                  </a:lnTo>
                  <a:lnTo>
                    <a:pt x="228" y="195"/>
                  </a:lnTo>
                  <a:lnTo>
                    <a:pt x="226" y="199"/>
                  </a:lnTo>
                  <a:lnTo>
                    <a:pt x="223" y="203"/>
                  </a:lnTo>
                  <a:lnTo>
                    <a:pt x="220" y="207"/>
                  </a:lnTo>
                  <a:lnTo>
                    <a:pt x="218" y="211"/>
                  </a:lnTo>
                  <a:lnTo>
                    <a:pt x="215" y="215"/>
                  </a:lnTo>
                  <a:lnTo>
                    <a:pt x="212" y="219"/>
                  </a:lnTo>
                  <a:lnTo>
                    <a:pt x="208" y="223"/>
                  </a:lnTo>
                  <a:lnTo>
                    <a:pt x="206" y="227"/>
                  </a:lnTo>
                  <a:lnTo>
                    <a:pt x="203" y="231"/>
                  </a:lnTo>
                  <a:lnTo>
                    <a:pt x="200" y="235"/>
                  </a:lnTo>
                  <a:lnTo>
                    <a:pt x="196" y="239"/>
                  </a:lnTo>
                  <a:lnTo>
                    <a:pt x="194" y="243"/>
                  </a:lnTo>
                  <a:lnTo>
                    <a:pt x="191" y="247"/>
                  </a:lnTo>
                  <a:lnTo>
                    <a:pt x="187" y="251"/>
                  </a:lnTo>
                  <a:lnTo>
                    <a:pt x="183" y="255"/>
                  </a:lnTo>
                  <a:lnTo>
                    <a:pt x="180" y="258"/>
                  </a:lnTo>
                  <a:lnTo>
                    <a:pt x="178" y="262"/>
                  </a:lnTo>
                  <a:lnTo>
                    <a:pt x="174" y="266"/>
                  </a:lnTo>
                  <a:lnTo>
                    <a:pt x="171" y="270"/>
                  </a:lnTo>
                  <a:lnTo>
                    <a:pt x="167" y="272"/>
                  </a:lnTo>
                  <a:lnTo>
                    <a:pt x="164" y="276"/>
                  </a:lnTo>
                  <a:lnTo>
                    <a:pt x="160" y="280"/>
                  </a:lnTo>
                  <a:lnTo>
                    <a:pt x="158" y="283"/>
                  </a:lnTo>
                  <a:lnTo>
                    <a:pt x="154" y="286"/>
                  </a:lnTo>
                  <a:lnTo>
                    <a:pt x="151" y="290"/>
                  </a:lnTo>
                  <a:lnTo>
                    <a:pt x="149" y="292"/>
                  </a:lnTo>
                  <a:lnTo>
                    <a:pt x="146" y="296"/>
                  </a:lnTo>
                  <a:lnTo>
                    <a:pt x="142" y="299"/>
                  </a:lnTo>
                  <a:lnTo>
                    <a:pt x="139" y="302"/>
                  </a:lnTo>
                  <a:lnTo>
                    <a:pt x="137" y="304"/>
                  </a:lnTo>
                  <a:lnTo>
                    <a:pt x="134" y="307"/>
                  </a:lnTo>
                  <a:lnTo>
                    <a:pt x="130" y="308"/>
                  </a:lnTo>
                  <a:lnTo>
                    <a:pt x="127" y="311"/>
                  </a:lnTo>
                  <a:lnTo>
                    <a:pt x="122" y="315"/>
                  </a:lnTo>
                  <a:lnTo>
                    <a:pt x="118" y="319"/>
                  </a:lnTo>
                  <a:lnTo>
                    <a:pt x="113" y="322"/>
                  </a:lnTo>
                  <a:lnTo>
                    <a:pt x="109" y="323"/>
                  </a:lnTo>
                  <a:lnTo>
                    <a:pt x="105" y="324"/>
                  </a:lnTo>
                  <a:lnTo>
                    <a:pt x="102" y="326"/>
                  </a:lnTo>
                  <a:lnTo>
                    <a:pt x="98" y="326"/>
                  </a:lnTo>
                  <a:lnTo>
                    <a:pt x="95" y="326"/>
                  </a:lnTo>
                  <a:lnTo>
                    <a:pt x="91" y="324"/>
                  </a:lnTo>
                  <a:lnTo>
                    <a:pt x="89" y="324"/>
                  </a:lnTo>
                  <a:lnTo>
                    <a:pt x="85" y="323"/>
                  </a:lnTo>
                  <a:lnTo>
                    <a:pt x="82" y="322"/>
                  </a:lnTo>
                  <a:lnTo>
                    <a:pt x="79" y="320"/>
                  </a:lnTo>
                  <a:lnTo>
                    <a:pt x="75" y="320"/>
                  </a:lnTo>
                  <a:lnTo>
                    <a:pt x="73" y="318"/>
                  </a:lnTo>
                  <a:lnTo>
                    <a:pt x="69" y="316"/>
                  </a:lnTo>
                  <a:lnTo>
                    <a:pt x="66" y="315"/>
                  </a:lnTo>
                  <a:lnTo>
                    <a:pt x="62" y="314"/>
                  </a:lnTo>
                  <a:lnTo>
                    <a:pt x="59" y="311"/>
                  </a:lnTo>
                  <a:lnTo>
                    <a:pt x="57" y="310"/>
                  </a:lnTo>
                  <a:lnTo>
                    <a:pt x="53" y="308"/>
                  </a:lnTo>
                  <a:lnTo>
                    <a:pt x="50" y="307"/>
                  </a:lnTo>
                  <a:lnTo>
                    <a:pt x="48" y="304"/>
                  </a:lnTo>
                  <a:lnTo>
                    <a:pt x="45" y="303"/>
                  </a:lnTo>
                  <a:lnTo>
                    <a:pt x="42" y="300"/>
                  </a:lnTo>
                  <a:lnTo>
                    <a:pt x="40" y="299"/>
                  </a:lnTo>
                  <a:lnTo>
                    <a:pt x="34" y="295"/>
                  </a:lnTo>
                  <a:lnTo>
                    <a:pt x="32" y="292"/>
                  </a:lnTo>
                  <a:lnTo>
                    <a:pt x="28" y="290"/>
                  </a:lnTo>
                  <a:lnTo>
                    <a:pt x="25" y="288"/>
                  </a:lnTo>
                  <a:lnTo>
                    <a:pt x="24" y="287"/>
                  </a:lnTo>
                  <a:lnTo>
                    <a:pt x="0" y="299"/>
                  </a:lnTo>
                  <a:lnTo>
                    <a:pt x="57" y="339"/>
                  </a:lnTo>
                  <a:lnTo>
                    <a:pt x="59" y="340"/>
                  </a:lnTo>
                  <a:lnTo>
                    <a:pt x="62" y="342"/>
                  </a:lnTo>
                  <a:lnTo>
                    <a:pt x="65" y="344"/>
                  </a:lnTo>
                  <a:lnTo>
                    <a:pt x="69" y="347"/>
                  </a:lnTo>
                  <a:lnTo>
                    <a:pt x="74" y="351"/>
                  </a:lnTo>
                  <a:lnTo>
                    <a:pt x="77" y="352"/>
                  </a:lnTo>
                  <a:lnTo>
                    <a:pt x="79" y="355"/>
                  </a:lnTo>
                  <a:lnTo>
                    <a:pt x="82" y="358"/>
                  </a:lnTo>
                  <a:lnTo>
                    <a:pt x="85" y="360"/>
                  </a:lnTo>
                  <a:lnTo>
                    <a:pt x="87" y="362"/>
                  </a:lnTo>
                  <a:lnTo>
                    <a:pt x="91" y="364"/>
                  </a:lnTo>
                  <a:lnTo>
                    <a:pt x="94" y="366"/>
                  </a:lnTo>
                  <a:lnTo>
                    <a:pt x="97" y="370"/>
                  </a:lnTo>
                  <a:lnTo>
                    <a:pt x="99" y="372"/>
                  </a:lnTo>
                  <a:lnTo>
                    <a:pt x="102" y="375"/>
                  </a:lnTo>
                  <a:lnTo>
                    <a:pt x="105" y="377"/>
                  </a:lnTo>
                  <a:lnTo>
                    <a:pt x="109" y="380"/>
                  </a:lnTo>
                  <a:lnTo>
                    <a:pt x="110" y="383"/>
                  </a:lnTo>
                  <a:lnTo>
                    <a:pt x="113" y="385"/>
                  </a:lnTo>
                  <a:lnTo>
                    <a:pt x="115" y="388"/>
                  </a:lnTo>
                  <a:lnTo>
                    <a:pt x="118" y="391"/>
                  </a:lnTo>
                  <a:lnTo>
                    <a:pt x="119" y="393"/>
                  </a:lnTo>
                  <a:lnTo>
                    <a:pt x="122" y="397"/>
                  </a:lnTo>
                  <a:lnTo>
                    <a:pt x="123" y="400"/>
                  </a:lnTo>
                  <a:lnTo>
                    <a:pt x="125" y="403"/>
                  </a:lnTo>
                  <a:lnTo>
                    <a:pt x="127" y="407"/>
                  </a:lnTo>
                  <a:lnTo>
                    <a:pt x="130" y="412"/>
                  </a:lnTo>
                  <a:lnTo>
                    <a:pt x="133" y="417"/>
                  </a:lnTo>
                  <a:lnTo>
                    <a:pt x="135" y="423"/>
                  </a:lnTo>
                  <a:lnTo>
                    <a:pt x="137" y="427"/>
                  </a:lnTo>
                  <a:lnTo>
                    <a:pt x="138" y="432"/>
                  </a:lnTo>
                  <a:lnTo>
                    <a:pt x="139" y="437"/>
                  </a:lnTo>
                  <a:lnTo>
                    <a:pt x="142" y="441"/>
                  </a:lnTo>
                  <a:lnTo>
                    <a:pt x="142" y="445"/>
                  </a:lnTo>
                  <a:lnTo>
                    <a:pt x="143" y="449"/>
                  </a:lnTo>
                  <a:lnTo>
                    <a:pt x="143" y="452"/>
                  </a:lnTo>
                  <a:lnTo>
                    <a:pt x="145" y="456"/>
                  </a:lnTo>
                  <a:lnTo>
                    <a:pt x="146" y="460"/>
                  </a:lnTo>
                  <a:lnTo>
                    <a:pt x="146" y="463"/>
                  </a:lnTo>
                  <a:lnTo>
                    <a:pt x="134" y="478"/>
                  </a:lnTo>
                  <a:lnTo>
                    <a:pt x="195" y="520"/>
                  </a:lnTo>
                  <a:lnTo>
                    <a:pt x="196" y="521"/>
                  </a:lnTo>
                  <a:lnTo>
                    <a:pt x="199" y="521"/>
                  </a:lnTo>
                  <a:lnTo>
                    <a:pt x="202" y="524"/>
                  </a:lnTo>
                  <a:lnTo>
                    <a:pt x="207" y="525"/>
                  </a:lnTo>
                  <a:lnTo>
                    <a:pt x="211" y="528"/>
                  </a:lnTo>
                  <a:lnTo>
                    <a:pt x="214" y="529"/>
                  </a:lnTo>
                  <a:lnTo>
                    <a:pt x="216" y="530"/>
                  </a:lnTo>
                  <a:lnTo>
                    <a:pt x="220" y="532"/>
                  </a:lnTo>
                  <a:lnTo>
                    <a:pt x="224" y="534"/>
                  </a:lnTo>
                  <a:lnTo>
                    <a:pt x="227" y="536"/>
                  </a:lnTo>
                  <a:lnTo>
                    <a:pt x="231" y="537"/>
                  </a:lnTo>
                  <a:lnTo>
                    <a:pt x="234" y="538"/>
                  </a:lnTo>
                  <a:lnTo>
                    <a:pt x="238" y="540"/>
                  </a:lnTo>
                  <a:lnTo>
                    <a:pt x="242" y="541"/>
                  </a:lnTo>
                  <a:lnTo>
                    <a:pt x="246" y="544"/>
                  </a:lnTo>
                  <a:lnTo>
                    <a:pt x="251" y="545"/>
                  </a:lnTo>
                  <a:lnTo>
                    <a:pt x="255" y="548"/>
                  </a:lnTo>
                  <a:lnTo>
                    <a:pt x="259" y="549"/>
                  </a:lnTo>
                  <a:lnTo>
                    <a:pt x="263" y="552"/>
                  </a:lnTo>
                  <a:lnTo>
                    <a:pt x="268" y="553"/>
                  </a:lnTo>
                  <a:lnTo>
                    <a:pt x="272" y="556"/>
                  </a:lnTo>
                  <a:lnTo>
                    <a:pt x="277" y="557"/>
                  </a:lnTo>
                  <a:lnTo>
                    <a:pt x="281" y="560"/>
                  </a:lnTo>
                  <a:lnTo>
                    <a:pt x="287" y="561"/>
                  </a:lnTo>
                  <a:lnTo>
                    <a:pt x="292" y="564"/>
                  </a:lnTo>
                  <a:lnTo>
                    <a:pt x="296" y="565"/>
                  </a:lnTo>
                  <a:lnTo>
                    <a:pt x="301" y="568"/>
                  </a:lnTo>
                  <a:lnTo>
                    <a:pt x="307" y="570"/>
                  </a:lnTo>
                  <a:lnTo>
                    <a:pt x="311" y="572"/>
                  </a:lnTo>
                  <a:lnTo>
                    <a:pt x="316" y="574"/>
                  </a:lnTo>
                  <a:lnTo>
                    <a:pt x="321" y="576"/>
                  </a:lnTo>
                  <a:lnTo>
                    <a:pt x="325" y="578"/>
                  </a:lnTo>
                  <a:lnTo>
                    <a:pt x="331" y="579"/>
                  </a:lnTo>
                  <a:lnTo>
                    <a:pt x="336" y="582"/>
                  </a:lnTo>
                  <a:lnTo>
                    <a:pt x="340" y="583"/>
                  </a:lnTo>
                  <a:lnTo>
                    <a:pt x="344" y="585"/>
                  </a:lnTo>
                  <a:lnTo>
                    <a:pt x="349" y="587"/>
                  </a:lnTo>
                  <a:lnTo>
                    <a:pt x="354" y="589"/>
                  </a:lnTo>
                  <a:lnTo>
                    <a:pt x="358" y="590"/>
                  </a:lnTo>
                  <a:lnTo>
                    <a:pt x="362" y="593"/>
                  </a:lnTo>
                  <a:lnTo>
                    <a:pt x="368" y="594"/>
                  </a:lnTo>
                  <a:lnTo>
                    <a:pt x="372" y="595"/>
                  </a:lnTo>
                  <a:lnTo>
                    <a:pt x="376" y="597"/>
                  </a:lnTo>
                  <a:lnTo>
                    <a:pt x="380" y="598"/>
                  </a:lnTo>
                  <a:lnTo>
                    <a:pt x="385" y="599"/>
                  </a:lnTo>
                  <a:lnTo>
                    <a:pt x="388" y="601"/>
                  </a:lnTo>
                  <a:lnTo>
                    <a:pt x="392" y="601"/>
                  </a:lnTo>
                  <a:lnTo>
                    <a:pt x="396" y="602"/>
                  </a:lnTo>
                  <a:lnTo>
                    <a:pt x="400" y="603"/>
                  </a:lnTo>
                  <a:lnTo>
                    <a:pt x="402" y="605"/>
                  </a:lnTo>
                  <a:lnTo>
                    <a:pt x="406" y="605"/>
                  </a:lnTo>
                  <a:lnTo>
                    <a:pt x="409" y="605"/>
                  </a:lnTo>
                  <a:lnTo>
                    <a:pt x="413" y="606"/>
                  </a:lnTo>
                  <a:lnTo>
                    <a:pt x="417" y="607"/>
                  </a:lnTo>
                  <a:lnTo>
                    <a:pt x="422" y="607"/>
                  </a:lnTo>
                  <a:lnTo>
                    <a:pt x="426" y="607"/>
                  </a:lnTo>
                  <a:lnTo>
                    <a:pt x="430" y="607"/>
                  </a:lnTo>
                  <a:lnTo>
                    <a:pt x="434" y="607"/>
                  </a:lnTo>
                  <a:lnTo>
                    <a:pt x="438" y="607"/>
                  </a:lnTo>
                  <a:lnTo>
                    <a:pt x="442" y="606"/>
                  </a:lnTo>
                  <a:lnTo>
                    <a:pt x="446" y="606"/>
                  </a:lnTo>
                  <a:lnTo>
                    <a:pt x="450" y="606"/>
                  </a:lnTo>
                  <a:lnTo>
                    <a:pt x="454" y="606"/>
                  </a:lnTo>
                  <a:lnTo>
                    <a:pt x="458" y="605"/>
                  </a:lnTo>
                  <a:lnTo>
                    <a:pt x="462" y="605"/>
                  </a:lnTo>
                  <a:lnTo>
                    <a:pt x="465" y="605"/>
                  </a:lnTo>
                  <a:lnTo>
                    <a:pt x="469" y="605"/>
                  </a:lnTo>
                  <a:lnTo>
                    <a:pt x="473" y="603"/>
                  </a:lnTo>
                  <a:lnTo>
                    <a:pt x="475" y="603"/>
                  </a:lnTo>
                  <a:lnTo>
                    <a:pt x="479" y="602"/>
                  </a:lnTo>
                  <a:lnTo>
                    <a:pt x="483" y="602"/>
                  </a:lnTo>
                  <a:lnTo>
                    <a:pt x="486" y="601"/>
                  </a:lnTo>
                  <a:lnTo>
                    <a:pt x="489" y="599"/>
                  </a:lnTo>
                  <a:lnTo>
                    <a:pt x="493" y="598"/>
                  </a:lnTo>
                  <a:lnTo>
                    <a:pt x="495" y="597"/>
                  </a:lnTo>
                  <a:lnTo>
                    <a:pt x="501" y="594"/>
                  </a:lnTo>
                  <a:lnTo>
                    <a:pt x="506" y="590"/>
                  </a:lnTo>
                  <a:lnTo>
                    <a:pt x="510" y="586"/>
                  </a:lnTo>
                  <a:lnTo>
                    <a:pt x="515" y="582"/>
                  </a:lnTo>
                  <a:lnTo>
                    <a:pt x="517" y="578"/>
                  </a:lnTo>
                  <a:lnTo>
                    <a:pt x="518" y="576"/>
                  </a:lnTo>
                  <a:lnTo>
                    <a:pt x="521" y="573"/>
                  </a:lnTo>
                  <a:lnTo>
                    <a:pt x="522" y="570"/>
                  </a:lnTo>
                  <a:lnTo>
                    <a:pt x="523" y="566"/>
                  </a:lnTo>
                  <a:lnTo>
                    <a:pt x="525" y="564"/>
                  </a:lnTo>
                  <a:lnTo>
                    <a:pt x="526" y="560"/>
                  </a:lnTo>
                  <a:lnTo>
                    <a:pt x="527" y="557"/>
                  </a:lnTo>
                  <a:lnTo>
                    <a:pt x="529" y="552"/>
                  </a:lnTo>
                  <a:lnTo>
                    <a:pt x="531" y="546"/>
                  </a:lnTo>
                  <a:lnTo>
                    <a:pt x="531" y="542"/>
                  </a:lnTo>
                  <a:lnTo>
                    <a:pt x="533" y="538"/>
                  </a:lnTo>
                  <a:lnTo>
                    <a:pt x="533" y="534"/>
                  </a:lnTo>
                  <a:lnTo>
                    <a:pt x="534" y="532"/>
                  </a:lnTo>
                  <a:lnTo>
                    <a:pt x="534" y="528"/>
                  </a:lnTo>
                  <a:lnTo>
                    <a:pt x="534" y="526"/>
                  </a:lnTo>
                  <a:lnTo>
                    <a:pt x="534" y="524"/>
                  </a:lnTo>
                  <a:lnTo>
                    <a:pt x="534" y="522"/>
                  </a:lnTo>
                  <a:lnTo>
                    <a:pt x="534" y="521"/>
                  </a:lnTo>
                  <a:lnTo>
                    <a:pt x="534" y="520"/>
                  </a:lnTo>
                  <a:lnTo>
                    <a:pt x="534" y="521"/>
                  </a:lnTo>
                  <a:lnTo>
                    <a:pt x="535" y="524"/>
                  </a:lnTo>
                  <a:lnTo>
                    <a:pt x="538" y="525"/>
                  </a:lnTo>
                  <a:lnTo>
                    <a:pt x="539" y="528"/>
                  </a:lnTo>
                  <a:lnTo>
                    <a:pt x="540" y="530"/>
                  </a:lnTo>
                  <a:lnTo>
                    <a:pt x="543" y="533"/>
                  </a:lnTo>
                  <a:lnTo>
                    <a:pt x="544" y="536"/>
                  </a:lnTo>
                  <a:lnTo>
                    <a:pt x="546" y="538"/>
                  </a:lnTo>
                  <a:lnTo>
                    <a:pt x="548" y="542"/>
                  </a:lnTo>
                  <a:lnTo>
                    <a:pt x="550" y="546"/>
                  </a:lnTo>
                  <a:lnTo>
                    <a:pt x="551" y="550"/>
                  </a:lnTo>
                  <a:lnTo>
                    <a:pt x="552" y="554"/>
                  </a:lnTo>
                  <a:lnTo>
                    <a:pt x="552" y="560"/>
                  </a:lnTo>
                  <a:lnTo>
                    <a:pt x="552" y="564"/>
                  </a:lnTo>
                  <a:lnTo>
                    <a:pt x="552" y="568"/>
                  </a:lnTo>
                  <a:lnTo>
                    <a:pt x="551" y="573"/>
                  </a:lnTo>
                  <a:lnTo>
                    <a:pt x="548" y="574"/>
                  </a:lnTo>
                  <a:lnTo>
                    <a:pt x="547" y="577"/>
                  </a:lnTo>
                  <a:lnTo>
                    <a:pt x="546" y="579"/>
                  </a:lnTo>
                  <a:lnTo>
                    <a:pt x="544" y="583"/>
                  </a:lnTo>
                  <a:lnTo>
                    <a:pt x="542" y="586"/>
                  </a:lnTo>
                  <a:lnTo>
                    <a:pt x="540" y="589"/>
                  </a:lnTo>
                  <a:lnTo>
                    <a:pt x="538" y="591"/>
                  </a:lnTo>
                  <a:lnTo>
                    <a:pt x="535" y="595"/>
                  </a:lnTo>
                  <a:lnTo>
                    <a:pt x="531" y="597"/>
                  </a:lnTo>
                  <a:lnTo>
                    <a:pt x="530" y="601"/>
                  </a:lnTo>
                  <a:lnTo>
                    <a:pt x="526" y="603"/>
                  </a:lnTo>
                  <a:lnTo>
                    <a:pt x="523" y="606"/>
                  </a:lnTo>
                  <a:lnTo>
                    <a:pt x="521" y="609"/>
                  </a:lnTo>
                  <a:lnTo>
                    <a:pt x="517" y="611"/>
                  </a:lnTo>
                  <a:lnTo>
                    <a:pt x="513" y="614"/>
                  </a:lnTo>
                  <a:lnTo>
                    <a:pt x="510" y="617"/>
                  </a:lnTo>
                  <a:lnTo>
                    <a:pt x="506" y="619"/>
                  </a:lnTo>
                  <a:lnTo>
                    <a:pt x="503" y="622"/>
                  </a:lnTo>
                  <a:lnTo>
                    <a:pt x="499" y="625"/>
                  </a:lnTo>
                  <a:lnTo>
                    <a:pt x="495" y="627"/>
                  </a:lnTo>
                  <a:lnTo>
                    <a:pt x="493" y="629"/>
                  </a:lnTo>
                  <a:lnTo>
                    <a:pt x="489" y="631"/>
                  </a:lnTo>
                  <a:lnTo>
                    <a:pt x="485" y="633"/>
                  </a:lnTo>
                  <a:lnTo>
                    <a:pt x="482" y="635"/>
                  </a:lnTo>
                  <a:lnTo>
                    <a:pt x="478" y="637"/>
                  </a:lnTo>
                  <a:lnTo>
                    <a:pt x="474" y="638"/>
                  </a:lnTo>
                  <a:lnTo>
                    <a:pt x="471" y="639"/>
                  </a:lnTo>
                  <a:lnTo>
                    <a:pt x="469" y="641"/>
                  </a:lnTo>
                  <a:lnTo>
                    <a:pt x="465" y="642"/>
                  </a:lnTo>
                  <a:lnTo>
                    <a:pt x="461" y="642"/>
                  </a:lnTo>
                  <a:lnTo>
                    <a:pt x="457" y="643"/>
                  </a:lnTo>
                  <a:lnTo>
                    <a:pt x="454" y="643"/>
                  </a:lnTo>
                  <a:lnTo>
                    <a:pt x="450" y="643"/>
                  </a:lnTo>
                  <a:lnTo>
                    <a:pt x="447" y="645"/>
                  </a:lnTo>
                  <a:lnTo>
                    <a:pt x="443" y="645"/>
                  </a:lnTo>
                  <a:lnTo>
                    <a:pt x="441" y="646"/>
                  </a:lnTo>
                  <a:lnTo>
                    <a:pt x="438" y="646"/>
                  </a:lnTo>
                  <a:lnTo>
                    <a:pt x="434" y="646"/>
                  </a:lnTo>
                  <a:lnTo>
                    <a:pt x="432" y="646"/>
                  </a:lnTo>
                  <a:lnTo>
                    <a:pt x="428" y="647"/>
                  </a:lnTo>
                  <a:lnTo>
                    <a:pt x="425" y="647"/>
                  </a:lnTo>
                  <a:lnTo>
                    <a:pt x="422" y="647"/>
                  </a:lnTo>
                  <a:lnTo>
                    <a:pt x="420" y="647"/>
                  </a:lnTo>
                  <a:lnTo>
                    <a:pt x="417" y="647"/>
                  </a:lnTo>
                  <a:lnTo>
                    <a:pt x="412" y="647"/>
                  </a:lnTo>
                  <a:lnTo>
                    <a:pt x="406" y="647"/>
                  </a:lnTo>
                  <a:lnTo>
                    <a:pt x="402" y="647"/>
                  </a:lnTo>
                  <a:lnTo>
                    <a:pt x="400" y="647"/>
                  </a:lnTo>
                  <a:lnTo>
                    <a:pt x="396" y="647"/>
                  </a:lnTo>
                  <a:lnTo>
                    <a:pt x="394" y="647"/>
                  </a:lnTo>
                  <a:lnTo>
                    <a:pt x="393" y="647"/>
                  </a:lnTo>
                  <a:lnTo>
                    <a:pt x="394" y="647"/>
                  </a:lnTo>
                  <a:lnTo>
                    <a:pt x="397" y="650"/>
                  </a:lnTo>
                  <a:lnTo>
                    <a:pt x="400" y="650"/>
                  </a:lnTo>
                  <a:lnTo>
                    <a:pt x="402" y="651"/>
                  </a:lnTo>
                  <a:lnTo>
                    <a:pt x="405" y="653"/>
                  </a:lnTo>
                  <a:lnTo>
                    <a:pt x="409" y="654"/>
                  </a:lnTo>
                  <a:lnTo>
                    <a:pt x="413" y="655"/>
                  </a:lnTo>
                  <a:lnTo>
                    <a:pt x="417" y="658"/>
                  </a:lnTo>
                  <a:lnTo>
                    <a:pt x="422" y="659"/>
                  </a:lnTo>
                  <a:lnTo>
                    <a:pt x="428" y="662"/>
                  </a:lnTo>
                  <a:lnTo>
                    <a:pt x="432" y="663"/>
                  </a:lnTo>
                  <a:lnTo>
                    <a:pt x="438" y="666"/>
                  </a:lnTo>
                  <a:lnTo>
                    <a:pt x="441" y="666"/>
                  </a:lnTo>
                  <a:lnTo>
                    <a:pt x="443" y="667"/>
                  </a:lnTo>
                  <a:lnTo>
                    <a:pt x="446" y="669"/>
                  </a:lnTo>
                  <a:lnTo>
                    <a:pt x="450" y="670"/>
                  </a:lnTo>
                  <a:lnTo>
                    <a:pt x="451" y="670"/>
                  </a:lnTo>
                  <a:lnTo>
                    <a:pt x="455" y="671"/>
                  </a:lnTo>
                  <a:lnTo>
                    <a:pt x="458" y="673"/>
                  </a:lnTo>
                  <a:lnTo>
                    <a:pt x="461" y="674"/>
                  </a:lnTo>
                  <a:lnTo>
                    <a:pt x="465" y="675"/>
                  </a:lnTo>
                  <a:lnTo>
                    <a:pt x="467" y="675"/>
                  </a:lnTo>
                  <a:lnTo>
                    <a:pt x="470" y="677"/>
                  </a:lnTo>
                  <a:lnTo>
                    <a:pt x="474" y="678"/>
                  </a:lnTo>
                  <a:lnTo>
                    <a:pt x="477" y="678"/>
                  </a:lnTo>
                  <a:lnTo>
                    <a:pt x="479" y="679"/>
                  </a:lnTo>
                  <a:lnTo>
                    <a:pt x="483" y="680"/>
                  </a:lnTo>
                  <a:lnTo>
                    <a:pt x="487" y="682"/>
                  </a:lnTo>
                  <a:lnTo>
                    <a:pt x="490" y="682"/>
                  </a:lnTo>
                  <a:lnTo>
                    <a:pt x="493" y="683"/>
                  </a:lnTo>
                  <a:lnTo>
                    <a:pt x="497" y="684"/>
                  </a:lnTo>
                  <a:lnTo>
                    <a:pt x="501" y="684"/>
                  </a:lnTo>
                  <a:lnTo>
                    <a:pt x="503" y="686"/>
                  </a:lnTo>
                  <a:lnTo>
                    <a:pt x="506" y="686"/>
                  </a:lnTo>
                  <a:lnTo>
                    <a:pt x="509" y="687"/>
                  </a:lnTo>
                  <a:lnTo>
                    <a:pt x="513" y="687"/>
                  </a:lnTo>
                  <a:lnTo>
                    <a:pt x="515" y="688"/>
                  </a:lnTo>
                  <a:lnTo>
                    <a:pt x="518" y="688"/>
                  </a:lnTo>
                  <a:lnTo>
                    <a:pt x="521" y="688"/>
                  </a:lnTo>
                  <a:lnTo>
                    <a:pt x="525" y="690"/>
                  </a:lnTo>
                  <a:lnTo>
                    <a:pt x="527" y="690"/>
                  </a:lnTo>
                  <a:lnTo>
                    <a:pt x="530" y="691"/>
                  </a:lnTo>
                  <a:lnTo>
                    <a:pt x="534" y="691"/>
                  </a:lnTo>
                  <a:lnTo>
                    <a:pt x="536" y="691"/>
                  </a:lnTo>
                  <a:lnTo>
                    <a:pt x="539" y="691"/>
                  </a:lnTo>
                  <a:lnTo>
                    <a:pt x="542" y="691"/>
                  </a:lnTo>
                  <a:lnTo>
                    <a:pt x="544" y="691"/>
                  </a:lnTo>
                  <a:lnTo>
                    <a:pt x="547" y="692"/>
                  </a:lnTo>
                  <a:lnTo>
                    <a:pt x="552" y="691"/>
                  </a:lnTo>
                  <a:lnTo>
                    <a:pt x="556" y="691"/>
                  </a:lnTo>
                  <a:lnTo>
                    <a:pt x="560" y="690"/>
                  </a:lnTo>
                  <a:lnTo>
                    <a:pt x="566" y="688"/>
                  </a:lnTo>
                  <a:lnTo>
                    <a:pt x="570" y="687"/>
                  </a:lnTo>
                  <a:lnTo>
                    <a:pt x="574" y="686"/>
                  </a:lnTo>
                  <a:lnTo>
                    <a:pt x="578" y="684"/>
                  </a:lnTo>
                  <a:lnTo>
                    <a:pt x="582" y="682"/>
                  </a:lnTo>
                  <a:lnTo>
                    <a:pt x="586" y="679"/>
                  </a:lnTo>
                  <a:lnTo>
                    <a:pt x="590" y="677"/>
                  </a:lnTo>
                  <a:lnTo>
                    <a:pt x="592" y="674"/>
                  </a:lnTo>
                  <a:lnTo>
                    <a:pt x="596" y="671"/>
                  </a:lnTo>
                  <a:lnTo>
                    <a:pt x="599" y="669"/>
                  </a:lnTo>
                  <a:lnTo>
                    <a:pt x="602" y="665"/>
                  </a:lnTo>
                  <a:lnTo>
                    <a:pt x="604" y="662"/>
                  </a:lnTo>
                  <a:lnTo>
                    <a:pt x="607" y="659"/>
                  </a:lnTo>
                  <a:lnTo>
                    <a:pt x="610" y="655"/>
                  </a:lnTo>
                  <a:lnTo>
                    <a:pt x="611" y="651"/>
                  </a:lnTo>
                  <a:lnTo>
                    <a:pt x="614" y="647"/>
                  </a:lnTo>
                  <a:lnTo>
                    <a:pt x="616" y="645"/>
                  </a:lnTo>
                  <a:lnTo>
                    <a:pt x="618" y="641"/>
                  </a:lnTo>
                  <a:lnTo>
                    <a:pt x="619" y="637"/>
                  </a:lnTo>
                  <a:lnTo>
                    <a:pt x="620" y="633"/>
                  </a:lnTo>
                  <a:lnTo>
                    <a:pt x="623" y="630"/>
                  </a:lnTo>
                  <a:lnTo>
                    <a:pt x="623" y="626"/>
                  </a:lnTo>
                  <a:lnTo>
                    <a:pt x="624" y="622"/>
                  </a:lnTo>
                  <a:lnTo>
                    <a:pt x="626" y="619"/>
                  </a:lnTo>
                  <a:lnTo>
                    <a:pt x="627" y="615"/>
                  </a:lnTo>
                  <a:lnTo>
                    <a:pt x="627" y="613"/>
                  </a:lnTo>
                  <a:lnTo>
                    <a:pt x="627" y="610"/>
                  </a:lnTo>
                  <a:lnTo>
                    <a:pt x="628" y="607"/>
                  </a:lnTo>
                  <a:lnTo>
                    <a:pt x="629" y="605"/>
                  </a:lnTo>
                  <a:lnTo>
                    <a:pt x="628" y="602"/>
                  </a:lnTo>
                  <a:lnTo>
                    <a:pt x="628" y="599"/>
                  </a:lnTo>
                  <a:lnTo>
                    <a:pt x="628" y="597"/>
                  </a:lnTo>
                  <a:lnTo>
                    <a:pt x="628" y="594"/>
                  </a:lnTo>
                  <a:lnTo>
                    <a:pt x="627" y="589"/>
                  </a:lnTo>
                  <a:lnTo>
                    <a:pt x="626" y="583"/>
                  </a:lnTo>
                  <a:lnTo>
                    <a:pt x="623" y="578"/>
                  </a:lnTo>
                  <a:lnTo>
                    <a:pt x="622" y="574"/>
                  </a:lnTo>
                  <a:lnTo>
                    <a:pt x="619" y="570"/>
                  </a:lnTo>
                  <a:lnTo>
                    <a:pt x="618" y="566"/>
                  </a:lnTo>
                  <a:lnTo>
                    <a:pt x="614" y="562"/>
                  </a:lnTo>
                  <a:lnTo>
                    <a:pt x="611" y="560"/>
                  </a:lnTo>
                  <a:lnTo>
                    <a:pt x="608" y="557"/>
                  </a:lnTo>
                  <a:lnTo>
                    <a:pt x="607" y="554"/>
                  </a:lnTo>
                  <a:lnTo>
                    <a:pt x="604" y="552"/>
                  </a:lnTo>
                  <a:lnTo>
                    <a:pt x="603" y="552"/>
                  </a:lnTo>
                  <a:lnTo>
                    <a:pt x="602" y="552"/>
                  </a:lnTo>
                  <a:lnTo>
                    <a:pt x="600" y="554"/>
                  </a:lnTo>
                  <a:lnTo>
                    <a:pt x="600" y="557"/>
                  </a:lnTo>
                  <a:lnTo>
                    <a:pt x="599" y="560"/>
                  </a:lnTo>
                  <a:lnTo>
                    <a:pt x="598" y="564"/>
                  </a:lnTo>
                  <a:lnTo>
                    <a:pt x="596" y="568"/>
                  </a:lnTo>
                  <a:lnTo>
                    <a:pt x="594" y="570"/>
                  </a:lnTo>
                  <a:lnTo>
                    <a:pt x="592" y="574"/>
                  </a:lnTo>
                  <a:lnTo>
                    <a:pt x="591" y="578"/>
                  </a:lnTo>
                  <a:lnTo>
                    <a:pt x="590" y="582"/>
                  </a:lnTo>
                  <a:lnTo>
                    <a:pt x="587" y="586"/>
                  </a:lnTo>
                  <a:lnTo>
                    <a:pt x="584" y="590"/>
                  </a:lnTo>
                  <a:lnTo>
                    <a:pt x="583" y="595"/>
                  </a:lnTo>
                  <a:lnTo>
                    <a:pt x="580" y="599"/>
                  </a:lnTo>
                  <a:lnTo>
                    <a:pt x="578" y="602"/>
                  </a:lnTo>
                  <a:lnTo>
                    <a:pt x="575" y="606"/>
                  </a:lnTo>
                  <a:lnTo>
                    <a:pt x="570" y="609"/>
                  </a:lnTo>
                  <a:lnTo>
                    <a:pt x="566" y="613"/>
                  </a:lnTo>
                  <a:lnTo>
                    <a:pt x="560" y="615"/>
                  </a:lnTo>
                  <a:lnTo>
                    <a:pt x="555" y="618"/>
                  </a:lnTo>
                  <a:lnTo>
                    <a:pt x="550" y="619"/>
                  </a:lnTo>
                  <a:lnTo>
                    <a:pt x="544" y="622"/>
                  </a:lnTo>
                  <a:lnTo>
                    <a:pt x="539" y="623"/>
                  </a:lnTo>
                  <a:lnTo>
                    <a:pt x="534" y="626"/>
                  </a:lnTo>
                  <a:lnTo>
                    <a:pt x="530" y="627"/>
                  </a:lnTo>
                  <a:lnTo>
                    <a:pt x="526" y="629"/>
                  </a:lnTo>
                  <a:lnTo>
                    <a:pt x="523" y="629"/>
                  </a:lnTo>
                  <a:lnTo>
                    <a:pt x="521" y="630"/>
                  </a:lnTo>
                  <a:lnTo>
                    <a:pt x="518" y="630"/>
                  </a:lnTo>
                  <a:lnTo>
                    <a:pt x="518" y="631"/>
                  </a:lnTo>
                  <a:lnTo>
                    <a:pt x="518" y="630"/>
                  </a:lnTo>
                  <a:lnTo>
                    <a:pt x="519" y="630"/>
                  </a:lnTo>
                  <a:lnTo>
                    <a:pt x="522" y="629"/>
                  </a:lnTo>
                  <a:lnTo>
                    <a:pt x="526" y="626"/>
                  </a:lnTo>
                  <a:lnTo>
                    <a:pt x="529" y="623"/>
                  </a:lnTo>
                  <a:lnTo>
                    <a:pt x="533" y="621"/>
                  </a:lnTo>
                  <a:lnTo>
                    <a:pt x="538" y="618"/>
                  </a:lnTo>
                  <a:lnTo>
                    <a:pt x="542" y="614"/>
                  </a:lnTo>
                  <a:lnTo>
                    <a:pt x="546" y="609"/>
                  </a:lnTo>
                  <a:lnTo>
                    <a:pt x="551" y="605"/>
                  </a:lnTo>
                  <a:lnTo>
                    <a:pt x="552" y="601"/>
                  </a:lnTo>
                  <a:lnTo>
                    <a:pt x="555" y="598"/>
                  </a:lnTo>
                  <a:lnTo>
                    <a:pt x="556" y="595"/>
                  </a:lnTo>
                  <a:lnTo>
                    <a:pt x="559" y="593"/>
                  </a:lnTo>
                  <a:lnTo>
                    <a:pt x="560" y="589"/>
                  </a:lnTo>
                  <a:lnTo>
                    <a:pt x="563" y="586"/>
                  </a:lnTo>
                  <a:lnTo>
                    <a:pt x="564" y="582"/>
                  </a:lnTo>
                  <a:lnTo>
                    <a:pt x="566" y="579"/>
                  </a:lnTo>
                  <a:lnTo>
                    <a:pt x="567" y="576"/>
                  </a:lnTo>
                  <a:lnTo>
                    <a:pt x="567" y="572"/>
                  </a:lnTo>
                  <a:lnTo>
                    <a:pt x="568" y="568"/>
                  </a:lnTo>
                  <a:lnTo>
                    <a:pt x="570" y="565"/>
                  </a:lnTo>
                  <a:lnTo>
                    <a:pt x="568" y="560"/>
                  </a:lnTo>
                  <a:lnTo>
                    <a:pt x="568" y="556"/>
                  </a:lnTo>
                  <a:lnTo>
                    <a:pt x="568" y="552"/>
                  </a:lnTo>
                  <a:lnTo>
                    <a:pt x="567" y="549"/>
                  </a:lnTo>
                  <a:lnTo>
                    <a:pt x="566" y="545"/>
                  </a:lnTo>
                  <a:lnTo>
                    <a:pt x="564" y="542"/>
                  </a:lnTo>
                  <a:lnTo>
                    <a:pt x="563" y="538"/>
                  </a:lnTo>
                  <a:lnTo>
                    <a:pt x="563" y="536"/>
                  </a:lnTo>
                  <a:lnTo>
                    <a:pt x="560" y="533"/>
                  </a:lnTo>
                  <a:lnTo>
                    <a:pt x="559" y="530"/>
                  </a:lnTo>
                  <a:lnTo>
                    <a:pt x="556" y="528"/>
                  </a:lnTo>
                  <a:lnTo>
                    <a:pt x="554" y="525"/>
                  </a:lnTo>
                  <a:lnTo>
                    <a:pt x="550" y="520"/>
                  </a:lnTo>
                  <a:lnTo>
                    <a:pt x="546" y="517"/>
                  </a:lnTo>
                  <a:lnTo>
                    <a:pt x="540" y="513"/>
                  </a:lnTo>
                  <a:lnTo>
                    <a:pt x="535" y="510"/>
                  </a:lnTo>
                  <a:lnTo>
                    <a:pt x="531" y="506"/>
                  </a:lnTo>
                  <a:lnTo>
                    <a:pt x="527" y="505"/>
                  </a:lnTo>
                  <a:lnTo>
                    <a:pt x="525" y="504"/>
                  </a:lnTo>
                  <a:lnTo>
                    <a:pt x="522" y="502"/>
                  </a:lnTo>
                  <a:lnTo>
                    <a:pt x="519" y="502"/>
                  </a:lnTo>
                  <a:lnTo>
                    <a:pt x="519" y="505"/>
                  </a:lnTo>
                  <a:lnTo>
                    <a:pt x="519" y="509"/>
                  </a:lnTo>
                  <a:lnTo>
                    <a:pt x="518" y="513"/>
                  </a:lnTo>
                  <a:lnTo>
                    <a:pt x="518" y="516"/>
                  </a:lnTo>
                  <a:lnTo>
                    <a:pt x="517" y="520"/>
                  </a:lnTo>
                  <a:lnTo>
                    <a:pt x="517" y="522"/>
                  </a:lnTo>
                  <a:lnTo>
                    <a:pt x="517" y="525"/>
                  </a:lnTo>
                  <a:lnTo>
                    <a:pt x="515" y="529"/>
                  </a:lnTo>
                  <a:lnTo>
                    <a:pt x="515" y="533"/>
                  </a:lnTo>
                  <a:lnTo>
                    <a:pt x="515" y="537"/>
                  </a:lnTo>
                  <a:lnTo>
                    <a:pt x="514" y="541"/>
                  </a:lnTo>
                  <a:lnTo>
                    <a:pt x="513" y="545"/>
                  </a:lnTo>
                  <a:lnTo>
                    <a:pt x="511" y="550"/>
                  </a:lnTo>
                  <a:lnTo>
                    <a:pt x="510" y="554"/>
                  </a:lnTo>
                  <a:lnTo>
                    <a:pt x="509" y="560"/>
                  </a:lnTo>
                  <a:lnTo>
                    <a:pt x="505" y="564"/>
                  </a:lnTo>
                  <a:lnTo>
                    <a:pt x="502" y="568"/>
                  </a:lnTo>
                  <a:lnTo>
                    <a:pt x="498" y="572"/>
                  </a:lnTo>
                  <a:lnTo>
                    <a:pt x="494" y="576"/>
                  </a:lnTo>
                  <a:lnTo>
                    <a:pt x="491" y="578"/>
                  </a:lnTo>
                  <a:lnTo>
                    <a:pt x="489" y="579"/>
                  </a:lnTo>
                  <a:lnTo>
                    <a:pt x="486" y="581"/>
                  </a:lnTo>
                  <a:lnTo>
                    <a:pt x="483" y="582"/>
                  </a:lnTo>
                  <a:lnTo>
                    <a:pt x="479" y="585"/>
                  </a:lnTo>
                  <a:lnTo>
                    <a:pt x="477" y="586"/>
                  </a:lnTo>
                  <a:lnTo>
                    <a:pt x="473" y="586"/>
                  </a:lnTo>
                  <a:lnTo>
                    <a:pt x="469" y="589"/>
                  </a:lnTo>
                  <a:lnTo>
                    <a:pt x="465" y="589"/>
                  </a:lnTo>
                  <a:lnTo>
                    <a:pt x="461" y="589"/>
                  </a:lnTo>
                  <a:lnTo>
                    <a:pt x="457" y="590"/>
                  </a:lnTo>
                  <a:lnTo>
                    <a:pt x="451" y="590"/>
                  </a:lnTo>
                  <a:lnTo>
                    <a:pt x="447" y="590"/>
                  </a:lnTo>
                  <a:lnTo>
                    <a:pt x="442" y="590"/>
                  </a:lnTo>
                  <a:lnTo>
                    <a:pt x="437" y="590"/>
                  </a:lnTo>
                  <a:lnTo>
                    <a:pt x="432" y="590"/>
                  </a:lnTo>
                  <a:lnTo>
                    <a:pt x="429" y="589"/>
                  </a:lnTo>
                  <a:lnTo>
                    <a:pt x="425" y="589"/>
                  </a:lnTo>
                  <a:lnTo>
                    <a:pt x="422" y="587"/>
                  </a:lnTo>
                  <a:lnTo>
                    <a:pt x="418" y="586"/>
                  </a:lnTo>
                  <a:lnTo>
                    <a:pt x="414" y="586"/>
                  </a:lnTo>
                  <a:lnTo>
                    <a:pt x="410" y="585"/>
                  </a:lnTo>
                  <a:lnTo>
                    <a:pt x="406" y="583"/>
                  </a:lnTo>
                  <a:lnTo>
                    <a:pt x="402" y="582"/>
                  </a:lnTo>
                  <a:lnTo>
                    <a:pt x="398" y="581"/>
                  </a:lnTo>
                  <a:lnTo>
                    <a:pt x="393" y="579"/>
                  </a:lnTo>
                  <a:lnTo>
                    <a:pt x="389" y="578"/>
                  </a:lnTo>
                  <a:lnTo>
                    <a:pt x="385" y="577"/>
                  </a:lnTo>
                  <a:lnTo>
                    <a:pt x="380" y="574"/>
                  </a:lnTo>
                  <a:lnTo>
                    <a:pt x="374" y="573"/>
                  </a:lnTo>
                  <a:lnTo>
                    <a:pt x="369" y="570"/>
                  </a:lnTo>
                  <a:lnTo>
                    <a:pt x="365" y="569"/>
                  </a:lnTo>
                  <a:lnTo>
                    <a:pt x="358" y="566"/>
                  </a:lnTo>
                  <a:lnTo>
                    <a:pt x="353" y="565"/>
                  </a:lnTo>
                  <a:lnTo>
                    <a:pt x="348" y="562"/>
                  </a:lnTo>
                  <a:lnTo>
                    <a:pt x="342" y="560"/>
                  </a:lnTo>
                  <a:lnTo>
                    <a:pt x="336" y="557"/>
                  </a:lnTo>
                  <a:lnTo>
                    <a:pt x="331" y="556"/>
                  </a:lnTo>
                  <a:lnTo>
                    <a:pt x="325" y="553"/>
                  </a:lnTo>
                  <a:lnTo>
                    <a:pt x="320" y="552"/>
                  </a:lnTo>
                  <a:lnTo>
                    <a:pt x="313" y="549"/>
                  </a:lnTo>
                  <a:lnTo>
                    <a:pt x="308" y="546"/>
                  </a:lnTo>
                  <a:lnTo>
                    <a:pt x="301" y="544"/>
                  </a:lnTo>
                  <a:lnTo>
                    <a:pt x="296" y="541"/>
                  </a:lnTo>
                  <a:lnTo>
                    <a:pt x="291" y="538"/>
                  </a:lnTo>
                  <a:lnTo>
                    <a:pt x="285" y="536"/>
                  </a:lnTo>
                  <a:lnTo>
                    <a:pt x="279" y="533"/>
                  </a:lnTo>
                  <a:lnTo>
                    <a:pt x="275" y="532"/>
                  </a:lnTo>
                  <a:lnTo>
                    <a:pt x="268" y="528"/>
                  </a:lnTo>
                  <a:lnTo>
                    <a:pt x="263" y="525"/>
                  </a:lnTo>
                  <a:lnTo>
                    <a:pt x="257" y="524"/>
                  </a:lnTo>
                  <a:lnTo>
                    <a:pt x="252" y="521"/>
                  </a:lnTo>
                  <a:lnTo>
                    <a:pt x="246" y="518"/>
                  </a:lnTo>
                  <a:lnTo>
                    <a:pt x="242" y="516"/>
                  </a:lnTo>
                  <a:lnTo>
                    <a:pt x="235" y="513"/>
                  </a:lnTo>
                  <a:lnTo>
                    <a:pt x="231" y="512"/>
                  </a:lnTo>
                  <a:lnTo>
                    <a:pt x="226" y="509"/>
                  </a:lnTo>
                  <a:lnTo>
                    <a:pt x="220" y="506"/>
                  </a:lnTo>
                  <a:lnTo>
                    <a:pt x="216" y="504"/>
                  </a:lnTo>
                  <a:lnTo>
                    <a:pt x="211" y="502"/>
                  </a:lnTo>
                  <a:lnTo>
                    <a:pt x="207" y="500"/>
                  </a:lnTo>
                  <a:lnTo>
                    <a:pt x="203" y="498"/>
                  </a:lnTo>
                  <a:lnTo>
                    <a:pt x="199" y="496"/>
                  </a:lnTo>
                  <a:lnTo>
                    <a:pt x="195" y="494"/>
                  </a:lnTo>
                  <a:lnTo>
                    <a:pt x="191" y="493"/>
                  </a:lnTo>
                  <a:lnTo>
                    <a:pt x="187" y="490"/>
                  </a:lnTo>
                  <a:lnTo>
                    <a:pt x="183" y="489"/>
                  </a:lnTo>
                  <a:lnTo>
                    <a:pt x="180" y="488"/>
                  </a:lnTo>
                  <a:lnTo>
                    <a:pt x="178" y="486"/>
                  </a:lnTo>
                  <a:lnTo>
                    <a:pt x="175" y="485"/>
                  </a:lnTo>
                  <a:lnTo>
                    <a:pt x="172" y="484"/>
                  </a:lnTo>
                  <a:lnTo>
                    <a:pt x="171" y="482"/>
                  </a:lnTo>
                  <a:lnTo>
                    <a:pt x="166" y="481"/>
                  </a:lnTo>
                  <a:lnTo>
                    <a:pt x="163" y="480"/>
                  </a:lnTo>
                  <a:lnTo>
                    <a:pt x="162" y="478"/>
                  </a:lnTo>
                  <a:lnTo>
                    <a:pt x="162" y="477"/>
                  </a:lnTo>
                  <a:lnTo>
                    <a:pt x="162" y="476"/>
                  </a:lnTo>
                  <a:lnTo>
                    <a:pt x="162" y="473"/>
                  </a:lnTo>
                  <a:lnTo>
                    <a:pt x="163" y="469"/>
                  </a:lnTo>
                  <a:lnTo>
                    <a:pt x="164" y="464"/>
                  </a:lnTo>
                  <a:lnTo>
                    <a:pt x="164" y="459"/>
                  </a:lnTo>
                  <a:lnTo>
                    <a:pt x="164" y="456"/>
                  </a:lnTo>
                  <a:lnTo>
                    <a:pt x="164" y="452"/>
                  </a:lnTo>
                  <a:lnTo>
                    <a:pt x="164" y="449"/>
                  </a:lnTo>
                  <a:lnTo>
                    <a:pt x="164" y="447"/>
                  </a:lnTo>
                  <a:lnTo>
                    <a:pt x="163" y="443"/>
                  </a:lnTo>
                  <a:lnTo>
                    <a:pt x="162" y="440"/>
                  </a:lnTo>
                  <a:lnTo>
                    <a:pt x="160" y="436"/>
                  </a:lnTo>
                  <a:lnTo>
                    <a:pt x="160" y="431"/>
                  </a:lnTo>
                  <a:lnTo>
                    <a:pt x="158" y="427"/>
                  </a:lnTo>
                  <a:lnTo>
                    <a:pt x="156" y="423"/>
                  </a:lnTo>
                  <a:lnTo>
                    <a:pt x="154" y="419"/>
                  </a:lnTo>
                  <a:lnTo>
                    <a:pt x="152" y="415"/>
                  </a:lnTo>
                  <a:lnTo>
                    <a:pt x="150" y="409"/>
                  </a:lnTo>
                  <a:lnTo>
                    <a:pt x="149" y="405"/>
                  </a:lnTo>
                  <a:lnTo>
                    <a:pt x="146" y="401"/>
                  </a:lnTo>
                  <a:lnTo>
                    <a:pt x="143" y="397"/>
                  </a:lnTo>
                  <a:lnTo>
                    <a:pt x="142" y="393"/>
                  </a:lnTo>
                  <a:lnTo>
                    <a:pt x="139" y="391"/>
                  </a:lnTo>
                  <a:lnTo>
                    <a:pt x="138" y="387"/>
                  </a:lnTo>
                  <a:lnTo>
                    <a:pt x="137" y="385"/>
                  </a:lnTo>
                  <a:lnTo>
                    <a:pt x="134" y="383"/>
                  </a:lnTo>
                  <a:lnTo>
                    <a:pt x="131" y="380"/>
                  </a:lnTo>
                  <a:lnTo>
                    <a:pt x="129" y="376"/>
                  </a:lnTo>
                  <a:lnTo>
                    <a:pt x="125" y="374"/>
                  </a:lnTo>
                  <a:lnTo>
                    <a:pt x="121" y="370"/>
                  </a:lnTo>
                  <a:lnTo>
                    <a:pt x="117" y="366"/>
                  </a:lnTo>
                  <a:lnTo>
                    <a:pt x="111" y="362"/>
                  </a:lnTo>
                  <a:lnTo>
                    <a:pt x="107" y="359"/>
                  </a:lnTo>
                  <a:lnTo>
                    <a:pt x="102" y="355"/>
                  </a:lnTo>
                  <a:lnTo>
                    <a:pt x="98" y="352"/>
                  </a:lnTo>
                  <a:lnTo>
                    <a:pt x="94" y="348"/>
                  </a:lnTo>
                  <a:lnTo>
                    <a:pt x="91" y="346"/>
                  </a:lnTo>
                  <a:lnTo>
                    <a:pt x="87" y="343"/>
                  </a:lnTo>
                  <a:lnTo>
                    <a:pt x="85" y="343"/>
                  </a:lnTo>
                  <a:lnTo>
                    <a:pt x="83" y="342"/>
                  </a:lnTo>
                  <a:lnTo>
                    <a:pt x="85" y="342"/>
                  </a:lnTo>
                  <a:lnTo>
                    <a:pt x="87" y="343"/>
                  </a:lnTo>
                  <a:lnTo>
                    <a:pt x="89" y="343"/>
                  </a:lnTo>
                  <a:lnTo>
                    <a:pt x="91" y="344"/>
                  </a:lnTo>
                  <a:lnTo>
                    <a:pt x="94" y="344"/>
                  </a:lnTo>
                  <a:lnTo>
                    <a:pt x="98" y="346"/>
                  </a:lnTo>
                  <a:lnTo>
                    <a:pt x="101" y="346"/>
                  </a:lnTo>
                  <a:lnTo>
                    <a:pt x="105" y="346"/>
                  </a:lnTo>
                  <a:lnTo>
                    <a:pt x="107" y="346"/>
                  </a:lnTo>
                  <a:lnTo>
                    <a:pt x="113" y="346"/>
                  </a:lnTo>
                  <a:lnTo>
                    <a:pt x="117" y="343"/>
                  </a:lnTo>
                  <a:lnTo>
                    <a:pt x="121" y="343"/>
                  </a:lnTo>
                  <a:lnTo>
                    <a:pt x="125" y="340"/>
                  </a:lnTo>
                  <a:lnTo>
                    <a:pt x="130" y="339"/>
                  </a:lnTo>
                  <a:lnTo>
                    <a:pt x="131" y="336"/>
                  </a:lnTo>
                  <a:lnTo>
                    <a:pt x="135" y="334"/>
                  </a:lnTo>
                  <a:lnTo>
                    <a:pt x="138" y="331"/>
                  </a:lnTo>
                  <a:lnTo>
                    <a:pt x="142" y="328"/>
                  </a:lnTo>
                  <a:lnTo>
                    <a:pt x="146" y="323"/>
                  </a:lnTo>
                  <a:lnTo>
                    <a:pt x="150" y="319"/>
                  </a:lnTo>
                  <a:lnTo>
                    <a:pt x="155" y="314"/>
                  </a:lnTo>
                  <a:lnTo>
                    <a:pt x="160" y="310"/>
                  </a:lnTo>
                  <a:lnTo>
                    <a:pt x="163" y="307"/>
                  </a:lnTo>
                  <a:lnTo>
                    <a:pt x="166" y="303"/>
                  </a:lnTo>
                  <a:lnTo>
                    <a:pt x="168" y="300"/>
                  </a:lnTo>
                  <a:lnTo>
                    <a:pt x="171" y="298"/>
                  </a:lnTo>
                  <a:lnTo>
                    <a:pt x="174" y="294"/>
                  </a:lnTo>
                  <a:lnTo>
                    <a:pt x="176" y="291"/>
                  </a:lnTo>
                  <a:lnTo>
                    <a:pt x="180" y="288"/>
                  </a:lnTo>
                  <a:lnTo>
                    <a:pt x="183" y="284"/>
                  </a:lnTo>
                  <a:lnTo>
                    <a:pt x="186" y="282"/>
                  </a:lnTo>
                  <a:lnTo>
                    <a:pt x="190" y="278"/>
                  </a:lnTo>
                  <a:lnTo>
                    <a:pt x="192" y="274"/>
                  </a:lnTo>
                  <a:lnTo>
                    <a:pt x="195" y="271"/>
                  </a:lnTo>
                  <a:lnTo>
                    <a:pt x="198" y="267"/>
                  </a:lnTo>
                  <a:lnTo>
                    <a:pt x="202" y="265"/>
                  </a:lnTo>
                  <a:lnTo>
                    <a:pt x="204" y="261"/>
                  </a:lnTo>
                  <a:lnTo>
                    <a:pt x="208" y="258"/>
                  </a:lnTo>
                  <a:lnTo>
                    <a:pt x="210" y="253"/>
                  </a:lnTo>
                  <a:lnTo>
                    <a:pt x="214" y="250"/>
                  </a:lnTo>
                  <a:lnTo>
                    <a:pt x="216" y="246"/>
                  </a:lnTo>
                  <a:lnTo>
                    <a:pt x="219" y="242"/>
                  </a:lnTo>
                  <a:lnTo>
                    <a:pt x="223" y="238"/>
                  </a:lnTo>
                  <a:lnTo>
                    <a:pt x="226" y="234"/>
                  </a:lnTo>
                  <a:lnTo>
                    <a:pt x="228" y="230"/>
                  </a:lnTo>
                  <a:lnTo>
                    <a:pt x="231" y="227"/>
                  </a:lnTo>
                  <a:lnTo>
                    <a:pt x="234" y="223"/>
                  </a:lnTo>
                  <a:lnTo>
                    <a:pt x="238" y="219"/>
                  </a:lnTo>
                  <a:lnTo>
                    <a:pt x="240" y="215"/>
                  </a:lnTo>
                  <a:lnTo>
                    <a:pt x="243" y="211"/>
                  </a:lnTo>
                  <a:lnTo>
                    <a:pt x="246" y="207"/>
                  </a:lnTo>
                  <a:lnTo>
                    <a:pt x="248" y="205"/>
                  </a:lnTo>
                  <a:lnTo>
                    <a:pt x="251" y="201"/>
                  </a:lnTo>
                  <a:lnTo>
                    <a:pt x="253" y="197"/>
                  </a:lnTo>
                  <a:lnTo>
                    <a:pt x="255" y="193"/>
                  </a:lnTo>
                  <a:lnTo>
                    <a:pt x="257" y="190"/>
                  </a:lnTo>
                  <a:lnTo>
                    <a:pt x="259" y="186"/>
                  </a:lnTo>
                  <a:lnTo>
                    <a:pt x="261" y="182"/>
                  </a:lnTo>
                  <a:lnTo>
                    <a:pt x="263" y="179"/>
                  </a:lnTo>
                  <a:lnTo>
                    <a:pt x="265" y="175"/>
                  </a:lnTo>
                  <a:lnTo>
                    <a:pt x="267" y="173"/>
                  </a:lnTo>
                  <a:lnTo>
                    <a:pt x="269" y="170"/>
                  </a:lnTo>
                  <a:lnTo>
                    <a:pt x="271" y="166"/>
                  </a:lnTo>
                  <a:lnTo>
                    <a:pt x="272" y="164"/>
                  </a:lnTo>
                  <a:lnTo>
                    <a:pt x="273" y="161"/>
                  </a:lnTo>
                  <a:lnTo>
                    <a:pt x="275" y="158"/>
                  </a:lnTo>
                  <a:lnTo>
                    <a:pt x="276" y="154"/>
                  </a:lnTo>
                  <a:lnTo>
                    <a:pt x="277" y="152"/>
                  </a:lnTo>
                  <a:lnTo>
                    <a:pt x="279" y="149"/>
                  </a:lnTo>
                  <a:lnTo>
                    <a:pt x="279" y="148"/>
                  </a:lnTo>
                  <a:lnTo>
                    <a:pt x="279" y="144"/>
                  </a:lnTo>
                  <a:lnTo>
                    <a:pt x="280" y="142"/>
                  </a:lnTo>
                  <a:lnTo>
                    <a:pt x="280" y="138"/>
                  </a:lnTo>
                  <a:lnTo>
                    <a:pt x="281" y="136"/>
                  </a:lnTo>
                  <a:lnTo>
                    <a:pt x="281" y="133"/>
                  </a:lnTo>
                  <a:lnTo>
                    <a:pt x="281" y="130"/>
                  </a:lnTo>
                  <a:lnTo>
                    <a:pt x="283" y="128"/>
                  </a:lnTo>
                  <a:lnTo>
                    <a:pt x="283" y="125"/>
                  </a:lnTo>
                  <a:lnTo>
                    <a:pt x="283" y="122"/>
                  </a:lnTo>
                  <a:lnTo>
                    <a:pt x="283" y="118"/>
                  </a:lnTo>
                  <a:lnTo>
                    <a:pt x="283" y="116"/>
                  </a:lnTo>
                  <a:lnTo>
                    <a:pt x="283" y="113"/>
                  </a:lnTo>
                  <a:lnTo>
                    <a:pt x="283" y="110"/>
                  </a:lnTo>
                  <a:lnTo>
                    <a:pt x="283" y="106"/>
                  </a:lnTo>
                  <a:lnTo>
                    <a:pt x="283" y="104"/>
                  </a:lnTo>
                  <a:lnTo>
                    <a:pt x="284" y="101"/>
                  </a:lnTo>
                  <a:lnTo>
                    <a:pt x="283" y="97"/>
                  </a:lnTo>
                  <a:lnTo>
                    <a:pt x="283" y="94"/>
                  </a:lnTo>
                  <a:lnTo>
                    <a:pt x="283" y="92"/>
                  </a:lnTo>
                  <a:lnTo>
                    <a:pt x="283" y="88"/>
                  </a:lnTo>
                  <a:lnTo>
                    <a:pt x="281" y="85"/>
                  </a:lnTo>
                  <a:lnTo>
                    <a:pt x="281" y="82"/>
                  </a:lnTo>
                  <a:lnTo>
                    <a:pt x="281" y="80"/>
                  </a:lnTo>
                  <a:lnTo>
                    <a:pt x="281" y="76"/>
                  </a:lnTo>
                  <a:lnTo>
                    <a:pt x="280" y="73"/>
                  </a:lnTo>
                  <a:lnTo>
                    <a:pt x="280" y="70"/>
                  </a:lnTo>
                  <a:lnTo>
                    <a:pt x="279" y="67"/>
                  </a:lnTo>
                  <a:lnTo>
                    <a:pt x="279" y="64"/>
                  </a:lnTo>
                  <a:lnTo>
                    <a:pt x="279" y="61"/>
                  </a:lnTo>
                  <a:lnTo>
                    <a:pt x="279" y="59"/>
                  </a:lnTo>
                  <a:lnTo>
                    <a:pt x="277" y="56"/>
                  </a:lnTo>
                  <a:lnTo>
                    <a:pt x="277" y="53"/>
                  </a:lnTo>
                  <a:lnTo>
                    <a:pt x="277" y="51"/>
                  </a:lnTo>
                  <a:lnTo>
                    <a:pt x="276" y="47"/>
                  </a:lnTo>
                  <a:lnTo>
                    <a:pt x="276" y="44"/>
                  </a:lnTo>
                  <a:lnTo>
                    <a:pt x="275" y="41"/>
                  </a:lnTo>
                  <a:lnTo>
                    <a:pt x="275" y="36"/>
                  </a:lnTo>
                  <a:lnTo>
                    <a:pt x="273" y="32"/>
                  </a:lnTo>
                  <a:lnTo>
                    <a:pt x="272" y="27"/>
                  </a:lnTo>
                  <a:lnTo>
                    <a:pt x="271" y="23"/>
                  </a:lnTo>
                  <a:lnTo>
                    <a:pt x="271" y="19"/>
                  </a:lnTo>
                  <a:lnTo>
                    <a:pt x="269" y="15"/>
                  </a:lnTo>
                  <a:lnTo>
                    <a:pt x="268" y="11"/>
                  </a:lnTo>
                  <a:lnTo>
                    <a:pt x="268" y="8"/>
                  </a:lnTo>
                  <a:lnTo>
                    <a:pt x="267" y="5"/>
                  </a:lnTo>
                  <a:lnTo>
                    <a:pt x="267" y="4"/>
                  </a:lnTo>
                  <a:lnTo>
                    <a:pt x="265" y="0"/>
                  </a:lnTo>
                  <a:lnTo>
                    <a:pt x="23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616" name="Freeform 67">
              <a:extLst>
                <a:ext uri="{FF2B5EF4-FFF2-40B4-BE49-F238E27FC236}">
                  <a16:creationId xmlns:a16="http://schemas.microsoft.com/office/drawing/2014/main" id="{89C2270A-81CA-4A81-8343-0841AA88C287}"/>
                </a:ext>
              </a:extLst>
            </p:cNvPr>
            <p:cNvSpPr>
              <a:spLocks/>
            </p:cNvSpPr>
            <p:nvPr/>
          </p:nvSpPr>
          <p:spPr bwMode="auto">
            <a:xfrm>
              <a:off x="548" y="2048"/>
              <a:ext cx="514" cy="258"/>
            </a:xfrm>
            <a:custGeom>
              <a:avLst/>
              <a:gdLst>
                <a:gd name="T0" fmla="*/ 18 w 1028"/>
                <a:gd name="T1" fmla="*/ 9 h 516"/>
                <a:gd name="T2" fmla="*/ 18 w 1028"/>
                <a:gd name="T3" fmla="*/ 9 h 516"/>
                <a:gd name="T4" fmla="*/ 18 w 1028"/>
                <a:gd name="T5" fmla="*/ 8 h 516"/>
                <a:gd name="T6" fmla="*/ 18 w 1028"/>
                <a:gd name="T7" fmla="*/ 8 h 516"/>
                <a:gd name="T8" fmla="*/ 19 w 1028"/>
                <a:gd name="T9" fmla="*/ 8 h 516"/>
                <a:gd name="T10" fmla="*/ 19 w 1028"/>
                <a:gd name="T11" fmla="*/ 7 h 516"/>
                <a:gd name="T12" fmla="*/ 19 w 1028"/>
                <a:gd name="T13" fmla="*/ 7 h 516"/>
                <a:gd name="T14" fmla="*/ 20 w 1028"/>
                <a:gd name="T15" fmla="*/ 7 h 516"/>
                <a:gd name="T16" fmla="*/ 20 w 1028"/>
                <a:gd name="T17" fmla="*/ 7 h 516"/>
                <a:gd name="T18" fmla="*/ 20 w 1028"/>
                <a:gd name="T19" fmla="*/ 7 h 516"/>
                <a:gd name="T20" fmla="*/ 20 w 1028"/>
                <a:gd name="T21" fmla="*/ 6 h 516"/>
                <a:gd name="T22" fmla="*/ 19 w 1028"/>
                <a:gd name="T23" fmla="*/ 6 h 516"/>
                <a:gd name="T24" fmla="*/ 19 w 1028"/>
                <a:gd name="T25" fmla="*/ 6 h 516"/>
                <a:gd name="T26" fmla="*/ 19 w 1028"/>
                <a:gd name="T27" fmla="*/ 6 h 516"/>
                <a:gd name="T28" fmla="*/ 19 w 1028"/>
                <a:gd name="T29" fmla="*/ 7 h 516"/>
                <a:gd name="T30" fmla="*/ 18 w 1028"/>
                <a:gd name="T31" fmla="*/ 7 h 516"/>
                <a:gd name="T32" fmla="*/ 18 w 1028"/>
                <a:gd name="T33" fmla="*/ 7 h 516"/>
                <a:gd name="T34" fmla="*/ 18 w 1028"/>
                <a:gd name="T35" fmla="*/ 8 h 516"/>
                <a:gd name="T36" fmla="*/ 18 w 1028"/>
                <a:gd name="T37" fmla="*/ 8 h 516"/>
                <a:gd name="T38" fmla="*/ 17 w 1028"/>
                <a:gd name="T39" fmla="*/ 8 h 516"/>
                <a:gd name="T40" fmla="*/ 1 w 1028"/>
                <a:gd name="T41" fmla="*/ 0 h 516"/>
                <a:gd name="T42" fmla="*/ 1 w 1028"/>
                <a:gd name="T43" fmla="*/ 1 h 516"/>
                <a:gd name="T44" fmla="*/ 1 w 1028"/>
                <a:gd name="T45" fmla="*/ 1 h 516"/>
                <a:gd name="T46" fmla="*/ 2 w 1028"/>
                <a:gd name="T47" fmla="*/ 1 h 516"/>
                <a:gd name="T48" fmla="*/ 3 w 1028"/>
                <a:gd name="T49" fmla="*/ 2 h 516"/>
                <a:gd name="T50" fmla="*/ 4 w 1028"/>
                <a:gd name="T51" fmla="*/ 3 h 516"/>
                <a:gd name="T52" fmla="*/ 6 w 1028"/>
                <a:gd name="T53" fmla="*/ 3 h 516"/>
                <a:gd name="T54" fmla="*/ 8 w 1028"/>
                <a:gd name="T55" fmla="*/ 4 h 516"/>
                <a:gd name="T56" fmla="*/ 10 w 1028"/>
                <a:gd name="T57" fmla="*/ 5 h 516"/>
                <a:gd name="T58" fmla="*/ 12 w 1028"/>
                <a:gd name="T59" fmla="*/ 6 h 516"/>
                <a:gd name="T60" fmla="*/ 14 w 1028"/>
                <a:gd name="T61" fmla="*/ 7 h 516"/>
                <a:gd name="T62" fmla="*/ 16 w 1028"/>
                <a:gd name="T63" fmla="*/ 9 h 516"/>
                <a:gd name="T64" fmla="*/ 18 w 1028"/>
                <a:gd name="T65" fmla="*/ 10 h 516"/>
                <a:gd name="T66" fmla="*/ 20 w 1028"/>
                <a:gd name="T67" fmla="*/ 11 h 516"/>
                <a:gd name="T68" fmla="*/ 22 w 1028"/>
                <a:gd name="T69" fmla="*/ 12 h 516"/>
                <a:gd name="T70" fmla="*/ 24 w 1028"/>
                <a:gd name="T71" fmla="*/ 13 h 516"/>
                <a:gd name="T72" fmla="*/ 26 w 1028"/>
                <a:gd name="T73" fmla="*/ 14 h 516"/>
                <a:gd name="T74" fmla="*/ 28 w 1028"/>
                <a:gd name="T75" fmla="*/ 15 h 516"/>
                <a:gd name="T76" fmla="*/ 29 w 1028"/>
                <a:gd name="T77" fmla="*/ 15 h 516"/>
                <a:gd name="T78" fmla="*/ 31 w 1028"/>
                <a:gd name="T79" fmla="*/ 16 h 516"/>
                <a:gd name="T80" fmla="*/ 32 w 1028"/>
                <a:gd name="T81" fmla="*/ 16 h 516"/>
                <a:gd name="T82" fmla="*/ 32 w 1028"/>
                <a:gd name="T83" fmla="*/ 17 h 516"/>
                <a:gd name="T84" fmla="*/ 31 w 1028"/>
                <a:gd name="T85" fmla="*/ 15 h 51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028" h="516">
                  <a:moveTo>
                    <a:pt x="558" y="277"/>
                  </a:moveTo>
                  <a:lnTo>
                    <a:pt x="558" y="275"/>
                  </a:lnTo>
                  <a:lnTo>
                    <a:pt x="558" y="271"/>
                  </a:lnTo>
                  <a:lnTo>
                    <a:pt x="558" y="269"/>
                  </a:lnTo>
                  <a:lnTo>
                    <a:pt x="558" y="266"/>
                  </a:lnTo>
                  <a:lnTo>
                    <a:pt x="558" y="262"/>
                  </a:lnTo>
                  <a:lnTo>
                    <a:pt x="560" y="260"/>
                  </a:lnTo>
                  <a:lnTo>
                    <a:pt x="560" y="256"/>
                  </a:lnTo>
                  <a:lnTo>
                    <a:pt x="562" y="252"/>
                  </a:lnTo>
                  <a:lnTo>
                    <a:pt x="563" y="248"/>
                  </a:lnTo>
                  <a:lnTo>
                    <a:pt x="566" y="244"/>
                  </a:lnTo>
                  <a:lnTo>
                    <a:pt x="568" y="238"/>
                  </a:lnTo>
                  <a:lnTo>
                    <a:pt x="571" y="234"/>
                  </a:lnTo>
                  <a:lnTo>
                    <a:pt x="575" y="230"/>
                  </a:lnTo>
                  <a:lnTo>
                    <a:pt x="579" y="228"/>
                  </a:lnTo>
                  <a:lnTo>
                    <a:pt x="583" y="222"/>
                  </a:lnTo>
                  <a:lnTo>
                    <a:pt x="587" y="220"/>
                  </a:lnTo>
                  <a:lnTo>
                    <a:pt x="592" y="216"/>
                  </a:lnTo>
                  <a:lnTo>
                    <a:pt x="597" y="213"/>
                  </a:lnTo>
                  <a:lnTo>
                    <a:pt x="601" y="210"/>
                  </a:lnTo>
                  <a:lnTo>
                    <a:pt x="608" y="208"/>
                  </a:lnTo>
                  <a:lnTo>
                    <a:pt x="612" y="205"/>
                  </a:lnTo>
                  <a:lnTo>
                    <a:pt x="617" y="204"/>
                  </a:lnTo>
                  <a:lnTo>
                    <a:pt x="621" y="201"/>
                  </a:lnTo>
                  <a:lnTo>
                    <a:pt x="627" y="200"/>
                  </a:lnTo>
                  <a:lnTo>
                    <a:pt x="629" y="198"/>
                  </a:lnTo>
                  <a:lnTo>
                    <a:pt x="633" y="198"/>
                  </a:lnTo>
                  <a:lnTo>
                    <a:pt x="636" y="197"/>
                  </a:lnTo>
                  <a:lnTo>
                    <a:pt x="637" y="196"/>
                  </a:lnTo>
                  <a:lnTo>
                    <a:pt x="639" y="196"/>
                  </a:lnTo>
                  <a:lnTo>
                    <a:pt x="640" y="196"/>
                  </a:lnTo>
                  <a:lnTo>
                    <a:pt x="617" y="173"/>
                  </a:lnTo>
                  <a:lnTo>
                    <a:pt x="616" y="173"/>
                  </a:lnTo>
                  <a:lnTo>
                    <a:pt x="615" y="173"/>
                  </a:lnTo>
                  <a:lnTo>
                    <a:pt x="612" y="174"/>
                  </a:lnTo>
                  <a:lnTo>
                    <a:pt x="608" y="178"/>
                  </a:lnTo>
                  <a:lnTo>
                    <a:pt x="605" y="178"/>
                  </a:lnTo>
                  <a:lnTo>
                    <a:pt x="603" y="181"/>
                  </a:lnTo>
                  <a:lnTo>
                    <a:pt x="600" y="182"/>
                  </a:lnTo>
                  <a:lnTo>
                    <a:pt x="597" y="185"/>
                  </a:lnTo>
                  <a:lnTo>
                    <a:pt x="593" y="186"/>
                  </a:lnTo>
                  <a:lnTo>
                    <a:pt x="591" y="189"/>
                  </a:lnTo>
                  <a:lnTo>
                    <a:pt x="588" y="192"/>
                  </a:lnTo>
                  <a:lnTo>
                    <a:pt x="586" y="194"/>
                  </a:lnTo>
                  <a:lnTo>
                    <a:pt x="582" y="196"/>
                  </a:lnTo>
                  <a:lnTo>
                    <a:pt x="578" y="198"/>
                  </a:lnTo>
                  <a:lnTo>
                    <a:pt x="575" y="202"/>
                  </a:lnTo>
                  <a:lnTo>
                    <a:pt x="572" y="205"/>
                  </a:lnTo>
                  <a:lnTo>
                    <a:pt x="568" y="208"/>
                  </a:lnTo>
                  <a:lnTo>
                    <a:pt x="566" y="210"/>
                  </a:lnTo>
                  <a:lnTo>
                    <a:pt x="563" y="214"/>
                  </a:lnTo>
                  <a:lnTo>
                    <a:pt x="560" y="218"/>
                  </a:lnTo>
                  <a:lnTo>
                    <a:pt x="556" y="221"/>
                  </a:lnTo>
                  <a:lnTo>
                    <a:pt x="554" y="225"/>
                  </a:lnTo>
                  <a:lnTo>
                    <a:pt x="552" y="228"/>
                  </a:lnTo>
                  <a:lnTo>
                    <a:pt x="550" y="232"/>
                  </a:lnTo>
                  <a:lnTo>
                    <a:pt x="547" y="236"/>
                  </a:lnTo>
                  <a:lnTo>
                    <a:pt x="546" y="240"/>
                  </a:lnTo>
                  <a:lnTo>
                    <a:pt x="544" y="244"/>
                  </a:lnTo>
                  <a:lnTo>
                    <a:pt x="544" y="248"/>
                  </a:lnTo>
                  <a:lnTo>
                    <a:pt x="164" y="42"/>
                  </a:lnTo>
                  <a:lnTo>
                    <a:pt x="115" y="44"/>
                  </a:lnTo>
                  <a:lnTo>
                    <a:pt x="26" y="0"/>
                  </a:lnTo>
                  <a:lnTo>
                    <a:pt x="0" y="10"/>
                  </a:lnTo>
                  <a:lnTo>
                    <a:pt x="1" y="10"/>
                  </a:lnTo>
                  <a:lnTo>
                    <a:pt x="2" y="10"/>
                  </a:lnTo>
                  <a:lnTo>
                    <a:pt x="5" y="11"/>
                  </a:lnTo>
                  <a:lnTo>
                    <a:pt x="10" y="14"/>
                  </a:lnTo>
                  <a:lnTo>
                    <a:pt x="16" y="18"/>
                  </a:lnTo>
                  <a:lnTo>
                    <a:pt x="23" y="20"/>
                  </a:lnTo>
                  <a:lnTo>
                    <a:pt x="31" y="26"/>
                  </a:lnTo>
                  <a:lnTo>
                    <a:pt x="42" y="31"/>
                  </a:lnTo>
                  <a:lnTo>
                    <a:pt x="51" y="35"/>
                  </a:lnTo>
                  <a:lnTo>
                    <a:pt x="63" y="42"/>
                  </a:lnTo>
                  <a:lnTo>
                    <a:pt x="75" y="47"/>
                  </a:lnTo>
                  <a:lnTo>
                    <a:pt x="90" y="55"/>
                  </a:lnTo>
                  <a:lnTo>
                    <a:pt x="105" y="61"/>
                  </a:lnTo>
                  <a:lnTo>
                    <a:pt x="120" y="71"/>
                  </a:lnTo>
                  <a:lnTo>
                    <a:pt x="136" y="79"/>
                  </a:lnTo>
                  <a:lnTo>
                    <a:pt x="154" y="87"/>
                  </a:lnTo>
                  <a:lnTo>
                    <a:pt x="170" y="96"/>
                  </a:lnTo>
                  <a:lnTo>
                    <a:pt x="188" y="105"/>
                  </a:lnTo>
                  <a:lnTo>
                    <a:pt x="208" y="115"/>
                  </a:lnTo>
                  <a:lnTo>
                    <a:pt x="227" y="124"/>
                  </a:lnTo>
                  <a:lnTo>
                    <a:pt x="247" y="135"/>
                  </a:lnTo>
                  <a:lnTo>
                    <a:pt x="268" y="145"/>
                  </a:lnTo>
                  <a:lnTo>
                    <a:pt x="289" y="156"/>
                  </a:lnTo>
                  <a:lnTo>
                    <a:pt x="312" y="168"/>
                  </a:lnTo>
                  <a:lnTo>
                    <a:pt x="333" y="178"/>
                  </a:lnTo>
                  <a:lnTo>
                    <a:pt x="356" y="189"/>
                  </a:lnTo>
                  <a:lnTo>
                    <a:pt x="378" y="201"/>
                  </a:lnTo>
                  <a:lnTo>
                    <a:pt x="401" y="213"/>
                  </a:lnTo>
                  <a:lnTo>
                    <a:pt x="423" y="224"/>
                  </a:lnTo>
                  <a:lnTo>
                    <a:pt x="447" y="236"/>
                  </a:lnTo>
                  <a:lnTo>
                    <a:pt x="470" y="248"/>
                  </a:lnTo>
                  <a:lnTo>
                    <a:pt x="495" y="260"/>
                  </a:lnTo>
                  <a:lnTo>
                    <a:pt x="518" y="271"/>
                  </a:lnTo>
                  <a:lnTo>
                    <a:pt x="542" y="283"/>
                  </a:lnTo>
                  <a:lnTo>
                    <a:pt x="564" y="294"/>
                  </a:lnTo>
                  <a:lnTo>
                    <a:pt x="588" y="307"/>
                  </a:lnTo>
                  <a:lnTo>
                    <a:pt x="611" y="318"/>
                  </a:lnTo>
                  <a:lnTo>
                    <a:pt x="635" y="330"/>
                  </a:lnTo>
                  <a:lnTo>
                    <a:pt x="657" y="341"/>
                  </a:lnTo>
                  <a:lnTo>
                    <a:pt x="680" y="353"/>
                  </a:lnTo>
                  <a:lnTo>
                    <a:pt x="701" y="363"/>
                  </a:lnTo>
                  <a:lnTo>
                    <a:pt x="724" y="374"/>
                  </a:lnTo>
                  <a:lnTo>
                    <a:pt x="745" y="384"/>
                  </a:lnTo>
                  <a:lnTo>
                    <a:pt x="766" y="395"/>
                  </a:lnTo>
                  <a:lnTo>
                    <a:pt x="786" y="404"/>
                  </a:lnTo>
                  <a:lnTo>
                    <a:pt x="806" y="415"/>
                  </a:lnTo>
                  <a:lnTo>
                    <a:pt x="826" y="424"/>
                  </a:lnTo>
                  <a:lnTo>
                    <a:pt x="846" y="434"/>
                  </a:lnTo>
                  <a:lnTo>
                    <a:pt x="863" y="442"/>
                  </a:lnTo>
                  <a:lnTo>
                    <a:pt x="880" y="451"/>
                  </a:lnTo>
                  <a:lnTo>
                    <a:pt x="898" y="458"/>
                  </a:lnTo>
                  <a:lnTo>
                    <a:pt x="914" y="467"/>
                  </a:lnTo>
                  <a:lnTo>
                    <a:pt x="928" y="472"/>
                  </a:lnTo>
                  <a:lnTo>
                    <a:pt x="943" y="480"/>
                  </a:lnTo>
                  <a:lnTo>
                    <a:pt x="956" y="485"/>
                  </a:lnTo>
                  <a:lnTo>
                    <a:pt x="970" y="492"/>
                  </a:lnTo>
                  <a:lnTo>
                    <a:pt x="979" y="496"/>
                  </a:lnTo>
                  <a:lnTo>
                    <a:pt x="989" y="501"/>
                  </a:lnTo>
                  <a:lnTo>
                    <a:pt x="999" y="505"/>
                  </a:lnTo>
                  <a:lnTo>
                    <a:pt x="1008" y="508"/>
                  </a:lnTo>
                  <a:lnTo>
                    <a:pt x="1015" y="511"/>
                  </a:lnTo>
                  <a:lnTo>
                    <a:pt x="1020" y="513"/>
                  </a:lnTo>
                  <a:lnTo>
                    <a:pt x="1025" y="515"/>
                  </a:lnTo>
                  <a:lnTo>
                    <a:pt x="1028" y="516"/>
                  </a:lnTo>
                  <a:lnTo>
                    <a:pt x="975" y="473"/>
                  </a:lnTo>
                  <a:lnTo>
                    <a:pt x="558" y="27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617" name="Freeform 68">
              <a:extLst>
                <a:ext uri="{FF2B5EF4-FFF2-40B4-BE49-F238E27FC236}">
                  <a16:creationId xmlns:a16="http://schemas.microsoft.com/office/drawing/2014/main" id="{9584AA24-5CA1-42B8-9A81-EA85DA139B85}"/>
                </a:ext>
              </a:extLst>
            </p:cNvPr>
            <p:cNvSpPr>
              <a:spLocks/>
            </p:cNvSpPr>
            <p:nvPr/>
          </p:nvSpPr>
          <p:spPr bwMode="auto">
            <a:xfrm>
              <a:off x="884" y="2191"/>
              <a:ext cx="127" cy="76"/>
            </a:xfrm>
            <a:custGeom>
              <a:avLst/>
              <a:gdLst>
                <a:gd name="T0" fmla="*/ 0 w 255"/>
                <a:gd name="T1" fmla="*/ 1 h 153"/>
                <a:gd name="T2" fmla="*/ 0 w 255"/>
                <a:gd name="T3" fmla="*/ 1 h 153"/>
                <a:gd name="T4" fmla="*/ 1 w 255"/>
                <a:gd name="T5" fmla="*/ 1 h 153"/>
                <a:gd name="T6" fmla="*/ 1 w 255"/>
                <a:gd name="T7" fmla="*/ 1 h 153"/>
                <a:gd name="T8" fmla="*/ 1 w 255"/>
                <a:gd name="T9" fmla="*/ 0 h 153"/>
                <a:gd name="T10" fmla="*/ 2 w 255"/>
                <a:gd name="T11" fmla="*/ 0 h 153"/>
                <a:gd name="T12" fmla="*/ 2 w 255"/>
                <a:gd name="T13" fmla="*/ 0 h 153"/>
                <a:gd name="T14" fmla="*/ 3 w 255"/>
                <a:gd name="T15" fmla="*/ 0 h 153"/>
                <a:gd name="T16" fmla="*/ 3 w 255"/>
                <a:gd name="T17" fmla="*/ 0 h 153"/>
                <a:gd name="T18" fmla="*/ 3 w 255"/>
                <a:gd name="T19" fmla="*/ 0 h 153"/>
                <a:gd name="T20" fmla="*/ 3 w 255"/>
                <a:gd name="T21" fmla="*/ 0 h 153"/>
                <a:gd name="T22" fmla="*/ 4 w 255"/>
                <a:gd name="T23" fmla="*/ 0 h 153"/>
                <a:gd name="T24" fmla="*/ 4 w 255"/>
                <a:gd name="T25" fmla="*/ 0 h 153"/>
                <a:gd name="T26" fmla="*/ 4 w 255"/>
                <a:gd name="T27" fmla="*/ 0 h 153"/>
                <a:gd name="T28" fmla="*/ 5 w 255"/>
                <a:gd name="T29" fmla="*/ 1 h 153"/>
                <a:gd name="T30" fmla="*/ 5 w 255"/>
                <a:gd name="T31" fmla="*/ 1 h 153"/>
                <a:gd name="T32" fmla="*/ 5 w 255"/>
                <a:gd name="T33" fmla="*/ 2 h 153"/>
                <a:gd name="T34" fmla="*/ 5 w 255"/>
                <a:gd name="T35" fmla="*/ 2 h 153"/>
                <a:gd name="T36" fmla="*/ 5 w 255"/>
                <a:gd name="T37" fmla="*/ 2 h 153"/>
                <a:gd name="T38" fmla="*/ 5 w 255"/>
                <a:gd name="T39" fmla="*/ 2 h 153"/>
                <a:gd name="T40" fmla="*/ 6 w 255"/>
                <a:gd name="T41" fmla="*/ 3 h 153"/>
                <a:gd name="T42" fmla="*/ 6 w 255"/>
                <a:gd name="T43" fmla="*/ 3 h 153"/>
                <a:gd name="T44" fmla="*/ 6 w 255"/>
                <a:gd name="T45" fmla="*/ 3 h 153"/>
                <a:gd name="T46" fmla="*/ 6 w 255"/>
                <a:gd name="T47" fmla="*/ 4 h 153"/>
                <a:gd name="T48" fmla="*/ 6 w 255"/>
                <a:gd name="T49" fmla="*/ 4 h 153"/>
                <a:gd name="T50" fmla="*/ 6 w 255"/>
                <a:gd name="T51" fmla="*/ 4 h 153"/>
                <a:gd name="T52" fmla="*/ 6 w 255"/>
                <a:gd name="T53" fmla="*/ 3 h 153"/>
                <a:gd name="T54" fmla="*/ 6 w 255"/>
                <a:gd name="T55" fmla="*/ 3 h 153"/>
                <a:gd name="T56" fmla="*/ 6 w 255"/>
                <a:gd name="T57" fmla="*/ 3 h 153"/>
                <a:gd name="T58" fmla="*/ 6 w 255"/>
                <a:gd name="T59" fmla="*/ 3 h 153"/>
                <a:gd name="T60" fmla="*/ 6 w 255"/>
                <a:gd name="T61" fmla="*/ 2 h 153"/>
                <a:gd name="T62" fmla="*/ 7 w 255"/>
                <a:gd name="T63" fmla="*/ 2 h 153"/>
                <a:gd name="T64" fmla="*/ 6 w 255"/>
                <a:gd name="T65" fmla="*/ 1 h 153"/>
                <a:gd name="T66" fmla="*/ 4 w 255"/>
                <a:gd name="T67" fmla="*/ 0 h 153"/>
                <a:gd name="T68" fmla="*/ 4 w 255"/>
                <a:gd name="T69" fmla="*/ 0 h 153"/>
                <a:gd name="T70" fmla="*/ 3 w 255"/>
                <a:gd name="T71" fmla="*/ 0 h 153"/>
                <a:gd name="T72" fmla="*/ 3 w 255"/>
                <a:gd name="T73" fmla="*/ 0 h 153"/>
                <a:gd name="T74" fmla="*/ 3 w 255"/>
                <a:gd name="T75" fmla="*/ 0 h 153"/>
                <a:gd name="T76" fmla="*/ 2 w 255"/>
                <a:gd name="T77" fmla="*/ 0 h 153"/>
                <a:gd name="T78" fmla="*/ 2 w 255"/>
                <a:gd name="T79" fmla="*/ 0 h 153"/>
                <a:gd name="T80" fmla="*/ 2 w 255"/>
                <a:gd name="T81" fmla="*/ 0 h 153"/>
                <a:gd name="T82" fmla="*/ 1 w 255"/>
                <a:gd name="T83" fmla="*/ 0 h 153"/>
                <a:gd name="T84" fmla="*/ 1 w 255"/>
                <a:gd name="T85" fmla="*/ 0 h 153"/>
                <a:gd name="T86" fmla="*/ 1 w 255"/>
                <a:gd name="T87" fmla="*/ 0 h 153"/>
                <a:gd name="T88" fmla="*/ 0 w 255"/>
                <a:gd name="T89" fmla="*/ 0 h 153"/>
                <a:gd name="T90" fmla="*/ 0 w 255"/>
                <a:gd name="T91" fmla="*/ 1 h 153"/>
                <a:gd name="T92" fmla="*/ 0 w 255"/>
                <a:gd name="T93" fmla="*/ 1 h 153"/>
                <a:gd name="T94" fmla="*/ 0 w 255"/>
                <a:gd name="T95" fmla="*/ 1 h 153"/>
                <a:gd name="T96" fmla="*/ 0 w 255"/>
                <a:gd name="T97" fmla="*/ 1 h 15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55" h="153">
                  <a:moveTo>
                    <a:pt x="13" y="57"/>
                  </a:moveTo>
                  <a:lnTo>
                    <a:pt x="13" y="57"/>
                  </a:lnTo>
                  <a:lnTo>
                    <a:pt x="15" y="55"/>
                  </a:lnTo>
                  <a:lnTo>
                    <a:pt x="18" y="52"/>
                  </a:lnTo>
                  <a:lnTo>
                    <a:pt x="22" y="51"/>
                  </a:lnTo>
                  <a:lnTo>
                    <a:pt x="25" y="48"/>
                  </a:lnTo>
                  <a:lnTo>
                    <a:pt x="26" y="47"/>
                  </a:lnTo>
                  <a:lnTo>
                    <a:pt x="30" y="44"/>
                  </a:lnTo>
                  <a:lnTo>
                    <a:pt x="33" y="43"/>
                  </a:lnTo>
                  <a:lnTo>
                    <a:pt x="37" y="40"/>
                  </a:lnTo>
                  <a:lnTo>
                    <a:pt x="39" y="39"/>
                  </a:lnTo>
                  <a:lnTo>
                    <a:pt x="43" y="36"/>
                  </a:lnTo>
                  <a:lnTo>
                    <a:pt x="47" y="35"/>
                  </a:lnTo>
                  <a:lnTo>
                    <a:pt x="51" y="32"/>
                  </a:lnTo>
                  <a:lnTo>
                    <a:pt x="55" y="31"/>
                  </a:lnTo>
                  <a:lnTo>
                    <a:pt x="59" y="28"/>
                  </a:lnTo>
                  <a:lnTo>
                    <a:pt x="65" y="27"/>
                  </a:lnTo>
                  <a:lnTo>
                    <a:pt x="69" y="25"/>
                  </a:lnTo>
                  <a:lnTo>
                    <a:pt x="74" y="23"/>
                  </a:lnTo>
                  <a:lnTo>
                    <a:pt x="79" y="21"/>
                  </a:lnTo>
                  <a:lnTo>
                    <a:pt x="85" y="21"/>
                  </a:lnTo>
                  <a:lnTo>
                    <a:pt x="89" y="19"/>
                  </a:lnTo>
                  <a:lnTo>
                    <a:pt x="94" y="19"/>
                  </a:lnTo>
                  <a:lnTo>
                    <a:pt x="99" y="17"/>
                  </a:lnTo>
                  <a:lnTo>
                    <a:pt x="105" y="16"/>
                  </a:lnTo>
                  <a:lnTo>
                    <a:pt x="107" y="16"/>
                  </a:lnTo>
                  <a:lnTo>
                    <a:pt x="110" y="16"/>
                  </a:lnTo>
                  <a:lnTo>
                    <a:pt x="112" y="16"/>
                  </a:lnTo>
                  <a:lnTo>
                    <a:pt x="116" y="16"/>
                  </a:lnTo>
                  <a:lnTo>
                    <a:pt x="118" y="16"/>
                  </a:lnTo>
                  <a:lnTo>
                    <a:pt x="120" y="16"/>
                  </a:lnTo>
                  <a:lnTo>
                    <a:pt x="124" y="16"/>
                  </a:lnTo>
                  <a:lnTo>
                    <a:pt x="127" y="17"/>
                  </a:lnTo>
                  <a:lnTo>
                    <a:pt x="130" y="17"/>
                  </a:lnTo>
                  <a:lnTo>
                    <a:pt x="134" y="19"/>
                  </a:lnTo>
                  <a:lnTo>
                    <a:pt x="139" y="21"/>
                  </a:lnTo>
                  <a:lnTo>
                    <a:pt x="142" y="23"/>
                  </a:lnTo>
                  <a:lnTo>
                    <a:pt x="144" y="24"/>
                  </a:lnTo>
                  <a:lnTo>
                    <a:pt x="147" y="27"/>
                  </a:lnTo>
                  <a:lnTo>
                    <a:pt x="150" y="29"/>
                  </a:lnTo>
                  <a:lnTo>
                    <a:pt x="154" y="31"/>
                  </a:lnTo>
                  <a:lnTo>
                    <a:pt x="156" y="33"/>
                  </a:lnTo>
                  <a:lnTo>
                    <a:pt x="160" y="36"/>
                  </a:lnTo>
                  <a:lnTo>
                    <a:pt x="164" y="40"/>
                  </a:lnTo>
                  <a:lnTo>
                    <a:pt x="167" y="43"/>
                  </a:lnTo>
                  <a:lnTo>
                    <a:pt x="170" y="47"/>
                  </a:lnTo>
                  <a:lnTo>
                    <a:pt x="172" y="51"/>
                  </a:lnTo>
                  <a:lnTo>
                    <a:pt x="176" y="55"/>
                  </a:lnTo>
                  <a:lnTo>
                    <a:pt x="179" y="59"/>
                  </a:lnTo>
                  <a:lnTo>
                    <a:pt x="182" y="64"/>
                  </a:lnTo>
                  <a:lnTo>
                    <a:pt x="183" y="67"/>
                  </a:lnTo>
                  <a:lnTo>
                    <a:pt x="184" y="69"/>
                  </a:lnTo>
                  <a:lnTo>
                    <a:pt x="186" y="72"/>
                  </a:lnTo>
                  <a:lnTo>
                    <a:pt x="187" y="76"/>
                  </a:lnTo>
                  <a:lnTo>
                    <a:pt x="187" y="77"/>
                  </a:lnTo>
                  <a:lnTo>
                    <a:pt x="188" y="81"/>
                  </a:lnTo>
                  <a:lnTo>
                    <a:pt x="190" y="84"/>
                  </a:lnTo>
                  <a:lnTo>
                    <a:pt x="190" y="88"/>
                  </a:lnTo>
                  <a:lnTo>
                    <a:pt x="191" y="90"/>
                  </a:lnTo>
                  <a:lnTo>
                    <a:pt x="191" y="94"/>
                  </a:lnTo>
                  <a:lnTo>
                    <a:pt x="192" y="97"/>
                  </a:lnTo>
                  <a:lnTo>
                    <a:pt x="192" y="101"/>
                  </a:lnTo>
                  <a:lnTo>
                    <a:pt x="192" y="105"/>
                  </a:lnTo>
                  <a:lnTo>
                    <a:pt x="192" y="109"/>
                  </a:lnTo>
                  <a:lnTo>
                    <a:pt x="192" y="112"/>
                  </a:lnTo>
                  <a:lnTo>
                    <a:pt x="194" y="117"/>
                  </a:lnTo>
                  <a:lnTo>
                    <a:pt x="192" y="120"/>
                  </a:lnTo>
                  <a:lnTo>
                    <a:pt x="192" y="125"/>
                  </a:lnTo>
                  <a:lnTo>
                    <a:pt x="192" y="129"/>
                  </a:lnTo>
                  <a:lnTo>
                    <a:pt x="192" y="134"/>
                  </a:lnTo>
                  <a:lnTo>
                    <a:pt x="212" y="153"/>
                  </a:lnTo>
                  <a:lnTo>
                    <a:pt x="212" y="152"/>
                  </a:lnTo>
                  <a:lnTo>
                    <a:pt x="212" y="150"/>
                  </a:lnTo>
                  <a:lnTo>
                    <a:pt x="212" y="148"/>
                  </a:lnTo>
                  <a:lnTo>
                    <a:pt x="212" y="144"/>
                  </a:lnTo>
                  <a:lnTo>
                    <a:pt x="212" y="138"/>
                  </a:lnTo>
                  <a:lnTo>
                    <a:pt x="212" y="134"/>
                  </a:lnTo>
                  <a:lnTo>
                    <a:pt x="212" y="132"/>
                  </a:lnTo>
                  <a:lnTo>
                    <a:pt x="212" y="129"/>
                  </a:lnTo>
                  <a:lnTo>
                    <a:pt x="212" y="125"/>
                  </a:lnTo>
                  <a:lnTo>
                    <a:pt x="212" y="124"/>
                  </a:lnTo>
                  <a:lnTo>
                    <a:pt x="212" y="120"/>
                  </a:lnTo>
                  <a:lnTo>
                    <a:pt x="212" y="117"/>
                  </a:lnTo>
                  <a:lnTo>
                    <a:pt x="212" y="114"/>
                  </a:lnTo>
                  <a:lnTo>
                    <a:pt x="212" y="112"/>
                  </a:lnTo>
                  <a:lnTo>
                    <a:pt x="211" y="108"/>
                  </a:lnTo>
                  <a:lnTo>
                    <a:pt x="211" y="105"/>
                  </a:lnTo>
                  <a:lnTo>
                    <a:pt x="211" y="102"/>
                  </a:lnTo>
                  <a:lnTo>
                    <a:pt x="211" y="100"/>
                  </a:lnTo>
                  <a:lnTo>
                    <a:pt x="209" y="94"/>
                  </a:lnTo>
                  <a:lnTo>
                    <a:pt x="208" y="90"/>
                  </a:lnTo>
                  <a:lnTo>
                    <a:pt x="207" y="86"/>
                  </a:lnTo>
                  <a:lnTo>
                    <a:pt x="207" y="84"/>
                  </a:lnTo>
                  <a:lnTo>
                    <a:pt x="255" y="76"/>
                  </a:lnTo>
                  <a:lnTo>
                    <a:pt x="247" y="65"/>
                  </a:lnTo>
                  <a:lnTo>
                    <a:pt x="202" y="71"/>
                  </a:lnTo>
                  <a:lnTo>
                    <a:pt x="184" y="43"/>
                  </a:lnTo>
                  <a:lnTo>
                    <a:pt x="212" y="40"/>
                  </a:lnTo>
                  <a:lnTo>
                    <a:pt x="198" y="25"/>
                  </a:lnTo>
                  <a:lnTo>
                    <a:pt x="179" y="32"/>
                  </a:lnTo>
                  <a:lnTo>
                    <a:pt x="138" y="0"/>
                  </a:lnTo>
                  <a:lnTo>
                    <a:pt x="135" y="0"/>
                  </a:lnTo>
                  <a:lnTo>
                    <a:pt x="132" y="0"/>
                  </a:lnTo>
                  <a:lnTo>
                    <a:pt x="130" y="0"/>
                  </a:lnTo>
                  <a:lnTo>
                    <a:pt x="127" y="0"/>
                  </a:lnTo>
                  <a:lnTo>
                    <a:pt x="124" y="0"/>
                  </a:lnTo>
                  <a:lnTo>
                    <a:pt x="122" y="0"/>
                  </a:lnTo>
                  <a:lnTo>
                    <a:pt x="118" y="0"/>
                  </a:lnTo>
                  <a:lnTo>
                    <a:pt x="114" y="1"/>
                  </a:lnTo>
                  <a:lnTo>
                    <a:pt x="110" y="1"/>
                  </a:lnTo>
                  <a:lnTo>
                    <a:pt x="106" y="1"/>
                  </a:lnTo>
                  <a:lnTo>
                    <a:pt x="102" y="3"/>
                  </a:lnTo>
                  <a:lnTo>
                    <a:pt x="97" y="4"/>
                  </a:lnTo>
                  <a:lnTo>
                    <a:pt x="91" y="5"/>
                  </a:lnTo>
                  <a:lnTo>
                    <a:pt x="89" y="5"/>
                  </a:lnTo>
                  <a:lnTo>
                    <a:pt x="86" y="7"/>
                  </a:lnTo>
                  <a:lnTo>
                    <a:pt x="83" y="7"/>
                  </a:lnTo>
                  <a:lnTo>
                    <a:pt x="81" y="8"/>
                  </a:lnTo>
                  <a:lnTo>
                    <a:pt x="75" y="9"/>
                  </a:lnTo>
                  <a:lnTo>
                    <a:pt x="70" y="12"/>
                  </a:lnTo>
                  <a:lnTo>
                    <a:pt x="67" y="12"/>
                  </a:lnTo>
                  <a:lnTo>
                    <a:pt x="65" y="13"/>
                  </a:lnTo>
                  <a:lnTo>
                    <a:pt x="61" y="15"/>
                  </a:lnTo>
                  <a:lnTo>
                    <a:pt x="58" y="16"/>
                  </a:lnTo>
                  <a:lnTo>
                    <a:pt x="55" y="16"/>
                  </a:lnTo>
                  <a:lnTo>
                    <a:pt x="53" y="19"/>
                  </a:lnTo>
                  <a:lnTo>
                    <a:pt x="50" y="20"/>
                  </a:lnTo>
                  <a:lnTo>
                    <a:pt x="47" y="21"/>
                  </a:lnTo>
                  <a:lnTo>
                    <a:pt x="43" y="23"/>
                  </a:lnTo>
                  <a:lnTo>
                    <a:pt x="41" y="24"/>
                  </a:lnTo>
                  <a:lnTo>
                    <a:pt x="38" y="25"/>
                  </a:lnTo>
                  <a:lnTo>
                    <a:pt x="35" y="27"/>
                  </a:lnTo>
                  <a:lnTo>
                    <a:pt x="31" y="28"/>
                  </a:lnTo>
                  <a:lnTo>
                    <a:pt x="29" y="31"/>
                  </a:lnTo>
                  <a:lnTo>
                    <a:pt x="26" y="32"/>
                  </a:lnTo>
                  <a:lnTo>
                    <a:pt x="23" y="35"/>
                  </a:lnTo>
                  <a:lnTo>
                    <a:pt x="19" y="36"/>
                  </a:lnTo>
                  <a:lnTo>
                    <a:pt x="17" y="39"/>
                  </a:lnTo>
                  <a:lnTo>
                    <a:pt x="14" y="40"/>
                  </a:lnTo>
                  <a:lnTo>
                    <a:pt x="10" y="43"/>
                  </a:lnTo>
                  <a:lnTo>
                    <a:pt x="8" y="45"/>
                  </a:lnTo>
                  <a:lnTo>
                    <a:pt x="5" y="48"/>
                  </a:lnTo>
                  <a:lnTo>
                    <a:pt x="2" y="51"/>
                  </a:lnTo>
                  <a:lnTo>
                    <a:pt x="0" y="53"/>
                  </a:lnTo>
                  <a:lnTo>
                    <a:pt x="13" y="5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618" name="Freeform 69">
              <a:extLst>
                <a:ext uri="{FF2B5EF4-FFF2-40B4-BE49-F238E27FC236}">
                  <a16:creationId xmlns:a16="http://schemas.microsoft.com/office/drawing/2014/main" id="{D6960990-9C0B-45F7-BAEE-0C6A7BCBE30F}"/>
                </a:ext>
              </a:extLst>
            </p:cNvPr>
            <p:cNvSpPr>
              <a:spLocks/>
            </p:cNvSpPr>
            <p:nvPr/>
          </p:nvSpPr>
          <p:spPr bwMode="auto">
            <a:xfrm>
              <a:off x="864" y="2178"/>
              <a:ext cx="73" cy="31"/>
            </a:xfrm>
            <a:custGeom>
              <a:avLst/>
              <a:gdLst>
                <a:gd name="T0" fmla="*/ 1 w 146"/>
                <a:gd name="T1" fmla="*/ 2 h 61"/>
                <a:gd name="T2" fmla="*/ 1 w 146"/>
                <a:gd name="T3" fmla="*/ 2 h 61"/>
                <a:gd name="T4" fmla="*/ 1 w 146"/>
                <a:gd name="T5" fmla="*/ 2 h 61"/>
                <a:gd name="T6" fmla="*/ 1 w 146"/>
                <a:gd name="T7" fmla="*/ 2 h 61"/>
                <a:gd name="T8" fmla="*/ 2 w 146"/>
                <a:gd name="T9" fmla="*/ 2 h 61"/>
                <a:gd name="T10" fmla="*/ 2 w 146"/>
                <a:gd name="T11" fmla="*/ 2 h 61"/>
                <a:gd name="T12" fmla="*/ 2 w 146"/>
                <a:gd name="T13" fmla="*/ 2 h 61"/>
                <a:gd name="T14" fmla="*/ 3 w 146"/>
                <a:gd name="T15" fmla="*/ 1 h 61"/>
                <a:gd name="T16" fmla="*/ 3 w 146"/>
                <a:gd name="T17" fmla="*/ 1 h 61"/>
                <a:gd name="T18" fmla="*/ 3 w 146"/>
                <a:gd name="T19" fmla="*/ 1 h 61"/>
                <a:gd name="T20" fmla="*/ 3 w 146"/>
                <a:gd name="T21" fmla="*/ 1 h 61"/>
                <a:gd name="T22" fmla="*/ 3 w 146"/>
                <a:gd name="T23" fmla="*/ 1 h 61"/>
                <a:gd name="T24" fmla="*/ 3 w 146"/>
                <a:gd name="T25" fmla="*/ 1 h 61"/>
                <a:gd name="T26" fmla="*/ 4 w 146"/>
                <a:gd name="T27" fmla="*/ 1 h 61"/>
                <a:gd name="T28" fmla="*/ 4 w 146"/>
                <a:gd name="T29" fmla="*/ 1 h 61"/>
                <a:gd name="T30" fmla="*/ 4 w 146"/>
                <a:gd name="T31" fmla="*/ 1 h 61"/>
                <a:gd name="T32" fmla="*/ 4 w 146"/>
                <a:gd name="T33" fmla="*/ 1 h 61"/>
                <a:gd name="T34" fmla="*/ 5 w 146"/>
                <a:gd name="T35" fmla="*/ 1 h 61"/>
                <a:gd name="T36" fmla="*/ 5 w 146"/>
                <a:gd name="T37" fmla="*/ 1 h 61"/>
                <a:gd name="T38" fmla="*/ 4 w 146"/>
                <a:gd name="T39" fmla="*/ 0 h 61"/>
                <a:gd name="T40" fmla="*/ 4 w 146"/>
                <a:gd name="T41" fmla="*/ 0 h 61"/>
                <a:gd name="T42" fmla="*/ 4 w 146"/>
                <a:gd name="T43" fmla="*/ 0 h 61"/>
                <a:gd name="T44" fmla="*/ 4 w 146"/>
                <a:gd name="T45" fmla="*/ 1 h 61"/>
                <a:gd name="T46" fmla="*/ 4 w 146"/>
                <a:gd name="T47" fmla="*/ 1 h 61"/>
                <a:gd name="T48" fmla="*/ 4 w 146"/>
                <a:gd name="T49" fmla="*/ 1 h 61"/>
                <a:gd name="T50" fmla="*/ 3 w 146"/>
                <a:gd name="T51" fmla="*/ 1 h 61"/>
                <a:gd name="T52" fmla="*/ 3 w 146"/>
                <a:gd name="T53" fmla="*/ 1 h 61"/>
                <a:gd name="T54" fmla="*/ 3 w 146"/>
                <a:gd name="T55" fmla="*/ 1 h 61"/>
                <a:gd name="T56" fmla="*/ 2 w 146"/>
                <a:gd name="T57" fmla="*/ 1 h 61"/>
                <a:gd name="T58" fmla="*/ 2 w 146"/>
                <a:gd name="T59" fmla="*/ 1 h 61"/>
                <a:gd name="T60" fmla="*/ 2 w 146"/>
                <a:gd name="T61" fmla="*/ 1 h 61"/>
                <a:gd name="T62" fmla="*/ 1 w 146"/>
                <a:gd name="T63" fmla="*/ 1 h 61"/>
                <a:gd name="T64" fmla="*/ 1 w 146"/>
                <a:gd name="T65" fmla="*/ 2 h 61"/>
                <a:gd name="T66" fmla="*/ 1 w 146"/>
                <a:gd name="T67" fmla="*/ 2 h 61"/>
                <a:gd name="T68" fmla="*/ 0 w 146"/>
                <a:gd name="T69" fmla="*/ 2 h 61"/>
                <a:gd name="T70" fmla="*/ 1 w 146"/>
                <a:gd name="T71" fmla="*/ 2 h 6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46" h="61">
                  <a:moveTo>
                    <a:pt x="10" y="61"/>
                  </a:moveTo>
                  <a:lnTo>
                    <a:pt x="10" y="60"/>
                  </a:lnTo>
                  <a:lnTo>
                    <a:pt x="14" y="58"/>
                  </a:lnTo>
                  <a:lnTo>
                    <a:pt x="16" y="57"/>
                  </a:lnTo>
                  <a:lnTo>
                    <a:pt x="18" y="54"/>
                  </a:lnTo>
                  <a:lnTo>
                    <a:pt x="21" y="53"/>
                  </a:lnTo>
                  <a:lnTo>
                    <a:pt x="25" y="52"/>
                  </a:lnTo>
                  <a:lnTo>
                    <a:pt x="28" y="49"/>
                  </a:lnTo>
                  <a:lnTo>
                    <a:pt x="32" y="48"/>
                  </a:lnTo>
                  <a:lnTo>
                    <a:pt x="36" y="45"/>
                  </a:lnTo>
                  <a:lnTo>
                    <a:pt x="40" y="44"/>
                  </a:lnTo>
                  <a:lnTo>
                    <a:pt x="45" y="41"/>
                  </a:lnTo>
                  <a:lnTo>
                    <a:pt x="49" y="38"/>
                  </a:lnTo>
                  <a:lnTo>
                    <a:pt x="54" y="36"/>
                  </a:lnTo>
                  <a:lnTo>
                    <a:pt x="59" y="34"/>
                  </a:lnTo>
                  <a:lnTo>
                    <a:pt x="65" y="32"/>
                  </a:lnTo>
                  <a:lnTo>
                    <a:pt x="70" y="29"/>
                  </a:lnTo>
                  <a:lnTo>
                    <a:pt x="73" y="28"/>
                  </a:lnTo>
                  <a:lnTo>
                    <a:pt x="75" y="26"/>
                  </a:lnTo>
                  <a:lnTo>
                    <a:pt x="78" y="25"/>
                  </a:lnTo>
                  <a:lnTo>
                    <a:pt x="81" y="25"/>
                  </a:lnTo>
                  <a:lnTo>
                    <a:pt x="83" y="22"/>
                  </a:lnTo>
                  <a:lnTo>
                    <a:pt x="86" y="22"/>
                  </a:lnTo>
                  <a:lnTo>
                    <a:pt x="90" y="21"/>
                  </a:lnTo>
                  <a:lnTo>
                    <a:pt x="93" y="20"/>
                  </a:lnTo>
                  <a:lnTo>
                    <a:pt x="95" y="18"/>
                  </a:lnTo>
                  <a:lnTo>
                    <a:pt x="98" y="18"/>
                  </a:lnTo>
                  <a:lnTo>
                    <a:pt x="101" y="17"/>
                  </a:lnTo>
                  <a:lnTo>
                    <a:pt x="105" y="17"/>
                  </a:lnTo>
                  <a:lnTo>
                    <a:pt x="109" y="16"/>
                  </a:lnTo>
                  <a:lnTo>
                    <a:pt x="115" y="14"/>
                  </a:lnTo>
                  <a:lnTo>
                    <a:pt x="117" y="13"/>
                  </a:lnTo>
                  <a:lnTo>
                    <a:pt x="121" y="13"/>
                  </a:lnTo>
                  <a:lnTo>
                    <a:pt x="123" y="12"/>
                  </a:lnTo>
                  <a:lnTo>
                    <a:pt x="126" y="12"/>
                  </a:lnTo>
                  <a:lnTo>
                    <a:pt x="131" y="10"/>
                  </a:lnTo>
                  <a:lnTo>
                    <a:pt x="135" y="10"/>
                  </a:lnTo>
                  <a:lnTo>
                    <a:pt x="141" y="10"/>
                  </a:lnTo>
                  <a:lnTo>
                    <a:pt x="146" y="12"/>
                  </a:lnTo>
                  <a:lnTo>
                    <a:pt x="125" y="0"/>
                  </a:lnTo>
                  <a:lnTo>
                    <a:pt x="122" y="0"/>
                  </a:lnTo>
                  <a:lnTo>
                    <a:pt x="119" y="0"/>
                  </a:lnTo>
                  <a:lnTo>
                    <a:pt x="117" y="0"/>
                  </a:lnTo>
                  <a:lnTo>
                    <a:pt x="115" y="0"/>
                  </a:lnTo>
                  <a:lnTo>
                    <a:pt x="113" y="1"/>
                  </a:lnTo>
                  <a:lnTo>
                    <a:pt x="109" y="1"/>
                  </a:lnTo>
                  <a:lnTo>
                    <a:pt x="105" y="2"/>
                  </a:lnTo>
                  <a:lnTo>
                    <a:pt x="101" y="2"/>
                  </a:lnTo>
                  <a:lnTo>
                    <a:pt x="98" y="4"/>
                  </a:lnTo>
                  <a:lnTo>
                    <a:pt x="93" y="4"/>
                  </a:lnTo>
                  <a:lnTo>
                    <a:pt x="89" y="6"/>
                  </a:lnTo>
                  <a:lnTo>
                    <a:pt x="85" y="8"/>
                  </a:lnTo>
                  <a:lnTo>
                    <a:pt x="81" y="9"/>
                  </a:lnTo>
                  <a:lnTo>
                    <a:pt x="75" y="10"/>
                  </a:lnTo>
                  <a:lnTo>
                    <a:pt x="70" y="12"/>
                  </a:lnTo>
                  <a:lnTo>
                    <a:pt x="65" y="13"/>
                  </a:lnTo>
                  <a:lnTo>
                    <a:pt x="59" y="16"/>
                  </a:lnTo>
                  <a:lnTo>
                    <a:pt x="54" y="17"/>
                  </a:lnTo>
                  <a:lnTo>
                    <a:pt x="49" y="20"/>
                  </a:lnTo>
                  <a:lnTo>
                    <a:pt x="44" y="22"/>
                  </a:lnTo>
                  <a:lnTo>
                    <a:pt x="40" y="25"/>
                  </a:lnTo>
                  <a:lnTo>
                    <a:pt x="33" y="28"/>
                  </a:lnTo>
                  <a:lnTo>
                    <a:pt x="29" y="32"/>
                  </a:lnTo>
                  <a:lnTo>
                    <a:pt x="24" y="34"/>
                  </a:lnTo>
                  <a:lnTo>
                    <a:pt x="18" y="38"/>
                  </a:lnTo>
                  <a:lnTo>
                    <a:pt x="13" y="41"/>
                  </a:lnTo>
                  <a:lnTo>
                    <a:pt x="8" y="46"/>
                  </a:lnTo>
                  <a:lnTo>
                    <a:pt x="4" y="50"/>
                  </a:lnTo>
                  <a:lnTo>
                    <a:pt x="0" y="54"/>
                  </a:lnTo>
                  <a:lnTo>
                    <a:pt x="10" y="6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619" name="Freeform 70">
              <a:extLst>
                <a:ext uri="{FF2B5EF4-FFF2-40B4-BE49-F238E27FC236}">
                  <a16:creationId xmlns:a16="http://schemas.microsoft.com/office/drawing/2014/main" id="{DCD7F0B1-ED22-4362-9806-FE1231AD4241}"/>
                </a:ext>
              </a:extLst>
            </p:cNvPr>
            <p:cNvSpPr>
              <a:spLocks/>
            </p:cNvSpPr>
            <p:nvPr/>
          </p:nvSpPr>
          <p:spPr bwMode="auto">
            <a:xfrm>
              <a:off x="541" y="2053"/>
              <a:ext cx="658" cy="321"/>
            </a:xfrm>
            <a:custGeom>
              <a:avLst/>
              <a:gdLst>
                <a:gd name="T0" fmla="*/ 34 w 1317"/>
                <a:gd name="T1" fmla="*/ 19 h 642"/>
                <a:gd name="T2" fmla="*/ 35 w 1317"/>
                <a:gd name="T3" fmla="*/ 19 h 642"/>
                <a:gd name="T4" fmla="*/ 35 w 1317"/>
                <a:gd name="T5" fmla="*/ 19 h 642"/>
                <a:gd name="T6" fmla="*/ 35 w 1317"/>
                <a:gd name="T7" fmla="*/ 19 h 642"/>
                <a:gd name="T8" fmla="*/ 36 w 1317"/>
                <a:gd name="T9" fmla="*/ 19 h 642"/>
                <a:gd name="T10" fmla="*/ 36 w 1317"/>
                <a:gd name="T11" fmla="*/ 19 h 642"/>
                <a:gd name="T12" fmla="*/ 36 w 1317"/>
                <a:gd name="T13" fmla="*/ 19 h 642"/>
                <a:gd name="T14" fmla="*/ 36 w 1317"/>
                <a:gd name="T15" fmla="*/ 19 h 642"/>
                <a:gd name="T16" fmla="*/ 37 w 1317"/>
                <a:gd name="T17" fmla="*/ 19 h 642"/>
                <a:gd name="T18" fmla="*/ 37 w 1317"/>
                <a:gd name="T19" fmla="*/ 20 h 642"/>
                <a:gd name="T20" fmla="*/ 38 w 1317"/>
                <a:gd name="T21" fmla="*/ 20 h 642"/>
                <a:gd name="T22" fmla="*/ 38 w 1317"/>
                <a:gd name="T23" fmla="*/ 20 h 642"/>
                <a:gd name="T24" fmla="*/ 38 w 1317"/>
                <a:gd name="T25" fmla="*/ 20 h 642"/>
                <a:gd name="T26" fmla="*/ 39 w 1317"/>
                <a:gd name="T27" fmla="*/ 20 h 642"/>
                <a:gd name="T28" fmla="*/ 39 w 1317"/>
                <a:gd name="T29" fmla="*/ 20 h 642"/>
                <a:gd name="T30" fmla="*/ 40 w 1317"/>
                <a:gd name="T31" fmla="*/ 20 h 642"/>
                <a:gd name="T32" fmla="*/ 40 w 1317"/>
                <a:gd name="T33" fmla="*/ 20 h 642"/>
                <a:gd name="T34" fmla="*/ 40 w 1317"/>
                <a:gd name="T35" fmla="*/ 20 h 642"/>
                <a:gd name="T36" fmla="*/ 40 w 1317"/>
                <a:gd name="T37" fmla="*/ 20 h 642"/>
                <a:gd name="T38" fmla="*/ 39 w 1317"/>
                <a:gd name="T39" fmla="*/ 20 h 642"/>
                <a:gd name="T40" fmla="*/ 39 w 1317"/>
                <a:gd name="T41" fmla="*/ 20 h 642"/>
                <a:gd name="T42" fmla="*/ 39 w 1317"/>
                <a:gd name="T43" fmla="*/ 20 h 642"/>
                <a:gd name="T44" fmla="*/ 38 w 1317"/>
                <a:gd name="T45" fmla="*/ 20 h 642"/>
                <a:gd name="T46" fmla="*/ 38 w 1317"/>
                <a:gd name="T47" fmla="*/ 20 h 642"/>
                <a:gd name="T48" fmla="*/ 38 w 1317"/>
                <a:gd name="T49" fmla="*/ 20 h 642"/>
                <a:gd name="T50" fmla="*/ 37 w 1317"/>
                <a:gd name="T51" fmla="*/ 20 h 642"/>
                <a:gd name="T52" fmla="*/ 37 w 1317"/>
                <a:gd name="T53" fmla="*/ 20 h 642"/>
                <a:gd name="T54" fmla="*/ 36 w 1317"/>
                <a:gd name="T55" fmla="*/ 20 h 642"/>
                <a:gd name="T56" fmla="*/ 36 w 1317"/>
                <a:gd name="T57" fmla="*/ 20 h 642"/>
                <a:gd name="T58" fmla="*/ 36 w 1317"/>
                <a:gd name="T59" fmla="*/ 20 h 642"/>
                <a:gd name="T60" fmla="*/ 35 w 1317"/>
                <a:gd name="T61" fmla="*/ 20 h 642"/>
                <a:gd name="T62" fmla="*/ 35 w 1317"/>
                <a:gd name="T63" fmla="*/ 20 h 642"/>
                <a:gd name="T64" fmla="*/ 35 w 1317"/>
                <a:gd name="T65" fmla="*/ 20 h 642"/>
                <a:gd name="T66" fmla="*/ 34 w 1317"/>
                <a:gd name="T67" fmla="*/ 20 h 642"/>
                <a:gd name="T68" fmla="*/ 34 w 1317"/>
                <a:gd name="T69" fmla="*/ 19 h 642"/>
                <a:gd name="T70" fmla="*/ 0 w 1317"/>
                <a:gd name="T71" fmla="*/ 2 h 642"/>
                <a:gd name="T72" fmla="*/ 0 w 1317"/>
                <a:gd name="T73" fmla="*/ 2 h 642"/>
                <a:gd name="T74" fmla="*/ 0 w 1317"/>
                <a:gd name="T75" fmla="*/ 2 h 642"/>
                <a:gd name="T76" fmla="*/ 0 w 1317"/>
                <a:gd name="T77" fmla="*/ 1 h 642"/>
                <a:gd name="T78" fmla="*/ 0 w 1317"/>
                <a:gd name="T79" fmla="*/ 1 h 642"/>
                <a:gd name="T80" fmla="*/ 0 w 1317"/>
                <a:gd name="T81" fmla="*/ 1 h 642"/>
                <a:gd name="T82" fmla="*/ 0 w 1317"/>
                <a:gd name="T83" fmla="*/ 0 h 642"/>
                <a:gd name="T84" fmla="*/ 1 w 1317"/>
                <a:gd name="T85" fmla="*/ 1 h 64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317" h="642">
                  <a:moveTo>
                    <a:pt x="42" y="1"/>
                  </a:moveTo>
                  <a:lnTo>
                    <a:pt x="20" y="44"/>
                  </a:lnTo>
                  <a:lnTo>
                    <a:pt x="1113" y="580"/>
                  </a:lnTo>
                  <a:lnTo>
                    <a:pt x="1117" y="582"/>
                  </a:lnTo>
                  <a:lnTo>
                    <a:pt x="1120" y="583"/>
                  </a:lnTo>
                  <a:lnTo>
                    <a:pt x="1123" y="584"/>
                  </a:lnTo>
                  <a:lnTo>
                    <a:pt x="1127" y="586"/>
                  </a:lnTo>
                  <a:lnTo>
                    <a:pt x="1131" y="587"/>
                  </a:lnTo>
                  <a:lnTo>
                    <a:pt x="1135" y="588"/>
                  </a:lnTo>
                  <a:lnTo>
                    <a:pt x="1140" y="590"/>
                  </a:lnTo>
                  <a:lnTo>
                    <a:pt x="1143" y="591"/>
                  </a:lnTo>
                  <a:lnTo>
                    <a:pt x="1145" y="592"/>
                  </a:lnTo>
                  <a:lnTo>
                    <a:pt x="1148" y="592"/>
                  </a:lnTo>
                  <a:lnTo>
                    <a:pt x="1152" y="595"/>
                  </a:lnTo>
                  <a:lnTo>
                    <a:pt x="1155" y="595"/>
                  </a:lnTo>
                  <a:lnTo>
                    <a:pt x="1157" y="596"/>
                  </a:lnTo>
                  <a:lnTo>
                    <a:pt x="1161" y="598"/>
                  </a:lnTo>
                  <a:lnTo>
                    <a:pt x="1164" y="599"/>
                  </a:lnTo>
                  <a:lnTo>
                    <a:pt x="1168" y="600"/>
                  </a:lnTo>
                  <a:lnTo>
                    <a:pt x="1172" y="600"/>
                  </a:lnTo>
                  <a:lnTo>
                    <a:pt x="1175" y="602"/>
                  </a:lnTo>
                  <a:lnTo>
                    <a:pt x="1178" y="603"/>
                  </a:lnTo>
                  <a:lnTo>
                    <a:pt x="1182" y="604"/>
                  </a:lnTo>
                  <a:lnTo>
                    <a:pt x="1186" y="604"/>
                  </a:lnTo>
                  <a:lnTo>
                    <a:pt x="1189" y="606"/>
                  </a:lnTo>
                  <a:lnTo>
                    <a:pt x="1193" y="607"/>
                  </a:lnTo>
                  <a:lnTo>
                    <a:pt x="1197" y="608"/>
                  </a:lnTo>
                  <a:lnTo>
                    <a:pt x="1201" y="610"/>
                  </a:lnTo>
                  <a:lnTo>
                    <a:pt x="1205" y="610"/>
                  </a:lnTo>
                  <a:lnTo>
                    <a:pt x="1210" y="611"/>
                  </a:lnTo>
                  <a:lnTo>
                    <a:pt x="1213" y="612"/>
                  </a:lnTo>
                  <a:lnTo>
                    <a:pt x="1217" y="614"/>
                  </a:lnTo>
                  <a:lnTo>
                    <a:pt x="1221" y="614"/>
                  </a:lnTo>
                  <a:lnTo>
                    <a:pt x="1226" y="615"/>
                  </a:lnTo>
                  <a:lnTo>
                    <a:pt x="1230" y="616"/>
                  </a:lnTo>
                  <a:lnTo>
                    <a:pt x="1236" y="618"/>
                  </a:lnTo>
                  <a:lnTo>
                    <a:pt x="1240" y="618"/>
                  </a:lnTo>
                  <a:lnTo>
                    <a:pt x="1245" y="619"/>
                  </a:lnTo>
                  <a:lnTo>
                    <a:pt x="1249" y="620"/>
                  </a:lnTo>
                  <a:lnTo>
                    <a:pt x="1253" y="620"/>
                  </a:lnTo>
                  <a:lnTo>
                    <a:pt x="1257" y="620"/>
                  </a:lnTo>
                  <a:lnTo>
                    <a:pt x="1262" y="622"/>
                  </a:lnTo>
                  <a:lnTo>
                    <a:pt x="1266" y="622"/>
                  </a:lnTo>
                  <a:lnTo>
                    <a:pt x="1272" y="623"/>
                  </a:lnTo>
                  <a:lnTo>
                    <a:pt x="1275" y="623"/>
                  </a:lnTo>
                  <a:lnTo>
                    <a:pt x="1279" y="624"/>
                  </a:lnTo>
                  <a:lnTo>
                    <a:pt x="1285" y="624"/>
                  </a:lnTo>
                  <a:lnTo>
                    <a:pt x="1289" y="624"/>
                  </a:lnTo>
                  <a:lnTo>
                    <a:pt x="1294" y="624"/>
                  </a:lnTo>
                  <a:lnTo>
                    <a:pt x="1298" y="626"/>
                  </a:lnTo>
                  <a:lnTo>
                    <a:pt x="1303" y="626"/>
                  </a:lnTo>
                  <a:lnTo>
                    <a:pt x="1307" y="626"/>
                  </a:lnTo>
                  <a:lnTo>
                    <a:pt x="1311" y="626"/>
                  </a:lnTo>
                  <a:lnTo>
                    <a:pt x="1317" y="626"/>
                  </a:lnTo>
                  <a:lnTo>
                    <a:pt x="1287" y="642"/>
                  </a:lnTo>
                  <a:lnTo>
                    <a:pt x="1286" y="640"/>
                  </a:lnTo>
                  <a:lnTo>
                    <a:pt x="1285" y="640"/>
                  </a:lnTo>
                  <a:lnTo>
                    <a:pt x="1281" y="640"/>
                  </a:lnTo>
                  <a:lnTo>
                    <a:pt x="1277" y="640"/>
                  </a:lnTo>
                  <a:lnTo>
                    <a:pt x="1274" y="640"/>
                  </a:lnTo>
                  <a:lnTo>
                    <a:pt x="1270" y="640"/>
                  </a:lnTo>
                  <a:lnTo>
                    <a:pt x="1268" y="639"/>
                  </a:lnTo>
                  <a:lnTo>
                    <a:pt x="1265" y="639"/>
                  </a:lnTo>
                  <a:lnTo>
                    <a:pt x="1261" y="639"/>
                  </a:lnTo>
                  <a:lnTo>
                    <a:pt x="1257" y="639"/>
                  </a:lnTo>
                  <a:lnTo>
                    <a:pt x="1253" y="639"/>
                  </a:lnTo>
                  <a:lnTo>
                    <a:pt x="1250" y="639"/>
                  </a:lnTo>
                  <a:lnTo>
                    <a:pt x="1245" y="638"/>
                  </a:lnTo>
                  <a:lnTo>
                    <a:pt x="1241" y="638"/>
                  </a:lnTo>
                  <a:lnTo>
                    <a:pt x="1237" y="636"/>
                  </a:lnTo>
                  <a:lnTo>
                    <a:pt x="1232" y="636"/>
                  </a:lnTo>
                  <a:lnTo>
                    <a:pt x="1228" y="635"/>
                  </a:lnTo>
                  <a:lnTo>
                    <a:pt x="1224" y="635"/>
                  </a:lnTo>
                  <a:lnTo>
                    <a:pt x="1218" y="635"/>
                  </a:lnTo>
                  <a:lnTo>
                    <a:pt x="1214" y="635"/>
                  </a:lnTo>
                  <a:lnTo>
                    <a:pt x="1210" y="634"/>
                  </a:lnTo>
                  <a:lnTo>
                    <a:pt x="1205" y="632"/>
                  </a:lnTo>
                  <a:lnTo>
                    <a:pt x="1201" y="631"/>
                  </a:lnTo>
                  <a:lnTo>
                    <a:pt x="1196" y="631"/>
                  </a:lnTo>
                  <a:lnTo>
                    <a:pt x="1192" y="630"/>
                  </a:lnTo>
                  <a:lnTo>
                    <a:pt x="1188" y="630"/>
                  </a:lnTo>
                  <a:lnTo>
                    <a:pt x="1184" y="628"/>
                  </a:lnTo>
                  <a:lnTo>
                    <a:pt x="1180" y="628"/>
                  </a:lnTo>
                  <a:lnTo>
                    <a:pt x="1175" y="626"/>
                  </a:lnTo>
                  <a:lnTo>
                    <a:pt x="1171" y="626"/>
                  </a:lnTo>
                  <a:lnTo>
                    <a:pt x="1167" y="624"/>
                  </a:lnTo>
                  <a:lnTo>
                    <a:pt x="1163" y="624"/>
                  </a:lnTo>
                  <a:lnTo>
                    <a:pt x="1159" y="622"/>
                  </a:lnTo>
                  <a:lnTo>
                    <a:pt x="1155" y="622"/>
                  </a:lnTo>
                  <a:lnTo>
                    <a:pt x="1151" y="620"/>
                  </a:lnTo>
                  <a:lnTo>
                    <a:pt x="1148" y="620"/>
                  </a:lnTo>
                  <a:lnTo>
                    <a:pt x="1144" y="618"/>
                  </a:lnTo>
                  <a:lnTo>
                    <a:pt x="1140" y="618"/>
                  </a:lnTo>
                  <a:lnTo>
                    <a:pt x="1137" y="616"/>
                  </a:lnTo>
                  <a:lnTo>
                    <a:pt x="1135" y="615"/>
                  </a:lnTo>
                  <a:lnTo>
                    <a:pt x="1131" y="615"/>
                  </a:lnTo>
                  <a:lnTo>
                    <a:pt x="1128" y="614"/>
                  </a:lnTo>
                  <a:lnTo>
                    <a:pt x="1125" y="614"/>
                  </a:lnTo>
                  <a:lnTo>
                    <a:pt x="1123" y="612"/>
                  </a:lnTo>
                  <a:lnTo>
                    <a:pt x="1117" y="611"/>
                  </a:lnTo>
                  <a:lnTo>
                    <a:pt x="1113" y="610"/>
                  </a:lnTo>
                  <a:lnTo>
                    <a:pt x="1109" y="608"/>
                  </a:lnTo>
                  <a:lnTo>
                    <a:pt x="1107" y="607"/>
                  </a:lnTo>
                  <a:lnTo>
                    <a:pt x="1103" y="606"/>
                  </a:lnTo>
                  <a:lnTo>
                    <a:pt x="1101" y="606"/>
                  </a:lnTo>
                  <a:lnTo>
                    <a:pt x="5" y="55"/>
                  </a:lnTo>
                  <a:lnTo>
                    <a:pt x="4" y="54"/>
                  </a:lnTo>
                  <a:lnTo>
                    <a:pt x="1" y="51"/>
                  </a:lnTo>
                  <a:lnTo>
                    <a:pt x="0" y="48"/>
                  </a:lnTo>
                  <a:lnTo>
                    <a:pt x="0" y="45"/>
                  </a:lnTo>
                  <a:lnTo>
                    <a:pt x="0" y="41"/>
                  </a:lnTo>
                  <a:lnTo>
                    <a:pt x="1" y="38"/>
                  </a:lnTo>
                  <a:lnTo>
                    <a:pt x="1" y="36"/>
                  </a:lnTo>
                  <a:lnTo>
                    <a:pt x="3" y="33"/>
                  </a:lnTo>
                  <a:lnTo>
                    <a:pt x="4" y="30"/>
                  </a:lnTo>
                  <a:lnTo>
                    <a:pt x="5" y="28"/>
                  </a:lnTo>
                  <a:lnTo>
                    <a:pt x="7" y="24"/>
                  </a:lnTo>
                  <a:lnTo>
                    <a:pt x="8" y="21"/>
                  </a:lnTo>
                  <a:lnTo>
                    <a:pt x="9" y="18"/>
                  </a:lnTo>
                  <a:lnTo>
                    <a:pt x="11" y="14"/>
                  </a:lnTo>
                  <a:lnTo>
                    <a:pt x="12" y="12"/>
                  </a:lnTo>
                  <a:lnTo>
                    <a:pt x="13" y="8"/>
                  </a:lnTo>
                  <a:lnTo>
                    <a:pt x="15" y="5"/>
                  </a:lnTo>
                  <a:lnTo>
                    <a:pt x="16" y="4"/>
                  </a:lnTo>
                  <a:lnTo>
                    <a:pt x="17" y="0"/>
                  </a:lnTo>
                  <a:lnTo>
                    <a:pt x="19" y="0"/>
                  </a:lnTo>
                  <a:lnTo>
                    <a:pt x="42"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mc:AlternateContent xmlns:mc="http://schemas.openxmlformats.org/markup-compatibility/2006" xmlns:a14="http://schemas.microsoft.com/office/drawing/2010/main">
        <mc:Choice Requires="a14">
          <p:sp>
            <p:nvSpPr>
              <p:cNvPr id="70" name="Text Box 2">
                <a:extLst>
                  <a:ext uri="{FF2B5EF4-FFF2-40B4-BE49-F238E27FC236}">
                    <a16:creationId xmlns:a16="http://schemas.microsoft.com/office/drawing/2014/main" id="{E409349A-C708-4E6D-BD0E-9403F1CA1913}"/>
                  </a:ext>
                </a:extLst>
              </p:cNvPr>
              <p:cNvSpPr txBox="1">
                <a:spLocks noChangeArrowheads="1"/>
              </p:cNvSpPr>
              <p:nvPr/>
            </p:nvSpPr>
            <p:spPr bwMode="auto">
              <a:xfrm>
                <a:off x="4040766" y="1464681"/>
                <a:ext cx="4606326" cy="3224794"/>
              </a:xfrm>
              <a:prstGeom prst="rect">
                <a:avLst/>
              </a:prstGeom>
              <a:solidFill>
                <a:schemeClr val="accent2"/>
              </a:solidFill>
              <a:ln>
                <a:noFill/>
              </a:ln>
              <a:effectLst/>
              <a:extLs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a:spcBef>
                    <a:spcPct val="0"/>
                  </a:spcBef>
                  <a:buClrTx/>
                  <a:buSzTx/>
                  <a:buFontTx/>
                  <a:buNone/>
                </a:pPr>
                <a14:m>
                  <m:oMathPara xmlns:m="http://schemas.openxmlformats.org/officeDocument/2006/math">
                    <m:oMathParaPr>
                      <m:jc m:val="left"/>
                    </m:oMathParaPr>
                    <m:oMath xmlns:m="http://schemas.openxmlformats.org/officeDocument/2006/math">
                      <m:r>
                        <a:rPr lang="en-US" altLang="en-US" sz="2400" i="1" dirty="0" smtClean="0">
                          <a:latin typeface="Cambria Math" panose="02040503050406030204" pitchFamily="18" charset="0"/>
                        </a:rPr>
                        <m:t>𝑃𝐸</m:t>
                      </m:r>
                      <m:r>
                        <a:rPr lang="en-US" altLang="en-US" sz="2400" i="1" dirty="0" smtClean="0">
                          <a:latin typeface="Cambria Math" panose="02040503050406030204" pitchFamily="18" charset="0"/>
                        </a:rPr>
                        <m:t>=</m:t>
                      </m:r>
                      <m:r>
                        <a:rPr lang="en-US" altLang="en-US" sz="2400" i="1" dirty="0" smtClean="0">
                          <a:latin typeface="Cambria Math" panose="02040503050406030204" pitchFamily="18" charset="0"/>
                        </a:rPr>
                        <m:t>𝑚𝑔</m:t>
                      </m:r>
                      <m:r>
                        <m:rPr>
                          <m:sty m:val="p"/>
                        </m:rPr>
                        <a:rPr lang="el-GR" altLang="en-US" sz="2400" i="0" dirty="0">
                          <a:latin typeface="Cambria Math" panose="02040503050406030204" pitchFamily="18" charset="0"/>
                        </a:rPr>
                        <m:t>Δ</m:t>
                      </m:r>
                      <m:r>
                        <a:rPr lang="en-US" altLang="en-US" sz="2400" i="1" dirty="0">
                          <a:latin typeface="Cambria Math" panose="02040503050406030204" pitchFamily="18" charset="0"/>
                          <a:sym typeface="MT Symbol" pitchFamily="82" charset="2"/>
                        </a:rPr>
                        <m:t>h</m:t>
                      </m:r>
                    </m:oMath>
                  </m:oMathPara>
                </a14:m>
                <a:endParaRPr lang="en-US" altLang="en-US" sz="2400" i="1" dirty="0">
                  <a:latin typeface="Cambria Math" panose="02040503050406030204" pitchFamily="18" charset="0"/>
                  <a:sym typeface="MT Symbol" pitchFamily="82" charset="2"/>
                </a:endParaRPr>
              </a:p>
              <a:p>
                <a:pPr>
                  <a:spcBef>
                    <a:spcPct val="0"/>
                  </a:spcBef>
                  <a:buClrTx/>
                  <a:buSzTx/>
                  <a:buFontTx/>
                  <a:buNone/>
                </a:pPr>
                <a14:m>
                  <m:oMathPara xmlns:m="http://schemas.openxmlformats.org/officeDocument/2006/math">
                    <m:oMathParaPr>
                      <m:jc m:val="left"/>
                    </m:oMathParaPr>
                    <m:oMath xmlns:m="http://schemas.openxmlformats.org/officeDocument/2006/math">
                      <m:r>
                        <a:rPr lang="en-US" altLang="en-US" sz="2400" i="1" dirty="0" smtClean="0">
                          <a:latin typeface="Cambria Math" panose="02040503050406030204" pitchFamily="18" charset="0"/>
                          <a:sym typeface="MT Symbol" pitchFamily="82" charset="2"/>
                        </a:rPr>
                        <m:t>𝑚</m:t>
                      </m:r>
                      <m:r>
                        <a:rPr lang="en-US" altLang="en-US" sz="2400" i="1" dirty="0" smtClean="0">
                          <a:latin typeface="Cambria Math" panose="02040503050406030204" pitchFamily="18" charset="0"/>
                          <a:sym typeface="MT Symbol" pitchFamily="82" charset="2"/>
                        </a:rPr>
                        <m:t>=60 </m:t>
                      </m:r>
                      <m:r>
                        <a:rPr lang="en-US" altLang="en-US" sz="2400" i="1" dirty="0" smtClean="0">
                          <a:latin typeface="Cambria Math" panose="02040503050406030204" pitchFamily="18" charset="0"/>
                          <a:sym typeface="MT Symbol" pitchFamily="82" charset="2"/>
                        </a:rPr>
                        <m:t>𝑘𝑔</m:t>
                      </m:r>
                    </m:oMath>
                  </m:oMathPara>
                </a14:m>
                <a:endParaRPr lang="en-US" altLang="en-US" sz="2400" i="1" dirty="0">
                  <a:latin typeface="Cambria Math" panose="02040503050406030204" pitchFamily="18" charset="0"/>
                  <a:sym typeface="MT Symbol" pitchFamily="82" charset="2"/>
                </a:endParaRPr>
              </a:p>
              <a:p>
                <a:pPr>
                  <a:spcBef>
                    <a:spcPct val="0"/>
                  </a:spcBef>
                  <a:buClrTx/>
                  <a:buSzTx/>
                  <a:buFontTx/>
                  <a:buNone/>
                </a:pPr>
                <a14:m>
                  <m:oMathPara xmlns:m="http://schemas.openxmlformats.org/officeDocument/2006/math">
                    <m:oMathParaPr>
                      <m:jc m:val="left"/>
                    </m:oMathParaPr>
                    <m:oMath xmlns:m="http://schemas.openxmlformats.org/officeDocument/2006/math">
                      <m:r>
                        <a:rPr lang="en-US" altLang="en-US" sz="2400" i="1" dirty="0" smtClean="0">
                          <a:latin typeface="Cambria Math" panose="02040503050406030204" pitchFamily="18" charset="0"/>
                          <a:sym typeface="MT Symbol" pitchFamily="82" charset="2"/>
                        </a:rPr>
                        <m:t>𝑔</m:t>
                      </m:r>
                      <m:r>
                        <a:rPr lang="en-US" altLang="en-US" sz="2400" i="1" dirty="0" smtClean="0">
                          <a:latin typeface="Cambria Math" panose="02040503050406030204" pitchFamily="18" charset="0"/>
                          <a:sym typeface="MT Symbol" pitchFamily="82" charset="2"/>
                        </a:rPr>
                        <m:t>=9.81</m:t>
                      </m:r>
                      <m:f>
                        <m:fPr>
                          <m:ctrlPr>
                            <a:rPr lang="en-US" altLang="en-US" sz="2400" i="1" dirty="0" smtClean="0">
                              <a:latin typeface="Cambria Math" panose="02040503050406030204" pitchFamily="18" charset="0"/>
                              <a:sym typeface="MT Symbol" pitchFamily="82" charset="2"/>
                            </a:rPr>
                          </m:ctrlPr>
                        </m:fPr>
                        <m:num>
                          <m:r>
                            <a:rPr lang="en-US" altLang="en-US" sz="2400" i="1" dirty="0" smtClean="0">
                              <a:latin typeface="Cambria Math" panose="02040503050406030204" pitchFamily="18" charset="0"/>
                              <a:sym typeface="MT Symbol" pitchFamily="82" charset="2"/>
                            </a:rPr>
                            <m:t>𝑚</m:t>
                          </m:r>
                        </m:num>
                        <m:den>
                          <m:r>
                            <a:rPr lang="en-US" altLang="en-US" sz="2400" i="1" dirty="0" smtClean="0">
                              <a:latin typeface="Cambria Math" panose="02040503050406030204" pitchFamily="18" charset="0"/>
                              <a:sym typeface="MT Symbol" pitchFamily="82" charset="2"/>
                            </a:rPr>
                            <m:t>𝑠</m:t>
                          </m:r>
                          <m:r>
                            <a:rPr lang="en-US" altLang="en-US" sz="2400" i="1" baseline="30000" dirty="0">
                              <a:latin typeface="Cambria Math" panose="02040503050406030204" pitchFamily="18" charset="0"/>
                              <a:sym typeface="MT Symbol" pitchFamily="82" charset="2"/>
                            </a:rPr>
                            <m:t>2</m:t>
                          </m:r>
                        </m:den>
                      </m:f>
                    </m:oMath>
                  </m:oMathPara>
                </a14:m>
                <a:endParaRPr lang="en-US" altLang="en-US" sz="2400" i="1" baseline="30000" dirty="0">
                  <a:latin typeface="Cambria Math" panose="02040503050406030204" pitchFamily="18" charset="0"/>
                  <a:sym typeface="MT Symbol" pitchFamily="82" charset="2"/>
                </a:endParaRPr>
              </a:p>
              <a:p>
                <a:pPr>
                  <a:spcBef>
                    <a:spcPct val="0"/>
                  </a:spcBef>
                  <a:buClrTx/>
                  <a:buSzTx/>
                  <a:buFontTx/>
                  <a:buNone/>
                </a:pPr>
                <a14:m>
                  <m:oMathPara xmlns:m="http://schemas.openxmlformats.org/officeDocument/2006/math">
                    <m:oMathParaPr>
                      <m:jc m:val="left"/>
                    </m:oMathParaPr>
                    <m:oMath xmlns:m="http://schemas.openxmlformats.org/officeDocument/2006/math">
                      <m:r>
                        <a:rPr lang="en-US" altLang="en-US" sz="2400" i="1" dirty="0" smtClean="0">
                          <a:latin typeface="Cambria Math" panose="02040503050406030204" pitchFamily="18" charset="0"/>
                          <a:sym typeface="MT Symbol" pitchFamily="82" charset="2"/>
                        </a:rPr>
                        <m:t>h</m:t>
                      </m:r>
                      <m:r>
                        <a:rPr lang="en-US" altLang="en-US" sz="2400" i="1" dirty="0" smtClean="0">
                          <a:latin typeface="Cambria Math" panose="02040503050406030204" pitchFamily="18" charset="0"/>
                          <a:sym typeface="MT Symbol" pitchFamily="82" charset="2"/>
                        </a:rPr>
                        <m:t>=−100 </m:t>
                      </m:r>
                      <m:r>
                        <a:rPr lang="en-US" altLang="en-US" sz="2400" i="1" dirty="0" smtClean="0">
                          <a:latin typeface="Cambria Math" panose="02040503050406030204" pitchFamily="18" charset="0"/>
                          <a:sym typeface="MT Symbol" pitchFamily="82" charset="2"/>
                        </a:rPr>
                        <m:t>𝑚</m:t>
                      </m:r>
                    </m:oMath>
                  </m:oMathPara>
                </a14:m>
                <a:endParaRPr lang="en-US" altLang="en-US" sz="2400" dirty="0">
                  <a:sym typeface="MT Symbol" pitchFamily="82" charset="2"/>
                </a:endParaRPr>
              </a:p>
              <a:p>
                <a:pPr>
                  <a:spcBef>
                    <a:spcPct val="0"/>
                  </a:spcBef>
                  <a:buClrTx/>
                  <a:buSzTx/>
                  <a:buFontTx/>
                  <a:buNone/>
                </a:pPr>
                <a14:m>
                  <m:oMathPara xmlns:m="http://schemas.openxmlformats.org/officeDocument/2006/math">
                    <m:oMathParaPr>
                      <m:jc m:val="left"/>
                    </m:oMathParaPr>
                    <m:oMath xmlns:m="http://schemas.openxmlformats.org/officeDocument/2006/math">
                      <m:r>
                        <a:rPr lang="en-US" altLang="en-US" sz="2400" i="1" dirty="0" smtClean="0">
                          <a:latin typeface="Cambria Math" panose="02040503050406030204" pitchFamily="18" charset="0"/>
                        </a:rPr>
                        <m:t>𝑃𝐸</m:t>
                      </m:r>
                      <m:r>
                        <a:rPr lang="en-US" altLang="en-US" sz="2400" i="1" dirty="0" smtClean="0">
                          <a:latin typeface="Cambria Math" panose="02040503050406030204" pitchFamily="18" charset="0"/>
                        </a:rPr>
                        <m:t>=</m:t>
                      </m:r>
                      <m:d>
                        <m:dPr>
                          <m:ctrlPr>
                            <a:rPr lang="en-US" altLang="en-US" sz="2400" i="1" dirty="0" smtClean="0">
                              <a:latin typeface="Cambria Math" panose="02040503050406030204" pitchFamily="18" charset="0"/>
                            </a:rPr>
                          </m:ctrlPr>
                        </m:dPr>
                        <m:e>
                          <m:r>
                            <a:rPr lang="en-US" altLang="en-US" sz="2400" i="1" dirty="0" smtClean="0">
                              <a:latin typeface="Cambria Math" panose="02040503050406030204" pitchFamily="18" charset="0"/>
                            </a:rPr>
                            <m:t>60 </m:t>
                          </m:r>
                          <m:r>
                            <a:rPr lang="en-US" altLang="en-US" sz="2400" i="1" dirty="0" smtClean="0">
                              <a:latin typeface="Cambria Math" panose="02040503050406030204" pitchFamily="18" charset="0"/>
                            </a:rPr>
                            <m:t>𝑘𝑔</m:t>
                          </m:r>
                        </m:e>
                      </m:d>
                      <m:d>
                        <m:dPr>
                          <m:ctrlPr>
                            <a:rPr lang="en-US" altLang="en-US" sz="2400" i="1" dirty="0" smtClean="0">
                              <a:latin typeface="Cambria Math" panose="02040503050406030204" pitchFamily="18" charset="0"/>
                            </a:rPr>
                          </m:ctrlPr>
                        </m:dPr>
                        <m:e>
                          <m:r>
                            <a:rPr lang="en-US" altLang="en-US" sz="2400" i="1" dirty="0" smtClean="0">
                              <a:latin typeface="Cambria Math" panose="02040503050406030204" pitchFamily="18" charset="0"/>
                            </a:rPr>
                            <m:t>9.81</m:t>
                          </m:r>
                          <m:f>
                            <m:fPr>
                              <m:ctrlPr>
                                <a:rPr lang="en-US" altLang="en-US" sz="2400" i="1" dirty="0" smtClean="0">
                                  <a:latin typeface="Cambria Math" panose="02040503050406030204" pitchFamily="18" charset="0"/>
                                </a:rPr>
                              </m:ctrlPr>
                            </m:fPr>
                            <m:num>
                              <m:r>
                                <a:rPr lang="en-US" altLang="en-US" sz="2400" i="1" dirty="0" smtClean="0">
                                  <a:latin typeface="Cambria Math" panose="02040503050406030204" pitchFamily="18" charset="0"/>
                                </a:rPr>
                                <m:t>𝑚</m:t>
                              </m:r>
                            </m:num>
                            <m:den>
                              <m:r>
                                <a:rPr lang="en-US" altLang="en-US" sz="2400" i="1" dirty="0" smtClean="0">
                                  <a:latin typeface="Cambria Math" panose="02040503050406030204" pitchFamily="18" charset="0"/>
                                </a:rPr>
                                <m:t>𝑠</m:t>
                              </m:r>
                              <m:r>
                                <a:rPr lang="en-US" altLang="en-US" sz="2400" i="1" baseline="30000" dirty="0">
                                  <a:latin typeface="Cambria Math" panose="02040503050406030204" pitchFamily="18" charset="0"/>
                                </a:rPr>
                                <m:t>2</m:t>
                              </m:r>
                            </m:den>
                          </m:f>
                        </m:e>
                      </m:d>
                      <m:d>
                        <m:dPr>
                          <m:ctrlPr>
                            <a:rPr lang="en-US" altLang="en-US" sz="2400" i="1" baseline="30000" dirty="0" smtClean="0">
                              <a:latin typeface="Cambria Math" panose="02040503050406030204" pitchFamily="18" charset="0"/>
                            </a:rPr>
                          </m:ctrlPr>
                        </m:dPr>
                        <m:e>
                          <m:r>
                            <a:rPr lang="en-US" altLang="en-US" sz="2400" b="0" i="1" dirty="0" smtClean="0">
                              <a:latin typeface="Cambria Math" panose="02040503050406030204" pitchFamily="18" charset="0"/>
                            </a:rPr>
                            <m:t>−</m:t>
                          </m:r>
                          <m:r>
                            <a:rPr lang="en-US" altLang="en-US" sz="2400" i="1" dirty="0">
                              <a:latin typeface="Cambria Math" panose="02040503050406030204" pitchFamily="18" charset="0"/>
                            </a:rPr>
                            <m:t>100 </m:t>
                          </m:r>
                          <m:r>
                            <a:rPr lang="en-US" altLang="en-US" sz="2400" i="1" dirty="0">
                              <a:latin typeface="Cambria Math" panose="02040503050406030204" pitchFamily="18" charset="0"/>
                            </a:rPr>
                            <m:t>𝑚</m:t>
                          </m:r>
                        </m:e>
                      </m:d>
                    </m:oMath>
                  </m:oMathPara>
                </a14:m>
                <a:endParaRPr lang="en-US" altLang="en-US" sz="2400" i="1" dirty="0">
                  <a:latin typeface="Cambria Math" panose="02040503050406030204" pitchFamily="18" charset="0"/>
                </a:endParaRPr>
              </a:p>
              <a:p>
                <a:pPr>
                  <a:spcBef>
                    <a:spcPct val="0"/>
                  </a:spcBef>
                  <a:buClrTx/>
                  <a:buSzTx/>
                  <a:buFontTx/>
                  <a:buNone/>
                </a:pPr>
                <a14:m>
                  <m:oMathPara xmlns:m="http://schemas.openxmlformats.org/officeDocument/2006/math">
                    <m:oMathParaPr>
                      <m:jc m:val="left"/>
                    </m:oMathParaPr>
                    <m:oMath xmlns:m="http://schemas.openxmlformats.org/officeDocument/2006/math">
                      <m:r>
                        <a:rPr lang="en-US" altLang="en-US" sz="2400" i="1" dirty="0" smtClean="0">
                          <a:latin typeface="Cambria Math" panose="02040503050406030204" pitchFamily="18" charset="0"/>
                        </a:rPr>
                        <m:t>𝑃𝐸</m:t>
                      </m:r>
                      <m:r>
                        <a:rPr lang="en-US" altLang="en-US" sz="2400" i="1" dirty="0" smtClean="0">
                          <a:latin typeface="Cambria Math" panose="02040503050406030204" pitchFamily="18" charset="0"/>
                        </a:rPr>
                        <m:t>=−59000 </m:t>
                      </m:r>
                      <m:r>
                        <a:rPr lang="en-US" altLang="en-US" sz="2400" i="1" dirty="0" smtClean="0">
                          <a:latin typeface="Cambria Math" panose="02040503050406030204" pitchFamily="18" charset="0"/>
                        </a:rPr>
                        <m:t>𝐽</m:t>
                      </m:r>
                    </m:oMath>
                  </m:oMathPara>
                </a14:m>
                <a:endParaRPr lang="en-US" altLang="en-US" sz="2400" i="1" dirty="0">
                  <a:latin typeface="Cambria Math" panose="02040503050406030204" pitchFamily="18" charset="0"/>
                </a:endParaRPr>
              </a:p>
              <a:p>
                <a:pPr>
                  <a:spcBef>
                    <a:spcPct val="0"/>
                  </a:spcBef>
                  <a:buClrTx/>
                  <a:buSzTx/>
                  <a:buFontTx/>
                  <a:buNone/>
                </a:pPr>
                <a14:m>
                  <m:oMathPara xmlns:m="http://schemas.openxmlformats.org/officeDocument/2006/math">
                    <m:oMathParaPr>
                      <m:jc m:val="left"/>
                    </m:oMathParaPr>
                    <m:oMath xmlns:m="http://schemas.openxmlformats.org/officeDocument/2006/math">
                      <m:r>
                        <a:rPr lang="en-US" altLang="en-US" sz="2400" i="1" dirty="0" smtClean="0">
                          <a:latin typeface="Cambria Math" panose="02040503050406030204" pitchFamily="18" charset="0"/>
                        </a:rPr>
                        <m:t>𝑃𝐸</m:t>
                      </m:r>
                      <m:r>
                        <a:rPr lang="en-US" altLang="en-US" sz="2400" i="1" dirty="0" smtClean="0">
                          <a:latin typeface="Cambria Math" panose="02040503050406030204" pitchFamily="18" charset="0"/>
                        </a:rPr>
                        <m:t> =−59 </m:t>
                      </m:r>
                      <m:r>
                        <a:rPr lang="en-US" altLang="en-US" sz="2400" b="0" i="1" dirty="0" smtClean="0">
                          <a:latin typeface="Cambria Math" panose="02040503050406030204" pitchFamily="18" charset="0"/>
                        </a:rPr>
                        <m:t>𝑘</m:t>
                      </m:r>
                      <m:r>
                        <a:rPr lang="en-US" altLang="en-US" sz="2400" i="1" dirty="0" smtClean="0">
                          <a:latin typeface="Cambria Math" panose="02040503050406030204" pitchFamily="18" charset="0"/>
                        </a:rPr>
                        <m:t>𝐽</m:t>
                      </m:r>
                    </m:oMath>
                  </m:oMathPara>
                </a14:m>
                <a:endParaRPr lang="en-US" altLang="en-US" sz="2400" dirty="0"/>
              </a:p>
            </p:txBody>
          </p:sp>
        </mc:Choice>
        <mc:Fallback xmlns="">
          <p:sp>
            <p:nvSpPr>
              <p:cNvPr id="70" name="Text Box 2">
                <a:extLst>
                  <a:ext uri="{FF2B5EF4-FFF2-40B4-BE49-F238E27FC236}">
                    <a16:creationId xmlns:a16="http://schemas.microsoft.com/office/drawing/2014/main" id="{E409349A-C708-4E6D-BD0E-9403F1CA1913}"/>
                  </a:ext>
                </a:extLst>
              </p:cNvPr>
              <p:cNvSpPr txBox="1">
                <a:spLocks noRot="1" noChangeAspect="1" noMove="1" noResize="1" noEditPoints="1" noAdjustHandles="1" noChangeArrowheads="1" noChangeShapeType="1" noTextEdit="1"/>
              </p:cNvSpPr>
              <p:nvPr/>
            </p:nvSpPr>
            <p:spPr bwMode="auto">
              <a:xfrm>
                <a:off x="4040766" y="1464681"/>
                <a:ext cx="4606326" cy="3224794"/>
              </a:xfrm>
              <a:prstGeom prst="rect">
                <a:avLst/>
              </a:prstGeom>
              <a:blipFill>
                <a:blip r:embed="rId2"/>
                <a:stretch>
                  <a:fillRect l="-397" b="-1512"/>
                </a:stretch>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54277"/>
                                        </p:tgtEl>
                                        <p:attrNameLst>
                                          <p:attrName>style.visibility</p:attrName>
                                        </p:attrNameLst>
                                      </p:cBhvr>
                                      <p:to>
                                        <p:strVal val="visible"/>
                                      </p:to>
                                    </p:set>
                                    <p:animEffect transition="in" filter="dissolve">
                                      <p:cBhvr>
                                        <p:cTn id="7" dur="500"/>
                                        <p:tgtEl>
                                          <p:spTgt spid="54277"/>
                                        </p:tgtEl>
                                      </p:cBhvr>
                                    </p:animEffect>
                                  </p:childTnLst>
                                </p:cTn>
                              </p:par>
                              <p:par>
                                <p:cTn id="8" presetID="9" presetClass="entr" presetSubtype="0" fill="hold" nodeType="withEffect">
                                  <p:stCondLst>
                                    <p:cond delay="0"/>
                                  </p:stCondLst>
                                  <p:childTnLst>
                                    <p:set>
                                      <p:cBhvr>
                                        <p:cTn id="9" dur="1" fill="hold">
                                          <p:stCondLst>
                                            <p:cond delay="0"/>
                                          </p:stCondLst>
                                        </p:cTn>
                                        <p:tgtEl>
                                          <p:spTgt spid="54278"/>
                                        </p:tgtEl>
                                        <p:attrNameLst>
                                          <p:attrName>style.visibility</p:attrName>
                                        </p:attrNameLst>
                                      </p:cBhvr>
                                      <p:to>
                                        <p:strVal val="visible"/>
                                      </p:to>
                                    </p:set>
                                    <p:animEffect transition="in" filter="dissolve">
                                      <p:cBhvr>
                                        <p:cTn id="10" dur="500"/>
                                        <p:tgtEl>
                                          <p:spTgt spid="54278"/>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6" presetClass="entr" presetSubtype="42" fill="hold" nodeType="clickEffect">
                                  <p:stCondLst>
                                    <p:cond delay="0"/>
                                  </p:stCondLst>
                                  <p:childTnLst>
                                    <p:set>
                                      <p:cBhvr>
                                        <p:cTn id="14" dur="1" fill="hold">
                                          <p:stCondLst>
                                            <p:cond delay="0"/>
                                          </p:stCondLst>
                                        </p:cTn>
                                        <p:tgtEl>
                                          <p:spTgt spid="54279"/>
                                        </p:tgtEl>
                                        <p:attrNameLst>
                                          <p:attrName>style.visibility</p:attrName>
                                        </p:attrNameLst>
                                      </p:cBhvr>
                                      <p:to>
                                        <p:strVal val="visible"/>
                                      </p:to>
                                    </p:set>
                                    <p:animEffect transition="in" filter="barn(outHorizontal)">
                                      <p:cBhvr>
                                        <p:cTn id="15" dur="500"/>
                                        <p:tgtEl>
                                          <p:spTgt spid="54279"/>
                                        </p:tgtEl>
                                      </p:cBhvr>
                                    </p:animEffect>
                                  </p:childTnLst>
                                </p:cTn>
                              </p:par>
                            </p:childTnLst>
                          </p:cTn>
                        </p:par>
                        <p:par>
                          <p:cTn id="16" fill="hold" nodeType="afterGroup">
                            <p:stCondLst>
                              <p:cond delay="500"/>
                            </p:stCondLst>
                            <p:childTnLst>
                              <p:par>
                                <p:cTn id="17" presetID="37" presetClass="entr" presetSubtype="0" fill="hold" grpId="0" nodeType="afterEffect">
                                  <p:stCondLst>
                                    <p:cond delay="0"/>
                                  </p:stCondLst>
                                  <p:childTnLst>
                                    <p:set>
                                      <p:cBhvr>
                                        <p:cTn id="18" dur="1" fill="hold">
                                          <p:stCondLst>
                                            <p:cond delay="0"/>
                                          </p:stCondLst>
                                        </p:cTn>
                                        <p:tgtEl>
                                          <p:spTgt spid="54282"/>
                                        </p:tgtEl>
                                        <p:attrNameLst>
                                          <p:attrName>style.visibility</p:attrName>
                                        </p:attrNameLst>
                                      </p:cBhvr>
                                      <p:to>
                                        <p:strVal val="visible"/>
                                      </p:to>
                                    </p:set>
                                    <p:animEffect transition="in" filter="fade">
                                      <p:cBhvr>
                                        <p:cTn id="19" dur="1000"/>
                                        <p:tgtEl>
                                          <p:spTgt spid="54282"/>
                                        </p:tgtEl>
                                      </p:cBhvr>
                                    </p:animEffect>
                                    <p:anim calcmode="lin" valueType="num">
                                      <p:cBhvr>
                                        <p:cTn id="20" dur="1000" fill="hold"/>
                                        <p:tgtEl>
                                          <p:spTgt spid="54282"/>
                                        </p:tgtEl>
                                        <p:attrNameLst>
                                          <p:attrName>ppt_x</p:attrName>
                                        </p:attrNameLst>
                                      </p:cBhvr>
                                      <p:tavLst>
                                        <p:tav tm="0">
                                          <p:val>
                                            <p:strVal val="#ppt_x"/>
                                          </p:val>
                                        </p:tav>
                                        <p:tav tm="100000">
                                          <p:val>
                                            <p:strVal val="#ppt_x"/>
                                          </p:val>
                                        </p:tav>
                                      </p:tavLst>
                                    </p:anim>
                                    <p:anim calcmode="lin" valueType="num">
                                      <p:cBhvr>
                                        <p:cTn id="21" dur="900" decel="100000" fill="hold"/>
                                        <p:tgtEl>
                                          <p:spTgt spid="54282"/>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54282"/>
                                        </p:tgtEl>
                                        <p:attrNameLst>
                                          <p:attrName>ppt_y</p:attrName>
                                        </p:attrNameLst>
                                      </p:cBhvr>
                                      <p:tavLst>
                                        <p:tav tm="0">
                                          <p:val>
                                            <p:strVal val="#ppt_y-.03"/>
                                          </p:val>
                                        </p:tav>
                                        <p:tav tm="100000">
                                          <p:val>
                                            <p:strVal val="#ppt_y"/>
                                          </p:val>
                                        </p:tav>
                                      </p:tavLst>
                                    </p:anim>
                                  </p:childTnLst>
                                </p:cTn>
                              </p:par>
                              <p:par>
                                <p:cTn id="23" presetID="37" presetClass="entr" presetSubtype="0" fill="hold" grpId="0" nodeType="withEffect">
                                  <p:stCondLst>
                                    <p:cond delay="0"/>
                                  </p:stCondLst>
                                  <p:childTnLst>
                                    <p:set>
                                      <p:cBhvr>
                                        <p:cTn id="24" dur="1" fill="hold">
                                          <p:stCondLst>
                                            <p:cond delay="0"/>
                                          </p:stCondLst>
                                        </p:cTn>
                                        <p:tgtEl>
                                          <p:spTgt spid="54283"/>
                                        </p:tgtEl>
                                        <p:attrNameLst>
                                          <p:attrName>style.visibility</p:attrName>
                                        </p:attrNameLst>
                                      </p:cBhvr>
                                      <p:to>
                                        <p:strVal val="visible"/>
                                      </p:to>
                                    </p:set>
                                    <p:animEffect transition="in" filter="fade">
                                      <p:cBhvr>
                                        <p:cTn id="25" dur="1000"/>
                                        <p:tgtEl>
                                          <p:spTgt spid="54283"/>
                                        </p:tgtEl>
                                      </p:cBhvr>
                                    </p:animEffect>
                                    <p:anim calcmode="lin" valueType="num">
                                      <p:cBhvr>
                                        <p:cTn id="26" dur="1000" fill="hold"/>
                                        <p:tgtEl>
                                          <p:spTgt spid="54283"/>
                                        </p:tgtEl>
                                        <p:attrNameLst>
                                          <p:attrName>ppt_x</p:attrName>
                                        </p:attrNameLst>
                                      </p:cBhvr>
                                      <p:tavLst>
                                        <p:tav tm="0">
                                          <p:val>
                                            <p:strVal val="#ppt_x"/>
                                          </p:val>
                                        </p:tav>
                                        <p:tav tm="100000">
                                          <p:val>
                                            <p:strVal val="#ppt_x"/>
                                          </p:val>
                                        </p:tav>
                                      </p:tavLst>
                                    </p:anim>
                                    <p:anim calcmode="lin" valueType="num">
                                      <p:cBhvr>
                                        <p:cTn id="27" dur="900" decel="100000" fill="hold"/>
                                        <p:tgtEl>
                                          <p:spTgt spid="54283"/>
                                        </p:tgtEl>
                                        <p:attrNameLst>
                                          <p:attrName>ppt_y</p:attrName>
                                        </p:attrNameLst>
                                      </p:cBhvr>
                                      <p:tavLst>
                                        <p:tav tm="0">
                                          <p:val>
                                            <p:strVal val="#ppt_y+1"/>
                                          </p:val>
                                        </p:tav>
                                        <p:tav tm="100000">
                                          <p:val>
                                            <p:strVal val="#ppt_y-.03"/>
                                          </p:val>
                                        </p:tav>
                                      </p:tavLst>
                                    </p:anim>
                                    <p:anim calcmode="lin" valueType="num">
                                      <p:cBhvr>
                                        <p:cTn id="28" dur="100" accel="100000" fill="hold">
                                          <p:stCondLst>
                                            <p:cond delay="900"/>
                                          </p:stCondLst>
                                        </p:cTn>
                                        <p:tgtEl>
                                          <p:spTgt spid="54283"/>
                                        </p:tgtEl>
                                        <p:attrNameLst>
                                          <p:attrName>ppt_y</p:attrName>
                                        </p:attrNameLst>
                                      </p:cBhvr>
                                      <p:tavLst>
                                        <p:tav tm="0">
                                          <p:val>
                                            <p:strVal val="#ppt_y-.03"/>
                                          </p:val>
                                        </p:tav>
                                        <p:tav tm="100000">
                                          <p:val>
                                            <p:strVal val="#ppt_y"/>
                                          </p:val>
                                        </p:tav>
                                      </p:tavLst>
                                    </p:anim>
                                  </p:childTnLst>
                                </p:cTn>
                              </p:par>
                            </p:childTnLst>
                          </p:cTn>
                        </p:par>
                        <p:par>
                          <p:cTn id="29" fill="hold" nodeType="afterGroup">
                            <p:stCondLst>
                              <p:cond delay="1500"/>
                            </p:stCondLst>
                            <p:childTnLst>
                              <p:par>
                                <p:cTn id="30" presetID="49" presetClass="path" presetSubtype="0" accel="50000" fill="hold" nodeType="afterEffect">
                                  <p:stCondLst>
                                    <p:cond delay="1000"/>
                                  </p:stCondLst>
                                  <p:childTnLst>
                                    <p:animMotion origin="layout" path="M -4.16667E-6 -3.00486E-6 L 0.53785 0.32686 " pathEditMode="relative" rAng="0" ptsTypes="AA">
                                      <p:cBhvr>
                                        <p:cTn id="31" dur="2000" fill="hold"/>
                                        <p:tgtEl>
                                          <p:spTgt spid="54285"/>
                                        </p:tgtEl>
                                        <p:attrNameLst>
                                          <p:attrName>ppt_x</p:attrName>
                                          <p:attrName>ppt_y</p:attrName>
                                        </p:attrNameLst>
                                      </p:cBhvr>
                                      <p:rCtr x="26892" y="16331"/>
                                    </p:animMotion>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70">
                                            <p:bg/>
                                          </p:spTgt>
                                        </p:tgtEl>
                                        <p:attrNameLst>
                                          <p:attrName>style.visibility</p:attrName>
                                        </p:attrNameLst>
                                      </p:cBhvr>
                                      <p:to>
                                        <p:strVal val="visible"/>
                                      </p:to>
                                    </p:set>
                                  </p:childTnLst>
                                </p:cTn>
                              </p:par>
                              <p:par>
                                <p:cTn id="36" presetID="2" presetClass="entr" presetSubtype="4" fill="hold" grpId="0" nodeType="withEffect">
                                  <p:stCondLst>
                                    <p:cond delay="0"/>
                                  </p:stCondLst>
                                  <p:childTnLst>
                                    <p:set>
                                      <p:cBhvr>
                                        <p:cTn id="37" dur="1" fill="hold">
                                          <p:stCondLst>
                                            <p:cond delay="0"/>
                                          </p:stCondLst>
                                        </p:cTn>
                                        <p:tgtEl>
                                          <p:spTgt spid="70">
                                            <p:txEl>
                                              <p:pRg st="0" end="0"/>
                                            </p:txEl>
                                          </p:spTgt>
                                        </p:tgtEl>
                                        <p:attrNameLst>
                                          <p:attrName>style.visibility</p:attrName>
                                        </p:attrNameLst>
                                      </p:cBhvr>
                                      <p:to>
                                        <p:strVal val="visible"/>
                                      </p:to>
                                    </p:set>
                                    <p:anim calcmode="lin" valueType="num">
                                      <p:cBhvr additive="base">
                                        <p:cTn id="38" dur="500" fill="hold"/>
                                        <p:tgtEl>
                                          <p:spTgt spid="70">
                                            <p:txEl>
                                              <p:pRg st="0" end="0"/>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70">
                                            <p:txEl>
                                              <p:pRg st="0" end="0"/>
                                            </p:txEl>
                                          </p:spTgt>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70">
                                            <p:txEl>
                                              <p:pRg st="1" end="1"/>
                                            </p:txEl>
                                          </p:spTgt>
                                        </p:tgtEl>
                                        <p:attrNameLst>
                                          <p:attrName>style.visibility</p:attrName>
                                        </p:attrNameLst>
                                      </p:cBhvr>
                                      <p:to>
                                        <p:strVal val="visible"/>
                                      </p:to>
                                    </p:set>
                                    <p:anim calcmode="lin" valueType="num">
                                      <p:cBhvr additive="base">
                                        <p:cTn id="42" dur="500" fill="hold"/>
                                        <p:tgtEl>
                                          <p:spTgt spid="70">
                                            <p:txEl>
                                              <p:pRg st="1" end="1"/>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70">
                                            <p:txEl>
                                              <p:pRg st="1" end="1"/>
                                            </p:txEl>
                                          </p:spTgt>
                                        </p:tgtEl>
                                        <p:attrNameLst>
                                          <p:attrName>ppt_y</p:attrName>
                                        </p:attrNameLst>
                                      </p:cBhvr>
                                      <p:tavLst>
                                        <p:tav tm="0">
                                          <p:val>
                                            <p:strVal val="1+#ppt_h/2"/>
                                          </p:val>
                                        </p:tav>
                                        <p:tav tm="100000">
                                          <p:val>
                                            <p:strVal val="#ppt_y"/>
                                          </p:val>
                                        </p:tav>
                                      </p:tavLst>
                                    </p:anim>
                                  </p:childTnLst>
                                </p:cTn>
                              </p:par>
                              <p:par>
                                <p:cTn id="44" presetID="2" presetClass="entr" presetSubtype="4" fill="hold" grpId="0" nodeType="withEffect">
                                  <p:stCondLst>
                                    <p:cond delay="0"/>
                                  </p:stCondLst>
                                  <p:childTnLst>
                                    <p:set>
                                      <p:cBhvr>
                                        <p:cTn id="45" dur="1" fill="hold">
                                          <p:stCondLst>
                                            <p:cond delay="0"/>
                                          </p:stCondLst>
                                        </p:cTn>
                                        <p:tgtEl>
                                          <p:spTgt spid="70">
                                            <p:txEl>
                                              <p:pRg st="2" end="2"/>
                                            </p:txEl>
                                          </p:spTgt>
                                        </p:tgtEl>
                                        <p:attrNameLst>
                                          <p:attrName>style.visibility</p:attrName>
                                        </p:attrNameLst>
                                      </p:cBhvr>
                                      <p:to>
                                        <p:strVal val="visible"/>
                                      </p:to>
                                    </p:set>
                                    <p:anim calcmode="lin" valueType="num">
                                      <p:cBhvr additive="base">
                                        <p:cTn id="46" dur="500" fill="hold"/>
                                        <p:tgtEl>
                                          <p:spTgt spid="70">
                                            <p:txEl>
                                              <p:pRg st="2" end="2"/>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70">
                                            <p:txEl>
                                              <p:pRg st="2" end="2"/>
                                            </p:txEl>
                                          </p:spTgt>
                                        </p:tgtEl>
                                        <p:attrNameLst>
                                          <p:attrName>ppt_y</p:attrName>
                                        </p:attrNameLst>
                                      </p:cBhvr>
                                      <p:tavLst>
                                        <p:tav tm="0">
                                          <p:val>
                                            <p:strVal val="1+#ppt_h/2"/>
                                          </p:val>
                                        </p:tav>
                                        <p:tav tm="100000">
                                          <p:val>
                                            <p:strVal val="#ppt_y"/>
                                          </p:val>
                                        </p:tav>
                                      </p:tavLst>
                                    </p:anim>
                                  </p:childTnLst>
                                </p:cTn>
                              </p:par>
                              <p:par>
                                <p:cTn id="48" presetID="2" presetClass="entr" presetSubtype="4" fill="hold" grpId="0" nodeType="withEffect">
                                  <p:stCondLst>
                                    <p:cond delay="0"/>
                                  </p:stCondLst>
                                  <p:childTnLst>
                                    <p:set>
                                      <p:cBhvr>
                                        <p:cTn id="49" dur="1" fill="hold">
                                          <p:stCondLst>
                                            <p:cond delay="0"/>
                                          </p:stCondLst>
                                        </p:cTn>
                                        <p:tgtEl>
                                          <p:spTgt spid="70">
                                            <p:txEl>
                                              <p:pRg st="3" end="3"/>
                                            </p:txEl>
                                          </p:spTgt>
                                        </p:tgtEl>
                                        <p:attrNameLst>
                                          <p:attrName>style.visibility</p:attrName>
                                        </p:attrNameLst>
                                      </p:cBhvr>
                                      <p:to>
                                        <p:strVal val="visible"/>
                                      </p:to>
                                    </p:set>
                                    <p:anim calcmode="lin" valueType="num">
                                      <p:cBhvr additive="base">
                                        <p:cTn id="50" dur="500" fill="hold"/>
                                        <p:tgtEl>
                                          <p:spTgt spid="70">
                                            <p:txEl>
                                              <p:pRg st="3" end="3"/>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70">
                                            <p:txEl>
                                              <p:pRg st="3" end="3"/>
                                            </p:txEl>
                                          </p:spTgt>
                                        </p:tgtEl>
                                        <p:attrNameLst>
                                          <p:attrName>ppt_y</p:attrName>
                                        </p:attrNameLst>
                                      </p:cBhvr>
                                      <p:tavLst>
                                        <p:tav tm="0">
                                          <p:val>
                                            <p:strVal val="1+#ppt_h/2"/>
                                          </p:val>
                                        </p:tav>
                                        <p:tav tm="100000">
                                          <p:val>
                                            <p:strVal val="#ppt_y"/>
                                          </p:val>
                                        </p:tav>
                                      </p:tavLst>
                                    </p:anim>
                                  </p:childTnLst>
                                </p:cTn>
                              </p:par>
                              <p:par>
                                <p:cTn id="52" presetID="2" presetClass="entr" presetSubtype="4" fill="hold" grpId="0" nodeType="withEffect">
                                  <p:stCondLst>
                                    <p:cond delay="0"/>
                                  </p:stCondLst>
                                  <p:childTnLst>
                                    <p:set>
                                      <p:cBhvr>
                                        <p:cTn id="53" dur="1" fill="hold">
                                          <p:stCondLst>
                                            <p:cond delay="0"/>
                                          </p:stCondLst>
                                        </p:cTn>
                                        <p:tgtEl>
                                          <p:spTgt spid="70">
                                            <p:txEl>
                                              <p:pRg st="4" end="4"/>
                                            </p:txEl>
                                          </p:spTgt>
                                        </p:tgtEl>
                                        <p:attrNameLst>
                                          <p:attrName>style.visibility</p:attrName>
                                        </p:attrNameLst>
                                      </p:cBhvr>
                                      <p:to>
                                        <p:strVal val="visible"/>
                                      </p:to>
                                    </p:set>
                                    <p:anim calcmode="lin" valueType="num">
                                      <p:cBhvr additive="base">
                                        <p:cTn id="54" dur="500" fill="hold"/>
                                        <p:tgtEl>
                                          <p:spTgt spid="70">
                                            <p:txEl>
                                              <p:pRg st="4" end="4"/>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70">
                                            <p:txEl>
                                              <p:pRg st="4" end="4"/>
                                            </p:txEl>
                                          </p:spTgt>
                                        </p:tgtEl>
                                        <p:attrNameLst>
                                          <p:attrName>ppt_y</p:attrName>
                                        </p:attrNameLst>
                                      </p:cBhvr>
                                      <p:tavLst>
                                        <p:tav tm="0">
                                          <p:val>
                                            <p:strVal val="1+#ppt_h/2"/>
                                          </p:val>
                                        </p:tav>
                                        <p:tav tm="100000">
                                          <p:val>
                                            <p:strVal val="#ppt_y"/>
                                          </p:val>
                                        </p:tav>
                                      </p:tavLst>
                                    </p:anim>
                                  </p:childTnLst>
                                </p:cTn>
                              </p:par>
                              <p:par>
                                <p:cTn id="56" presetID="2" presetClass="entr" presetSubtype="4" fill="hold" grpId="0" nodeType="withEffect">
                                  <p:stCondLst>
                                    <p:cond delay="0"/>
                                  </p:stCondLst>
                                  <p:childTnLst>
                                    <p:set>
                                      <p:cBhvr>
                                        <p:cTn id="57" dur="1" fill="hold">
                                          <p:stCondLst>
                                            <p:cond delay="0"/>
                                          </p:stCondLst>
                                        </p:cTn>
                                        <p:tgtEl>
                                          <p:spTgt spid="70">
                                            <p:txEl>
                                              <p:pRg st="5" end="5"/>
                                            </p:txEl>
                                          </p:spTgt>
                                        </p:tgtEl>
                                        <p:attrNameLst>
                                          <p:attrName>style.visibility</p:attrName>
                                        </p:attrNameLst>
                                      </p:cBhvr>
                                      <p:to>
                                        <p:strVal val="visible"/>
                                      </p:to>
                                    </p:set>
                                    <p:anim calcmode="lin" valueType="num">
                                      <p:cBhvr additive="base">
                                        <p:cTn id="58" dur="500" fill="hold"/>
                                        <p:tgtEl>
                                          <p:spTgt spid="70">
                                            <p:txEl>
                                              <p:pRg st="5" end="5"/>
                                            </p:txEl>
                                          </p:spTgt>
                                        </p:tgtEl>
                                        <p:attrNameLst>
                                          <p:attrName>ppt_x</p:attrName>
                                        </p:attrNameLst>
                                      </p:cBhvr>
                                      <p:tavLst>
                                        <p:tav tm="0">
                                          <p:val>
                                            <p:strVal val="#ppt_x"/>
                                          </p:val>
                                        </p:tav>
                                        <p:tav tm="100000">
                                          <p:val>
                                            <p:strVal val="#ppt_x"/>
                                          </p:val>
                                        </p:tav>
                                      </p:tavLst>
                                    </p:anim>
                                    <p:anim calcmode="lin" valueType="num">
                                      <p:cBhvr additive="base">
                                        <p:cTn id="59" dur="500" fill="hold"/>
                                        <p:tgtEl>
                                          <p:spTgt spid="70">
                                            <p:txEl>
                                              <p:pRg st="5" end="5"/>
                                            </p:txEl>
                                          </p:spTgt>
                                        </p:tgtEl>
                                        <p:attrNameLst>
                                          <p:attrName>ppt_y</p:attrName>
                                        </p:attrNameLst>
                                      </p:cBhvr>
                                      <p:tavLst>
                                        <p:tav tm="0">
                                          <p:val>
                                            <p:strVal val="1+#ppt_h/2"/>
                                          </p:val>
                                        </p:tav>
                                        <p:tav tm="100000">
                                          <p:val>
                                            <p:strVal val="#ppt_y"/>
                                          </p:val>
                                        </p:tav>
                                      </p:tavLst>
                                    </p:anim>
                                  </p:childTnLst>
                                </p:cTn>
                              </p:par>
                              <p:par>
                                <p:cTn id="60" presetID="2" presetClass="entr" presetSubtype="4" fill="hold" grpId="0" nodeType="withEffect">
                                  <p:stCondLst>
                                    <p:cond delay="0"/>
                                  </p:stCondLst>
                                  <p:childTnLst>
                                    <p:set>
                                      <p:cBhvr>
                                        <p:cTn id="61" dur="1" fill="hold">
                                          <p:stCondLst>
                                            <p:cond delay="0"/>
                                          </p:stCondLst>
                                        </p:cTn>
                                        <p:tgtEl>
                                          <p:spTgt spid="70">
                                            <p:txEl>
                                              <p:pRg st="6" end="6"/>
                                            </p:txEl>
                                          </p:spTgt>
                                        </p:tgtEl>
                                        <p:attrNameLst>
                                          <p:attrName>style.visibility</p:attrName>
                                        </p:attrNameLst>
                                      </p:cBhvr>
                                      <p:to>
                                        <p:strVal val="visible"/>
                                      </p:to>
                                    </p:set>
                                    <p:anim calcmode="lin" valueType="num">
                                      <p:cBhvr additive="base">
                                        <p:cTn id="62" dur="500" fill="hold"/>
                                        <p:tgtEl>
                                          <p:spTgt spid="70">
                                            <p:txEl>
                                              <p:pRg st="6" end="6"/>
                                            </p:txEl>
                                          </p:spTgt>
                                        </p:tgtEl>
                                        <p:attrNameLst>
                                          <p:attrName>ppt_x</p:attrName>
                                        </p:attrNameLst>
                                      </p:cBhvr>
                                      <p:tavLst>
                                        <p:tav tm="0">
                                          <p:val>
                                            <p:strVal val="#ppt_x"/>
                                          </p:val>
                                        </p:tav>
                                        <p:tav tm="100000">
                                          <p:val>
                                            <p:strVal val="#ppt_x"/>
                                          </p:val>
                                        </p:tav>
                                      </p:tavLst>
                                    </p:anim>
                                    <p:anim calcmode="lin" valueType="num">
                                      <p:cBhvr additive="base">
                                        <p:cTn id="63" dur="500" fill="hold"/>
                                        <p:tgtEl>
                                          <p:spTgt spid="70">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82" grpId="0"/>
      <p:bldP spid="54283" grpId="0"/>
      <p:bldP spid="70" grpId="0" build="p"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8EE143A5-7545-471F-9BAD-34C048B350AB}"/>
              </a:ext>
            </a:extLst>
          </p:cNvPr>
          <p:cNvSpPr>
            <a:spLocks noGrp="1" noChangeArrowheads="1"/>
          </p:cNvSpPr>
          <p:nvPr>
            <p:ph type="title"/>
          </p:nvPr>
        </p:nvSpPr>
        <p:spPr/>
        <p:txBody>
          <a:bodyPr/>
          <a:lstStyle/>
          <a:p>
            <a:pPr eaLnBrk="1" hangingPunct="1"/>
            <a:r>
              <a:rPr lang="en-US" altLang="en-US"/>
              <a:t>Power</a:t>
            </a:r>
          </a:p>
        </p:txBody>
      </p:sp>
      <p:sp>
        <p:nvSpPr>
          <p:cNvPr id="44035" name="Rectangle 3">
            <a:extLst>
              <a:ext uri="{FF2B5EF4-FFF2-40B4-BE49-F238E27FC236}">
                <a16:creationId xmlns:a16="http://schemas.microsoft.com/office/drawing/2014/main" id="{58469BE5-0541-4362-802A-D496AE81249A}"/>
              </a:ext>
            </a:extLst>
          </p:cNvPr>
          <p:cNvSpPr>
            <a:spLocks noGrp="1" noChangeArrowheads="1"/>
          </p:cNvSpPr>
          <p:nvPr>
            <p:ph type="body" idx="1"/>
          </p:nvPr>
        </p:nvSpPr>
        <p:spPr/>
        <p:txBody>
          <a:bodyPr/>
          <a:lstStyle/>
          <a:p>
            <a:pPr eaLnBrk="1" hangingPunct="1"/>
            <a:r>
              <a:rPr lang="en-US" altLang="en-US" dirty="0"/>
              <a:t>What is it?</a:t>
            </a:r>
          </a:p>
          <a:p>
            <a:pPr lvl="1" eaLnBrk="1" hangingPunct="1"/>
            <a:r>
              <a:rPr lang="en-US" altLang="en-US" dirty="0"/>
              <a:t>Power is measure of the amount of work done per unit of time.</a:t>
            </a:r>
          </a:p>
          <a:p>
            <a:pPr lvl="1" eaLnBrk="1" hangingPunct="1"/>
            <a:endParaRPr lang="en-US" altLang="en-US" sz="800" dirty="0"/>
          </a:p>
          <a:p>
            <a:pPr lvl="1" algn="ctr" eaLnBrk="1" hangingPunct="1">
              <a:buFont typeface="Wingdings" panose="05000000000000000000" pitchFamily="2" charset="2"/>
              <a:buNone/>
            </a:pPr>
            <a:endParaRPr lang="en-US" altLang="en-US" sz="800" dirty="0"/>
          </a:p>
          <a:p>
            <a:pPr lvl="1" algn="ctr" eaLnBrk="1" hangingPunct="1">
              <a:buFont typeface="Wingdings" panose="05000000000000000000" pitchFamily="2" charset="2"/>
              <a:buNone/>
            </a:pPr>
            <a:endParaRPr lang="en-US" altLang="en-US" sz="800" dirty="0"/>
          </a:p>
          <a:p>
            <a:pPr lvl="1" algn="ctr" eaLnBrk="1" hangingPunct="1">
              <a:buFont typeface="Wingdings" panose="05000000000000000000" pitchFamily="2" charset="2"/>
              <a:buNone/>
            </a:pPr>
            <a:endParaRPr lang="en-US" altLang="en-US" sz="800" dirty="0"/>
          </a:p>
          <a:p>
            <a:pPr eaLnBrk="1" hangingPunct="1"/>
            <a:r>
              <a:rPr lang="en-US" altLang="en-US" dirty="0"/>
              <a:t>What are the units?</a:t>
            </a:r>
          </a:p>
          <a:p>
            <a:pPr lvl="1" eaLnBrk="1" hangingPunct="1"/>
            <a:r>
              <a:rPr lang="en-US" altLang="en-US" dirty="0"/>
              <a:t>Joule/second</a:t>
            </a:r>
          </a:p>
          <a:p>
            <a:pPr lvl="1" eaLnBrk="1" hangingPunct="1"/>
            <a:r>
              <a:rPr lang="en-US" altLang="en-US" dirty="0"/>
              <a:t>Watts</a:t>
            </a:r>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2502B9E4-FE9C-45C2-8FCC-FE48FA58C941}"/>
                  </a:ext>
                </a:extLst>
              </p:cNvPr>
              <p:cNvSpPr txBox="1"/>
              <p:nvPr/>
            </p:nvSpPr>
            <p:spPr>
              <a:xfrm>
                <a:off x="3493878" y="3198167"/>
                <a:ext cx="1418055" cy="461665"/>
              </a:xfrm>
              <a:prstGeom prst="rect">
                <a:avLst/>
              </a:prstGeom>
              <a:solidFill>
                <a:srgbClr val="00B0F0"/>
              </a:solidFill>
              <a:ln>
                <a:solidFill>
                  <a:srgbClr val="002060"/>
                </a:solidFill>
              </a:ln>
            </p:spPr>
            <p:txBody>
              <a:bodyPr wrap="square">
                <a:spAutoFit/>
              </a:bodyPr>
              <a:lstStyle/>
              <a:p>
                <a:pPr algn="ctr" eaLnBrk="1" hangingPunct="1">
                  <a:buFont typeface="Wingdings" panose="05000000000000000000" pitchFamily="2" charset="2"/>
                  <a:buNone/>
                </a:pPr>
                <a14:m>
                  <m:oMathPara xmlns:m="http://schemas.openxmlformats.org/officeDocument/2006/math">
                    <m:oMathParaPr>
                      <m:jc m:val="centerGroup"/>
                    </m:oMathParaPr>
                    <m:oMath xmlns:m="http://schemas.openxmlformats.org/officeDocument/2006/math">
                      <m:r>
                        <a:rPr lang="en-US" altLang="en-US" sz="2400" i="1" dirty="0" smtClean="0">
                          <a:latin typeface="Cambria Math" panose="02040503050406030204" pitchFamily="18" charset="0"/>
                        </a:rPr>
                        <m:t>𝑃</m:t>
                      </m:r>
                      <m:r>
                        <a:rPr lang="en-US" altLang="en-US" sz="2400" i="1" dirty="0" smtClean="0">
                          <a:latin typeface="Cambria Math" panose="02040503050406030204" pitchFamily="18" charset="0"/>
                        </a:rPr>
                        <m:t>=</m:t>
                      </m:r>
                      <m:r>
                        <a:rPr lang="en-US" altLang="en-US" sz="2400" i="1" dirty="0" smtClean="0">
                          <a:latin typeface="Cambria Math" panose="02040503050406030204" pitchFamily="18" charset="0"/>
                        </a:rPr>
                        <m:t>𝑊</m:t>
                      </m:r>
                      <m:r>
                        <a:rPr lang="en-US" altLang="en-US" sz="2400" i="1" dirty="0" smtClean="0">
                          <a:latin typeface="Cambria Math" panose="02040503050406030204" pitchFamily="18" charset="0"/>
                        </a:rPr>
                        <m:t>/</m:t>
                      </m:r>
                      <m:r>
                        <a:rPr lang="en-US" altLang="en-US" sz="2400" i="1" dirty="0" smtClean="0">
                          <a:latin typeface="Cambria Math" panose="02040503050406030204" pitchFamily="18" charset="0"/>
                        </a:rPr>
                        <m:t>𝑡</m:t>
                      </m:r>
                    </m:oMath>
                  </m:oMathPara>
                </a14:m>
                <a:endParaRPr lang="en-US" altLang="en-US" sz="2400" dirty="0"/>
              </a:p>
            </p:txBody>
          </p:sp>
        </mc:Choice>
        <mc:Fallback xmlns="">
          <p:sp>
            <p:nvSpPr>
              <p:cNvPr id="5" name="TextBox 4">
                <a:extLst>
                  <a:ext uri="{FF2B5EF4-FFF2-40B4-BE49-F238E27FC236}">
                    <a16:creationId xmlns:a16="http://schemas.microsoft.com/office/drawing/2014/main" id="{2502B9E4-FE9C-45C2-8FCC-FE48FA58C941}"/>
                  </a:ext>
                </a:extLst>
              </p:cNvPr>
              <p:cNvSpPr txBox="1">
                <a:spLocks noRot="1" noChangeAspect="1" noMove="1" noResize="1" noEditPoints="1" noAdjustHandles="1" noChangeArrowheads="1" noChangeShapeType="1" noTextEdit="1"/>
              </p:cNvSpPr>
              <p:nvPr/>
            </p:nvSpPr>
            <p:spPr>
              <a:xfrm>
                <a:off x="3493878" y="3198167"/>
                <a:ext cx="1418055" cy="461665"/>
              </a:xfrm>
              <a:prstGeom prst="rect">
                <a:avLst/>
              </a:prstGeom>
              <a:blipFill>
                <a:blip r:embed="rId2"/>
                <a:stretch>
                  <a:fillRect l="-1277" b="-19481"/>
                </a:stretch>
              </a:blipFill>
              <a:ln>
                <a:solidFill>
                  <a:srgbClr val="002060"/>
                </a:solidFill>
              </a:ln>
            </p:spPr>
            <p:txBody>
              <a:bodyPr/>
              <a:lstStyle/>
              <a:p>
                <a:r>
                  <a:rPr 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checkerboard(across)">
                                      <p:cBhvr>
                                        <p:cTn id="7" dur="500"/>
                                        <p:tgtEl>
                                          <p:spTgt spid="440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4035">
                                            <p:txEl>
                                              <p:pRg st="1" end="1"/>
                                            </p:txEl>
                                          </p:spTgt>
                                        </p:tgtEl>
                                        <p:attrNameLst>
                                          <p:attrName>style.visibility</p:attrName>
                                        </p:attrNameLst>
                                      </p:cBhvr>
                                      <p:to>
                                        <p:strVal val="visible"/>
                                      </p:to>
                                    </p:set>
                                    <p:animEffect transition="in" filter="checkerboard(across)">
                                      <p:cBhvr>
                                        <p:cTn id="12" dur="500"/>
                                        <p:tgtEl>
                                          <p:spTgt spid="44035">
                                            <p:txEl>
                                              <p:pRg st="1" end="1"/>
                                            </p:txEl>
                                          </p:spTgt>
                                        </p:tgtEl>
                                      </p:cBhvr>
                                    </p:animEffect>
                                  </p:childTnLst>
                                </p:cTn>
                              </p:par>
                            </p:childTnLst>
                          </p:cTn>
                        </p:par>
                        <p:par>
                          <p:cTn id="13" fill="hold" nodeType="withGroup">
                            <p:stCondLst>
                              <p:cond delay="500"/>
                            </p:stCondLst>
                            <p:childTnLst>
                              <p:par>
                                <p:cTn id="14" presetID="42" presetClass="entr" presetSubtype="0" fill="hold" grpId="0" nodeType="afterEffect">
                                  <p:stCondLst>
                                    <p:cond delay="200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1000"/>
                                        <p:tgtEl>
                                          <p:spTgt spid="5"/>
                                        </p:tgtEl>
                                      </p:cBhvr>
                                    </p:animEffect>
                                    <p:anim calcmode="lin" valueType="num">
                                      <p:cBhvr>
                                        <p:cTn id="17" dur="1000" fill="hold"/>
                                        <p:tgtEl>
                                          <p:spTgt spid="5"/>
                                        </p:tgtEl>
                                        <p:attrNameLst>
                                          <p:attrName>ppt_x</p:attrName>
                                        </p:attrNameLst>
                                      </p:cBhvr>
                                      <p:tavLst>
                                        <p:tav tm="0">
                                          <p:val>
                                            <p:strVal val="#ppt_x"/>
                                          </p:val>
                                        </p:tav>
                                        <p:tav tm="100000">
                                          <p:val>
                                            <p:strVal val="#ppt_x"/>
                                          </p:val>
                                        </p:tav>
                                      </p:tavLst>
                                    </p:anim>
                                    <p:anim calcmode="lin" valueType="num">
                                      <p:cBhvr>
                                        <p:cTn id="18"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44035">
                                            <p:txEl>
                                              <p:pRg st="6" end="6"/>
                                            </p:txEl>
                                          </p:spTgt>
                                        </p:tgtEl>
                                        <p:attrNameLst>
                                          <p:attrName>style.visibility</p:attrName>
                                        </p:attrNameLst>
                                      </p:cBhvr>
                                      <p:to>
                                        <p:strVal val="visible"/>
                                      </p:to>
                                    </p:set>
                                    <p:animEffect transition="in" filter="checkerboard(across)">
                                      <p:cBhvr>
                                        <p:cTn id="23" dur="500"/>
                                        <p:tgtEl>
                                          <p:spTgt spid="44035">
                                            <p:txEl>
                                              <p:pRg st="6" end="6"/>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44035">
                                            <p:txEl>
                                              <p:pRg st="7" end="7"/>
                                            </p:txEl>
                                          </p:spTgt>
                                        </p:tgtEl>
                                        <p:attrNameLst>
                                          <p:attrName>style.visibility</p:attrName>
                                        </p:attrNameLst>
                                      </p:cBhvr>
                                      <p:to>
                                        <p:strVal val="visible"/>
                                      </p:to>
                                    </p:set>
                                    <p:animEffect transition="in" filter="checkerboard(across)">
                                      <p:cBhvr>
                                        <p:cTn id="28" dur="500"/>
                                        <p:tgtEl>
                                          <p:spTgt spid="44035">
                                            <p:txEl>
                                              <p:pRg st="7" end="7"/>
                                            </p:txEl>
                                          </p:spTgt>
                                        </p:tgtEl>
                                      </p:cBhvr>
                                    </p:animEffect>
                                  </p:childTnLst>
                                </p:cTn>
                              </p:par>
                            </p:childTnLst>
                          </p:cTn>
                        </p:par>
                        <p:par>
                          <p:cTn id="29" fill="hold">
                            <p:stCondLst>
                              <p:cond delay="500"/>
                            </p:stCondLst>
                            <p:childTnLst>
                              <p:par>
                                <p:cTn id="30" presetID="5" presetClass="entr" presetSubtype="10" fill="hold" grpId="0" nodeType="afterEffect">
                                  <p:stCondLst>
                                    <p:cond delay="0"/>
                                  </p:stCondLst>
                                  <p:childTnLst>
                                    <p:set>
                                      <p:cBhvr>
                                        <p:cTn id="31" dur="1" fill="hold">
                                          <p:stCondLst>
                                            <p:cond delay="0"/>
                                          </p:stCondLst>
                                        </p:cTn>
                                        <p:tgtEl>
                                          <p:spTgt spid="44035">
                                            <p:txEl>
                                              <p:pRg st="8" end="8"/>
                                            </p:txEl>
                                          </p:spTgt>
                                        </p:tgtEl>
                                        <p:attrNameLst>
                                          <p:attrName>style.visibility</p:attrName>
                                        </p:attrNameLst>
                                      </p:cBhvr>
                                      <p:to>
                                        <p:strVal val="visible"/>
                                      </p:to>
                                    </p:set>
                                    <p:animEffect transition="in" filter="checkerboard(across)">
                                      <p:cBhvr>
                                        <p:cTn id="32" dur="500"/>
                                        <p:tgtEl>
                                          <p:spTgt spid="4403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uiExpand="1" build="p"/>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B16DD10B-3DA6-4184-8B5E-B1BB7E0DCF27}"/>
              </a:ext>
            </a:extLst>
          </p:cNvPr>
          <p:cNvSpPr>
            <a:spLocks noGrp="1" noChangeArrowheads="1"/>
          </p:cNvSpPr>
          <p:nvPr>
            <p:ph type="title"/>
          </p:nvPr>
        </p:nvSpPr>
        <p:spPr/>
        <p:txBody>
          <a:bodyPr/>
          <a:lstStyle/>
          <a:p>
            <a:pPr eaLnBrk="1" hangingPunct="1"/>
            <a:r>
              <a:rPr lang="en-US" altLang="en-US" dirty="0"/>
              <a:t>Example 6:</a:t>
            </a:r>
          </a:p>
        </p:txBody>
      </p:sp>
      <mc:AlternateContent xmlns:mc="http://schemas.openxmlformats.org/markup-compatibility/2006" xmlns:a14="http://schemas.microsoft.com/office/drawing/2010/main">
        <mc:Choice Requires="a14">
          <p:sp>
            <p:nvSpPr>
              <p:cNvPr id="47107" name="Rectangle 3">
                <a:extLst>
                  <a:ext uri="{FF2B5EF4-FFF2-40B4-BE49-F238E27FC236}">
                    <a16:creationId xmlns:a16="http://schemas.microsoft.com/office/drawing/2014/main" id="{E9828EAD-36B3-4848-8AA9-E5BF4F187AB9}"/>
                  </a:ext>
                </a:extLst>
              </p:cNvPr>
              <p:cNvSpPr>
                <a:spLocks noGrp="1" noChangeArrowheads="1"/>
              </p:cNvSpPr>
              <p:nvPr>
                <p:ph type="body" idx="1"/>
              </p:nvPr>
            </p:nvSpPr>
            <p:spPr/>
            <p:txBody>
              <a:bodyPr/>
              <a:lstStyle/>
              <a:p>
                <a:pPr eaLnBrk="1" hangingPunct="1"/>
                <a:r>
                  <a:rPr lang="en-US" altLang="en-US" dirty="0"/>
                  <a:t>Recalling Johnny in Ex. 1 pulling the wagon across the school yard.  He expended 1,724 Joules of energy over a period of one minute. What was his power output?</a:t>
                </a:r>
              </a:p>
              <a:p>
                <a:pPr lvl="1" eaLnBrk="1" hangingPunct="1"/>
                <a14:m>
                  <m:oMath xmlns:m="http://schemas.openxmlformats.org/officeDocument/2006/math">
                    <m:r>
                      <a:rPr lang="en-US" altLang="en-US" i="1" dirty="0" smtClean="0">
                        <a:latin typeface="Cambria Math" panose="02040503050406030204" pitchFamily="18" charset="0"/>
                      </a:rPr>
                      <m:t>𝑃</m:t>
                    </m:r>
                    <m:r>
                      <a:rPr lang="en-US" altLang="en-US" i="1" dirty="0" smtClean="0">
                        <a:latin typeface="Cambria Math" panose="02040503050406030204" pitchFamily="18" charset="0"/>
                      </a:rPr>
                      <m:t>=</m:t>
                    </m:r>
                    <m:r>
                      <a:rPr lang="en-US" altLang="en-US" i="1" dirty="0" smtClean="0">
                        <a:latin typeface="Cambria Math" panose="02040503050406030204" pitchFamily="18" charset="0"/>
                      </a:rPr>
                      <m:t>𝑊</m:t>
                    </m:r>
                    <m:r>
                      <a:rPr lang="en-US" altLang="en-US" i="1" dirty="0" smtClean="0">
                        <a:latin typeface="Cambria Math" panose="02040503050406030204" pitchFamily="18" charset="0"/>
                      </a:rPr>
                      <m:t>/</m:t>
                    </m:r>
                    <m:r>
                      <a:rPr lang="en-US" altLang="en-US" i="1" dirty="0" smtClean="0">
                        <a:latin typeface="Cambria Math" panose="02040503050406030204" pitchFamily="18" charset="0"/>
                      </a:rPr>
                      <m:t>𝑡</m:t>
                    </m:r>
                  </m:oMath>
                </a14:m>
                <a:endParaRPr lang="en-US" altLang="en-US" dirty="0"/>
              </a:p>
              <a:p>
                <a:pPr lvl="1" eaLnBrk="1" hangingPunct="1"/>
                <a14:m>
                  <m:oMath xmlns:m="http://schemas.openxmlformats.org/officeDocument/2006/math">
                    <m:r>
                      <a:rPr lang="en-US" altLang="en-US" i="1" dirty="0" smtClean="0">
                        <a:latin typeface="Cambria Math" panose="02040503050406030204" pitchFamily="18" charset="0"/>
                      </a:rPr>
                      <m:t>𝑃</m:t>
                    </m:r>
                    <m:r>
                      <a:rPr lang="en-US" altLang="en-US" i="1" dirty="0" smtClean="0">
                        <a:latin typeface="Cambria Math" panose="02040503050406030204" pitchFamily="18" charset="0"/>
                      </a:rPr>
                      <m:t>=1724</m:t>
                    </m:r>
                    <m:r>
                      <a:rPr lang="en-US" altLang="en-US" i="1" dirty="0" smtClean="0">
                        <a:latin typeface="Cambria Math" panose="02040503050406030204" pitchFamily="18" charset="0"/>
                      </a:rPr>
                      <m:t>𝐽</m:t>
                    </m:r>
                    <m:r>
                      <a:rPr lang="en-US" altLang="en-US" i="1" dirty="0" smtClean="0">
                        <a:latin typeface="Cambria Math" panose="02040503050406030204" pitchFamily="18" charset="0"/>
                      </a:rPr>
                      <m:t>/60</m:t>
                    </m:r>
                    <m:r>
                      <a:rPr lang="en-US" altLang="en-US" i="1" dirty="0" smtClean="0">
                        <a:latin typeface="Cambria Math" panose="02040503050406030204" pitchFamily="18" charset="0"/>
                      </a:rPr>
                      <m:t>𝑠</m:t>
                    </m:r>
                  </m:oMath>
                </a14:m>
                <a:endParaRPr lang="en-US" altLang="en-US" dirty="0"/>
              </a:p>
              <a:p>
                <a:pPr lvl="1" eaLnBrk="1" hangingPunct="1"/>
                <a14:m>
                  <m:oMath xmlns:m="http://schemas.openxmlformats.org/officeDocument/2006/math">
                    <m:r>
                      <a:rPr lang="en-US" altLang="en-US" i="1" dirty="0" smtClean="0">
                        <a:latin typeface="Cambria Math" panose="02040503050406030204" pitchFamily="18" charset="0"/>
                      </a:rPr>
                      <m:t>𝑃</m:t>
                    </m:r>
                    <m:r>
                      <a:rPr lang="en-US" altLang="en-US" i="1" dirty="0" smtClean="0">
                        <a:latin typeface="Cambria Math" panose="02040503050406030204" pitchFamily="18" charset="0"/>
                      </a:rPr>
                      <m:t>=28.7 </m:t>
                    </m:r>
                    <m:r>
                      <a:rPr lang="en-US" altLang="en-US" i="1" dirty="0" smtClean="0">
                        <a:latin typeface="Cambria Math" panose="02040503050406030204" pitchFamily="18" charset="0"/>
                      </a:rPr>
                      <m:t>𝑊</m:t>
                    </m:r>
                  </m:oMath>
                </a14:m>
                <a:endParaRPr lang="en-US" altLang="en-US" dirty="0"/>
              </a:p>
            </p:txBody>
          </p:sp>
        </mc:Choice>
        <mc:Fallback xmlns="">
          <p:sp>
            <p:nvSpPr>
              <p:cNvPr id="47107" name="Rectangle 3">
                <a:extLst>
                  <a:ext uri="{FF2B5EF4-FFF2-40B4-BE49-F238E27FC236}">
                    <a16:creationId xmlns:a16="http://schemas.microsoft.com/office/drawing/2014/main" id="{E9828EAD-36B3-4848-8AA9-E5BF4F187AB9}"/>
                  </a:ext>
                </a:extLst>
              </p:cNvPr>
              <p:cNvSpPr>
                <a:spLocks noGrp="1" noRot="1" noChangeAspect="1" noMove="1" noResize="1" noEditPoints="1" noAdjustHandles="1" noChangeArrowheads="1" noChangeShapeType="1" noTextEdit="1"/>
              </p:cNvSpPr>
              <p:nvPr>
                <p:ph type="body" idx="1"/>
              </p:nvPr>
            </p:nvSpPr>
            <p:spPr>
              <a:blipFill>
                <a:blip r:embed="rId2"/>
                <a:stretch>
                  <a:fillRect l="-1154" t="-1793" r="-1308"/>
                </a:stretch>
              </a:blipFill>
            </p:spPr>
            <p:txBody>
              <a:bodyPr/>
              <a:lstStyle/>
              <a:p>
                <a:r>
                  <a:rPr 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47107">
                                            <p:txEl>
                                              <p:pRg st="0" end="0"/>
                                            </p:txEl>
                                          </p:spTgt>
                                        </p:tgtEl>
                                        <p:attrNameLst>
                                          <p:attrName>style.visibility</p:attrName>
                                        </p:attrNameLst>
                                      </p:cBhvr>
                                      <p:to>
                                        <p:strVal val="visible"/>
                                      </p:to>
                                    </p:set>
                                    <p:animEffect transition="in" filter="wipe(left)">
                                      <p:cBhvr>
                                        <p:cTn id="7" dur="1000"/>
                                        <p:tgtEl>
                                          <p:spTgt spid="471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7107">
                                            <p:txEl>
                                              <p:pRg st="1" end="1"/>
                                            </p:txEl>
                                          </p:spTgt>
                                        </p:tgtEl>
                                        <p:attrNameLst>
                                          <p:attrName>style.visibility</p:attrName>
                                        </p:attrNameLst>
                                      </p:cBhvr>
                                      <p:to>
                                        <p:strVal val="visible"/>
                                      </p:to>
                                    </p:set>
                                    <p:animEffect transition="in" filter="wipe(left)">
                                      <p:cBhvr>
                                        <p:cTn id="12" dur="500"/>
                                        <p:tgtEl>
                                          <p:spTgt spid="47107">
                                            <p:txEl>
                                              <p:pRg st="1" end="1"/>
                                            </p:txEl>
                                          </p:spTgt>
                                        </p:tgtEl>
                                      </p:cBhvr>
                                    </p:animEffect>
                                  </p:childTnLst>
                                </p:cTn>
                              </p:par>
                            </p:childTnLst>
                          </p:cTn>
                        </p:par>
                        <p:par>
                          <p:cTn id="13" fill="hold" nodeType="afterGroup">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47107">
                                            <p:txEl>
                                              <p:pRg st="2" end="2"/>
                                            </p:txEl>
                                          </p:spTgt>
                                        </p:tgtEl>
                                        <p:attrNameLst>
                                          <p:attrName>style.visibility</p:attrName>
                                        </p:attrNameLst>
                                      </p:cBhvr>
                                      <p:to>
                                        <p:strVal val="visible"/>
                                      </p:to>
                                    </p:set>
                                    <p:animEffect transition="in" filter="wipe(left)">
                                      <p:cBhvr>
                                        <p:cTn id="16" dur="500"/>
                                        <p:tgtEl>
                                          <p:spTgt spid="47107">
                                            <p:txEl>
                                              <p:pRg st="2" end="2"/>
                                            </p:txEl>
                                          </p:spTgt>
                                        </p:tgtEl>
                                      </p:cBhvr>
                                    </p:animEffect>
                                  </p:childTnLst>
                                </p:cTn>
                              </p:par>
                            </p:childTnLst>
                          </p:cTn>
                        </p:par>
                      </p:childTnLst>
                    </p:cTn>
                  </p:par>
                  <p:par>
                    <p:cTn id="17" fill="hold">
                      <p:stCondLst>
                        <p:cond delay="indefinite"/>
                      </p:stCondLst>
                      <p:childTnLst>
                        <p:par>
                          <p:cTn id="18" fill="hold" nodeType="after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47107">
                                            <p:txEl>
                                              <p:pRg st="3" end="3"/>
                                            </p:txEl>
                                          </p:spTgt>
                                        </p:tgtEl>
                                        <p:attrNameLst>
                                          <p:attrName>style.visibility</p:attrName>
                                        </p:attrNameLst>
                                      </p:cBhvr>
                                      <p:to>
                                        <p:strVal val="visible"/>
                                      </p:to>
                                    </p:set>
                                    <p:animEffect transition="in" filter="wipe(left)">
                                      <p:cBhvr>
                                        <p:cTn id="21" dur="500"/>
                                        <p:tgtEl>
                                          <p:spTgt spid="471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2EC83D85-7E30-43BC-AC20-450AB4963F86}"/>
              </a:ext>
            </a:extLst>
          </p:cNvPr>
          <p:cNvSpPr>
            <a:spLocks noGrp="1" noChangeArrowheads="1"/>
          </p:cNvSpPr>
          <p:nvPr>
            <p:ph type="title"/>
          </p:nvPr>
        </p:nvSpPr>
        <p:spPr/>
        <p:txBody>
          <a:bodyPr/>
          <a:lstStyle/>
          <a:p>
            <a:pPr eaLnBrk="1" hangingPunct="1"/>
            <a:r>
              <a:rPr lang="en-US" altLang="en-US" sz="3800"/>
              <a:t>Alternate representations for Power</a:t>
            </a:r>
          </a:p>
        </p:txBody>
      </p:sp>
      <mc:AlternateContent xmlns:mc="http://schemas.openxmlformats.org/markup-compatibility/2006" xmlns:a14="http://schemas.microsoft.com/office/drawing/2010/main">
        <mc:Choice Requires="a14">
          <p:sp>
            <p:nvSpPr>
              <p:cNvPr id="60419" name="Rectangle 3">
                <a:extLst>
                  <a:ext uri="{FF2B5EF4-FFF2-40B4-BE49-F238E27FC236}">
                    <a16:creationId xmlns:a16="http://schemas.microsoft.com/office/drawing/2014/main" id="{A9A106E9-3624-41BA-A47E-EFC406D9A2D4}"/>
                  </a:ext>
                </a:extLst>
              </p:cNvPr>
              <p:cNvSpPr>
                <a:spLocks noGrp="1" noChangeArrowheads="1"/>
              </p:cNvSpPr>
              <p:nvPr>
                <p:ph type="body" idx="1"/>
              </p:nvPr>
            </p:nvSpPr>
            <p:spPr/>
            <p:txBody>
              <a:bodyPr/>
              <a:lstStyle/>
              <a:p>
                <a:pPr eaLnBrk="1" hangingPunct="1"/>
                <a:r>
                  <a:rPr lang="en-US" altLang="en-US" dirty="0"/>
                  <a:t>As previously discussed:</a:t>
                </a:r>
              </a:p>
              <a:p>
                <a:pPr lvl="1" eaLnBrk="1" hangingPunct="1"/>
                <a:r>
                  <a:rPr lang="en-US" altLang="en-US" dirty="0"/>
                  <a:t>Power = Work </a:t>
                </a:r>
                <a:r>
                  <a:rPr lang="en-US" altLang="en-US" dirty="0">
                    <a:sym typeface="MT Symbol" pitchFamily="82" charset="2"/>
                  </a:rPr>
                  <a:t>/ Time</a:t>
                </a:r>
              </a:p>
              <a:p>
                <a:pPr eaLnBrk="1" hangingPunct="1"/>
                <a:r>
                  <a:rPr lang="en-US" altLang="en-US" dirty="0">
                    <a:sym typeface="MT Symbol" pitchFamily="82" charset="2"/>
                  </a:rPr>
                  <a:t>Alternatively:</a:t>
                </a:r>
              </a:p>
              <a:p>
                <a:pPr lvl="1" eaLnBrk="1" hangingPunct="1"/>
                <a14:m>
                  <m:oMath xmlns:m="http://schemas.openxmlformats.org/officeDocument/2006/math">
                    <m:r>
                      <a:rPr lang="en-US" altLang="en-US" i="1" dirty="0" smtClean="0">
                        <a:latin typeface="Cambria Math" panose="02040503050406030204" pitchFamily="18" charset="0"/>
                        <a:sym typeface="MT Symbol" pitchFamily="82" charset="2"/>
                      </a:rPr>
                      <m:t>𝑃</m:t>
                    </m:r>
                    <m:r>
                      <a:rPr lang="en-US" altLang="en-US" i="1" dirty="0" smtClean="0">
                        <a:latin typeface="Cambria Math" panose="02040503050406030204" pitchFamily="18" charset="0"/>
                        <a:sym typeface="MT Symbol" pitchFamily="82" charset="2"/>
                      </a:rPr>
                      <m:t>=</m:t>
                    </m:r>
                    <m:r>
                      <a:rPr lang="en-US" altLang="en-US" i="1" dirty="0" err="1" smtClean="0">
                        <a:latin typeface="Cambria Math" panose="02040503050406030204" pitchFamily="18" charset="0"/>
                        <a:sym typeface="MT Symbol" pitchFamily="82" charset="2"/>
                      </a:rPr>
                      <m:t>𝐹</m:t>
                    </m:r>
                    <m:r>
                      <a:rPr lang="en-US" altLang="en-US" i="1" dirty="0" err="1" smtClean="0">
                        <a:latin typeface="Cambria Math" panose="02040503050406030204" pitchFamily="18" charset="0"/>
                        <a:sym typeface="Symbol" panose="05050102010706020507" pitchFamily="18" charset="2"/>
                      </a:rPr>
                      <m:t></m:t>
                    </m:r>
                    <m:r>
                      <a:rPr lang="en-US" altLang="en-US" i="1" dirty="0" err="1" smtClean="0">
                        <a:latin typeface="Cambria Math" panose="02040503050406030204" pitchFamily="18" charset="0"/>
                        <a:sym typeface="MT Symbol" pitchFamily="82" charset="2"/>
                      </a:rPr>
                      <m:t>𝑑</m:t>
                    </m:r>
                    <m:r>
                      <a:rPr lang="en-US" altLang="en-US" i="1" dirty="0" smtClean="0">
                        <a:latin typeface="Cambria Math" panose="02040503050406030204" pitchFamily="18" charset="0"/>
                        <a:sym typeface="MT Symbol" pitchFamily="82" charset="2"/>
                      </a:rPr>
                      <m:t>/</m:t>
                    </m:r>
                    <m:r>
                      <a:rPr lang="en-US" altLang="en-US" i="1" dirty="0" smtClean="0">
                        <a:latin typeface="Cambria Math" panose="02040503050406030204" pitchFamily="18" charset="0"/>
                        <a:sym typeface="MT Symbol" pitchFamily="82" charset="2"/>
                      </a:rPr>
                      <m:t>𝑡</m:t>
                    </m:r>
                  </m:oMath>
                </a14:m>
                <a:endParaRPr lang="en-US" altLang="en-US" dirty="0">
                  <a:sym typeface="MT Symbol" pitchFamily="82" charset="2"/>
                </a:endParaRPr>
              </a:p>
              <a:p>
                <a:pPr lvl="2" eaLnBrk="1" hangingPunct="1"/>
                <a:r>
                  <a:rPr lang="en-US" altLang="en-US" dirty="0">
                    <a:sym typeface="MT Symbol" pitchFamily="82" charset="2"/>
                  </a:rPr>
                  <a:t>Since d/t = velocity</a:t>
                </a:r>
              </a:p>
              <a:p>
                <a:pPr lvl="1" eaLnBrk="1" hangingPunct="1"/>
                <a14:m>
                  <m:oMath xmlns:m="http://schemas.openxmlformats.org/officeDocument/2006/math">
                    <m:r>
                      <a:rPr lang="en-US" altLang="en-US" i="1" dirty="0" smtClean="0">
                        <a:latin typeface="Cambria Math" panose="02040503050406030204" pitchFamily="18" charset="0"/>
                        <a:sym typeface="MT Symbol" pitchFamily="82" charset="2"/>
                      </a:rPr>
                      <m:t>𝑃</m:t>
                    </m:r>
                    <m:r>
                      <a:rPr lang="en-US" altLang="en-US" i="1" dirty="0" smtClean="0">
                        <a:latin typeface="Cambria Math" panose="02040503050406030204" pitchFamily="18" charset="0"/>
                        <a:sym typeface="MT Symbol" pitchFamily="82" charset="2"/>
                      </a:rPr>
                      <m:t>=</m:t>
                    </m:r>
                    <m:r>
                      <a:rPr lang="en-US" altLang="en-US" i="1" dirty="0" err="1" smtClean="0">
                        <a:latin typeface="Cambria Math" panose="02040503050406030204" pitchFamily="18" charset="0"/>
                        <a:sym typeface="MT Symbol" pitchFamily="82" charset="2"/>
                      </a:rPr>
                      <m:t>𝐹</m:t>
                    </m:r>
                    <m:r>
                      <a:rPr lang="en-US" altLang="en-US" i="1" dirty="0" err="1" smtClean="0">
                        <a:latin typeface="Cambria Math" panose="02040503050406030204" pitchFamily="18" charset="0"/>
                        <a:sym typeface="Symbol" panose="05050102010706020507" pitchFamily="18" charset="2"/>
                      </a:rPr>
                      <m:t></m:t>
                    </m:r>
                    <m:r>
                      <a:rPr lang="en-US" altLang="en-US" i="1" dirty="0" err="1" smtClean="0">
                        <a:latin typeface="Cambria Math" panose="02040503050406030204" pitchFamily="18" charset="0"/>
                        <a:sym typeface="Symbol" panose="05050102010706020507" pitchFamily="18" charset="2"/>
                      </a:rPr>
                      <m:t>𝑣</m:t>
                    </m:r>
                  </m:oMath>
                </a14:m>
                <a:endParaRPr lang="en-US" altLang="en-US" dirty="0">
                  <a:sym typeface="Symbol" panose="05050102010706020507" pitchFamily="18" charset="2"/>
                </a:endParaRPr>
              </a:p>
              <a:p>
                <a:pPr lvl="2" eaLnBrk="1" hangingPunct="1"/>
                <a:r>
                  <a:rPr lang="en-US" altLang="en-US" dirty="0">
                    <a:sym typeface="Symbol" panose="05050102010706020507" pitchFamily="18" charset="2"/>
                  </a:rPr>
                  <a:t>In this case here, we are talking about an average force and an average velocity.</a:t>
                </a:r>
              </a:p>
            </p:txBody>
          </p:sp>
        </mc:Choice>
        <mc:Fallback xmlns="">
          <p:sp>
            <p:nvSpPr>
              <p:cNvPr id="60419" name="Rectangle 3">
                <a:extLst>
                  <a:ext uri="{FF2B5EF4-FFF2-40B4-BE49-F238E27FC236}">
                    <a16:creationId xmlns:a16="http://schemas.microsoft.com/office/drawing/2014/main" id="{A9A106E9-3624-41BA-A47E-EFC406D9A2D4}"/>
                  </a:ext>
                </a:extLst>
              </p:cNvPr>
              <p:cNvSpPr>
                <a:spLocks noGrp="1" noRot="1" noChangeAspect="1" noMove="1" noResize="1" noEditPoints="1" noAdjustHandles="1" noChangeArrowheads="1" noChangeShapeType="1" noTextEdit="1"/>
              </p:cNvSpPr>
              <p:nvPr>
                <p:ph type="body" idx="1"/>
              </p:nvPr>
            </p:nvSpPr>
            <p:spPr>
              <a:blipFill>
                <a:blip r:embed="rId2"/>
                <a:stretch>
                  <a:fillRect l="-1154" t="-1793"/>
                </a:stretch>
              </a:blipFill>
            </p:spPr>
            <p:txBody>
              <a:bodyPr/>
              <a:lstStyle/>
              <a:p>
                <a:r>
                  <a:rPr 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60419">
                                            <p:txEl>
                                              <p:pRg st="0" end="0"/>
                                            </p:txEl>
                                          </p:spTgt>
                                        </p:tgtEl>
                                        <p:attrNameLst>
                                          <p:attrName>style.visibility</p:attrName>
                                        </p:attrNameLst>
                                      </p:cBhvr>
                                      <p:to>
                                        <p:strVal val="visible"/>
                                      </p:to>
                                    </p:set>
                                    <p:anim to="" calcmode="lin" valueType="num">
                                      <p:cBhvr>
                                        <p:cTn id="7" dur="1" fill="hold"/>
                                        <p:tgtEl>
                                          <p:spTgt spid="60419">
                                            <p:txEl>
                                              <p:pRg st="0" end="0"/>
                                            </p:txEl>
                                          </p:spTgt>
                                        </p:tgtEl>
                                        <p:attrNameLst>
                                          <p:attrName/>
                                        </p:attrNameLst>
                                      </p:cBhvr>
                                    </p:anim>
                                  </p:childTnLst>
                                </p:cTn>
                              </p:par>
                            </p:childTnLst>
                          </p:cTn>
                        </p:par>
                        <p:par>
                          <p:cTn id="8" fill="hold" nodeType="afterGroup">
                            <p:stCondLst>
                              <p:cond delay="0"/>
                            </p:stCondLst>
                            <p:childTnLst>
                              <p:par>
                                <p:cTn id="9" presetID="24" presetClass="entr" presetSubtype="0" fill="hold" grpId="0" nodeType="afterEffect">
                                  <p:stCondLst>
                                    <p:cond delay="0"/>
                                  </p:stCondLst>
                                  <p:childTnLst>
                                    <p:set>
                                      <p:cBhvr>
                                        <p:cTn id="10" dur="1" fill="hold">
                                          <p:stCondLst>
                                            <p:cond delay="0"/>
                                          </p:stCondLst>
                                        </p:cTn>
                                        <p:tgtEl>
                                          <p:spTgt spid="60419">
                                            <p:txEl>
                                              <p:pRg st="1" end="1"/>
                                            </p:txEl>
                                          </p:spTgt>
                                        </p:tgtEl>
                                        <p:attrNameLst>
                                          <p:attrName>style.visibility</p:attrName>
                                        </p:attrNameLst>
                                      </p:cBhvr>
                                      <p:to>
                                        <p:strVal val="visible"/>
                                      </p:to>
                                    </p:set>
                                    <p:anim to="" calcmode="lin" valueType="num">
                                      <p:cBhvr>
                                        <p:cTn id="11" dur="1" fill="hold"/>
                                        <p:tgtEl>
                                          <p:spTgt spid="60419">
                                            <p:txEl>
                                              <p:pRg st="1" end="1"/>
                                            </p:txEl>
                                          </p:spTgt>
                                        </p:tgtEl>
                                        <p:attrNameLst>
                                          <p:attrName/>
                                        </p:attrNameLst>
                                      </p:cBhvr>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24" presetClass="entr" presetSubtype="0" fill="hold" grpId="0" nodeType="clickEffect">
                                  <p:stCondLst>
                                    <p:cond delay="0"/>
                                  </p:stCondLst>
                                  <p:childTnLst>
                                    <p:set>
                                      <p:cBhvr>
                                        <p:cTn id="15" dur="1" fill="hold">
                                          <p:stCondLst>
                                            <p:cond delay="0"/>
                                          </p:stCondLst>
                                        </p:cTn>
                                        <p:tgtEl>
                                          <p:spTgt spid="60419">
                                            <p:txEl>
                                              <p:pRg st="2" end="2"/>
                                            </p:txEl>
                                          </p:spTgt>
                                        </p:tgtEl>
                                        <p:attrNameLst>
                                          <p:attrName>style.visibility</p:attrName>
                                        </p:attrNameLst>
                                      </p:cBhvr>
                                      <p:to>
                                        <p:strVal val="visible"/>
                                      </p:to>
                                    </p:set>
                                    <p:anim to="" calcmode="lin" valueType="num">
                                      <p:cBhvr>
                                        <p:cTn id="16" dur="1" fill="hold"/>
                                        <p:tgtEl>
                                          <p:spTgt spid="60419">
                                            <p:txEl>
                                              <p:pRg st="2" end="2"/>
                                            </p:txEl>
                                          </p:spTgt>
                                        </p:tgtEl>
                                        <p:attrNameLst>
                                          <p:attrName/>
                                        </p:attrNameLst>
                                      </p:cBhvr>
                                    </p:anim>
                                  </p:childTnLst>
                                </p:cTn>
                              </p:par>
                            </p:childTnLst>
                          </p:cTn>
                        </p:par>
                        <p:par>
                          <p:cTn id="17" fill="hold" nodeType="afterGroup">
                            <p:stCondLst>
                              <p:cond delay="0"/>
                            </p:stCondLst>
                            <p:childTnLst>
                              <p:par>
                                <p:cTn id="18" presetID="24" presetClass="entr" presetSubtype="0" fill="hold" grpId="0" nodeType="afterEffect">
                                  <p:stCondLst>
                                    <p:cond delay="0"/>
                                  </p:stCondLst>
                                  <p:childTnLst>
                                    <p:set>
                                      <p:cBhvr>
                                        <p:cTn id="19" dur="1" fill="hold">
                                          <p:stCondLst>
                                            <p:cond delay="0"/>
                                          </p:stCondLst>
                                        </p:cTn>
                                        <p:tgtEl>
                                          <p:spTgt spid="60419">
                                            <p:txEl>
                                              <p:pRg st="3" end="3"/>
                                            </p:txEl>
                                          </p:spTgt>
                                        </p:tgtEl>
                                        <p:attrNameLst>
                                          <p:attrName>style.visibility</p:attrName>
                                        </p:attrNameLst>
                                      </p:cBhvr>
                                      <p:to>
                                        <p:strVal val="visible"/>
                                      </p:to>
                                    </p:set>
                                    <p:anim to="" calcmode="lin" valueType="num">
                                      <p:cBhvr>
                                        <p:cTn id="20" dur="1" fill="hold"/>
                                        <p:tgtEl>
                                          <p:spTgt spid="60419">
                                            <p:txEl>
                                              <p:pRg st="3" end="3"/>
                                            </p:txEl>
                                          </p:spTgt>
                                        </p:tgtEl>
                                        <p:attrNameLst>
                                          <p:attrName/>
                                        </p:attrNameLst>
                                      </p:cBhvr>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4" presetClass="entr" presetSubtype="0" fill="hold" grpId="0" nodeType="clickEffect">
                                  <p:stCondLst>
                                    <p:cond delay="0"/>
                                  </p:stCondLst>
                                  <p:childTnLst>
                                    <p:set>
                                      <p:cBhvr>
                                        <p:cTn id="24" dur="1" fill="hold">
                                          <p:stCondLst>
                                            <p:cond delay="0"/>
                                          </p:stCondLst>
                                        </p:cTn>
                                        <p:tgtEl>
                                          <p:spTgt spid="60419">
                                            <p:txEl>
                                              <p:pRg st="4" end="4"/>
                                            </p:txEl>
                                          </p:spTgt>
                                        </p:tgtEl>
                                        <p:attrNameLst>
                                          <p:attrName>style.visibility</p:attrName>
                                        </p:attrNameLst>
                                      </p:cBhvr>
                                      <p:to>
                                        <p:strVal val="visible"/>
                                      </p:to>
                                    </p:set>
                                    <p:anim to="" calcmode="lin" valueType="num">
                                      <p:cBhvr>
                                        <p:cTn id="25" dur="1" fill="hold"/>
                                        <p:tgtEl>
                                          <p:spTgt spid="60419">
                                            <p:txEl>
                                              <p:pRg st="4" end="4"/>
                                            </p:txEl>
                                          </p:spTgt>
                                        </p:tgtEl>
                                        <p:attrNameLst>
                                          <p:attrName/>
                                        </p:attrNameLst>
                                      </p:cBhvr>
                                    </p:anim>
                                  </p:childTnLst>
                                </p:cTn>
                              </p:par>
                            </p:childTnLst>
                          </p:cTn>
                        </p:par>
                        <p:par>
                          <p:cTn id="26" fill="hold" nodeType="afterGroup">
                            <p:stCondLst>
                              <p:cond delay="0"/>
                            </p:stCondLst>
                            <p:childTnLst>
                              <p:par>
                                <p:cTn id="27" presetID="24" presetClass="entr" presetSubtype="0" fill="hold" grpId="0" nodeType="afterEffect">
                                  <p:stCondLst>
                                    <p:cond delay="0"/>
                                  </p:stCondLst>
                                  <p:childTnLst>
                                    <p:set>
                                      <p:cBhvr>
                                        <p:cTn id="28" dur="1" fill="hold">
                                          <p:stCondLst>
                                            <p:cond delay="0"/>
                                          </p:stCondLst>
                                        </p:cTn>
                                        <p:tgtEl>
                                          <p:spTgt spid="60419">
                                            <p:txEl>
                                              <p:pRg st="5" end="5"/>
                                            </p:txEl>
                                          </p:spTgt>
                                        </p:tgtEl>
                                        <p:attrNameLst>
                                          <p:attrName>style.visibility</p:attrName>
                                        </p:attrNameLst>
                                      </p:cBhvr>
                                      <p:to>
                                        <p:strVal val="visible"/>
                                      </p:to>
                                    </p:set>
                                    <p:anim to="" calcmode="lin" valueType="num">
                                      <p:cBhvr>
                                        <p:cTn id="29" dur="1" fill="hold"/>
                                        <p:tgtEl>
                                          <p:spTgt spid="60419">
                                            <p:txEl>
                                              <p:pRg st="5" end="5"/>
                                            </p:txEl>
                                          </p:spTgt>
                                        </p:tgtEl>
                                        <p:attrNameLst>
                                          <p:attrName/>
                                        </p:attrNameLst>
                                      </p:cBhvr>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4" presetClass="entr" presetSubtype="0" fill="hold" grpId="0" nodeType="clickEffect">
                                  <p:stCondLst>
                                    <p:cond delay="0"/>
                                  </p:stCondLst>
                                  <p:childTnLst>
                                    <p:set>
                                      <p:cBhvr>
                                        <p:cTn id="33" dur="1" fill="hold">
                                          <p:stCondLst>
                                            <p:cond delay="0"/>
                                          </p:stCondLst>
                                        </p:cTn>
                                        <p:tgtEl>
                                          <p:spTgt spid="60419">
                                            <p:txEl>
                                              <p:pRg st="6" end="6"/>
                                            </p:txEl>
                                          </p:spTgt>
                                        </p:tgtEl>
                                        <p:attrNameLst>
                                          <p:attrName>style.visibility</p:attrName>
                                        </p:attrNameLst>
                                      </p:cBhvr>
                                      <p:to>
                                        <p:strVal val="visible"/>
                                      </p:to>
                                    </p:set>
                                    <p:anim to="" calcmode="lin" valueType="num">
                                      <p:cBhvr>
                                        <p:cTn id="34" dur="1" fill="hold"/>
                                        <p:tgtEl>
                                          <p:spTgt spid="60419">
                                            <p:txEl>
                                              <p:pRg st="6" end="6"/>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E294B4FF-6D1D-44F3-A7D1-CC80EC2E4400}"/>
              </a:ext>
            </a:extLst>
          </p:cNvPr>
          <p:cNvSpPr>
            <a:spLocks noGrp="1" noChangeArrowheads="1"/>
          </p:cNvSpPr>
          <p:nvPr>
            <p:ph type="title"/>
          </p:nvPr>
        </p:nvSpPr>
        <p:spPr/>
        <p:txBody>
          <a:bodyPr/>
          <a:lstStyle/>
          <a:p>
            <a:pPr eaLnBrk="1" hangingPunct="1"/>
            <a:r>
              <a:rPr lang="en-US" altLang="en-US" dirty="0"/>
              <a:t>Example 7:</a:t>
            </a:r>
          </a:p>
        </p:txBody>
      </p:sp>
      <p:sp>
        <p:nvSpPr>
          <p:cNvPr id="61443" name="Rectangle 3">
            <a:extLst>
              <a:ext uri="{FF2B5EF4-FFF2-40B4-BE49-F238E27FC236}">
                <a16:creationId xmlns:a16="http://schemas.microsoft.com/office/drawing/2014/main" id="{281C4E83-2908-4EE4-9713-D3043FF9D32C}"/>
              </a:ext>
            </a:extLst>
          </p:cNvPr>
          <p:cNvSpPr>
            <a:spLocks noGrp="1" noChangeArrowheads="1"/>
          </p:cNvSpPr>
          <p:nvPr>
            <p:ph type="body" idx="1"/>
          </p:nvPr>
        </p:nvSpPr>
        <p:spPr/>
        <p:txBody>
          <a:bodyPr/>
          <a:lstStyle/>
          <a:p>
            <a:pPr eaLnBrk="1" hangingPunct="1"/>
            <a:r>
              <a:rPr lang="en-US" altLang="en-US"/>
              <a:t>A corvette has an aerodynamic drag coefficient of 0.33, which translates to about 520 N (117 lbs) of air resistance at 26.8 m/s (60 mph).  In addition to this frictional force, the friction due to the tires is about 213.5 N (48 lbs).</a:t>
            </a:r>
          </a:p>
          <a:p>
            <a:pPr lvl="1" eaLnBrk="1" hangingPunct="1"/>
            <a:r>
              <a:rPr lang="en-US" altLang="en-US"/>
              <a:t>Determine the power output of the vehicle at this speed.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4" presetClass="entr" presetSubtype="0" fill="hold" grpId="0" nodeType="afterEffect">
                                  <p:stCondLst>
                                    <p:cond delay="0"/>
                                  </p:stCondLst>
                                  <p:childTnLst>
                                    <p:set>
                                      <p:cBhvr>
                                        <p:cTn id="6" dur="1" fill="hold">
                                          <p:stCondLst>
                                            <p:cond delay="0"/>
                                          </p:stCondLst>
                                        </p:cTn>
                                        <p:tgtEl>
                                          <p:spTgt spid="61443">
                                            <p:txEl>
                                              <p:pRg st="0" end="0"/>
                                            </p:txEl>
                                          </p:spTgt>
                                        </p:tgtEl>
                                        <p:attrNameLst>
                                          <p:attrName>style.visibility</p:attrName>
                                        </p:attrNameLst>
                                      </p:cBhvr>
                                      <p:to>
                                        <p:strVal val="visible"/>
                                      </p:to>
                                    </p:set>
                                    <p:anim to="" calcmode="lin" valueType="num">
                                      <p:cBhvr>
                                        <p:cTn id="7" dur="1" fill="hold"/>
                                        <p:tgtEl>
                                          <p:spTgt spid="61443">
                                            <p:txEl>
                                              <p:pRg st="0" end="0"/>
                                            </p:txEl>
                                          </p:spTgt>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1443">
                                            <p:txEl>
                                              <p:pRg st="1" end="1"/>
                                            </p:txEl>
                                          </p:spTgt>
                                        </p:tgtEl>
                                        <p:attrNameLst>
                                          <p:attrName>style.visibility</p:attrName>
                                        </p:attrNameLst>
                                      </p:cBhvr>
                                      <p:to>
                                        <p:strVal val="visible"/>
                                      </p:to>
                                    </p:set>
                                    <p:anim to="" calcmode="lin" valueType="num">
                                      <p:cBhvr>
                                        <p:cTn id="12" dur="1" fill="hold"/>
                                        <p:tgtEl>
                                          <p:spTgt spid="6144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354E72C3-6B67-4751-9A69-5F1A42654F89}"/>
              </a:ext>
            </a:extLst>
          </p:cNvPr>
          <p:cNvSpPr>
            <a:spLocks noGrp="1" noChangeArrowheads="1"/>
          </p:cNvSpPr>
          <p:nvPr>
            <p:ph type="title"/>
          </p:nvPr>
        </p:nvSpPr>
        <p:spPr/>
        <p:txBody>
          <a:bodyPr/>
          <a:lstStyle/>
          <a:p>
            <a:pPr eaLnBrk="1" hangingPunct="1"/>
            <a:r>
              <a:rPr lang="en-US" altLang="en-US" dirty="0"/>
              <a:t>Example 7 (cont.)</a:t>
            </a:r>
          </a:p>
        </p:txBody>
      </p:sp>
      <mc:AlternateContent xmlns:mc="http://schemas.openxmlformats.org/markup-compatibility/2006" xmlns:a14="http://schemas.microsoft.com/office/drawing/2010/main">
        <mc:Choice Requires="a14">
          <p:sp>
            <p:nvSpPr>
              <p:cNvPr id="62467" name="Rectangle 3">
                <a:extLst>
                  <a:ext uri="{FF2B5EF4-FFF2-40B4-BE49-F238E27FC236}">
                    <a16:creationId xmlns:a16="http://schemas.microsoft.com/office/drawing/2014/main" id="{39C14BBA-4346-4B05-B704-1E434981B67C}"/>
                  </a:ext>
                </a:extLst>
              </p:cNvPr>
              <p:cNvSpPr>
                <a:spLocks noGrp="1" noChangeArrowheads="1"/>
              </p:cNvSpPr>
              <p:nvPr>
                <p:ph type="body" idx="1"/>
              </p:nvPr>
            </p:nvSpPr>
            <p:spPr/>
            <p:txBody>
              <a:bodyPr/>
              <a:lstStyle/>
              <a:p>
                <a:pPr eaLnBrk="1" hangingPunct="1">
                  <a:lnSpc>
                    <a:spcPct val="90000"/>
                  </a:lnSpc>
                </a:pPr>
                <a:r>
                  <a:rPr lang="en-US" altLang="en-US" sz="2400" dirty="0"/>
                  <a:t>The total force of friction that has to be overcome is a sum of all the external frictional forces acting on the vehicle.</a:t>
                </a:r>
              </a:p>
              <a:p>
                <a:pPr lvl="1" eaLnBrk="1" hangingPunct="1">
                  <a:lnSpc>
                    <a:spcPct val="90000"/>
                  </a:lnSpc>
                </a:pPr>
                <a:r>
                  <a:rPr lang="en-US" altLang="en-US" sz="2000" dirty="0"/>
                  <a:t>F</a:t>
                </a:r>
                <a:r>
                  <a:rPr lang="en-US" altLang="en-US" sz="2000" baseline="-25000" dirty="0"/>
                  <a:t>f</a:t>
                </a:r>
                <a:r>
                  <a:rPr lang="en-US" altLang="en-US" sz="2000" dirty="0"/>
                  <a:t> = F</a:t>
                </a:r>
                <a:r>
                  <a:rPr lang="en-US" altLang="en-US" sz="2000" baseline="-25000" dirty="0"/>
                  <a:t>air drag</a:t>
                </a:r>
                <a:r>
                  <a:rPr lang="en-US" altLang="en-US" sz="2000" dirty="0"/>
                  <a:t> + </a:t>
                </a:r>
                <a:r>
                  <a:rPr lang="en-US" altLang="en-US" sz="2000" dirty="0" err="1"/>
                  <a:t>F</a:t>
                </a:r>
                <a:r>
                  <a:rPr lang="en-US" altLang="en-US" sz="2000" baseline="-25000" dirty="0" err="1"/>
                  <a:t>tire</a:t>
                </a:r>
                <a:r>
                  <a:rPr lang="en-US" altLang="en-US" sz="2000" baseline="-25000" dirty="0"/>
                  <a:t> resistance</a:t>
                </a:r>
                <a:endParaRPr lang="en-US" altLang="en-US" sz="2000" dirty="0"/>
              </a:p>
              <a:p>
                <a:pPr lvl="1" eaLnBrk="1" hangingPunct="1">
                  <a:lnSpc>
                    <a:spcPct val="90000"/>
                  </a:lnSpc>
                </a:pPr>
                <a:r>
                  <a:rPr lang="en-US" altLang="en-US" sz="2000" dirty="0"/>
                  <a:t>F</a:t>
                </a:r>
                <a:r>
                  <a:rPr lang="en-US" altLang="en-US" sz="2000" baseline="-25000" dirty="0"/>
                  <a:t>f</a:t>
                </a:r>
                <a:r>
                  <a:rPr lang="en-US" altLang="en-US" sz="2000" dirty="0"/>
                  <a:t> = 520N + 213.5N = 733.5N</a:t>
                </a:r>
              </a:p>
              <a:p>
                <a:pPr eaLnBrk="1" hangingPunct="1">
                  <a:lnSpc>
                    <a:spcPct val="90000"/>
                  </a:lnSpc>
                </a:pPr>
                <a14:m>
                  <m:oMath xmlns:m="http://schemas.openxmlformats.org/officeDocument/2006/math">
                    <m:r>
                      <a:rPr lang="en-US" altLang="en-US" sz="2400" i="1" dirty="0" smtClean="0">
                        <a:latin typeface="Cambria Math" panose="02040503050406030204" pitchFamily="18" charset="0"/>
                      </a:rPr>
                      <m:t>𝑃</m:t>
                    </m:r>
                    <m:r>
                      <a:rPr lang="en-US" altLang="en-US" sz="2400" i="1" dirty="0" smtClean="0">
                        <a:latin typeface="Cambria Math" panose="02040503050406030204" pitchFamily="18" charset="0"/>
                      </a:rPr>
                      <m:t>=</m:t>
                    </m:r>
                    <m:r>
                      <a:rPr lang="en-US" altLang="en-US" sz="2400" i="1" dirty="0" err="1" smtClean="0">
                        <a:latin typeface="Cambria Math" panose="02040503050406030204" pitchFamily="18" charset="0"/>
                      </a:rPr>
                      <m:t>𝐹</m:t>
                    </m:r>
                    <m:r>
                      <a:rPr lang="en-US" altLang="en-US" sz="2400" i="1" dirty="0" err="1" smtClean="0">
                        <a:latin typeface="Cambria Math" panose="02040503050406030204" pitchFamily="18" charset="0"/>
                        <a:sym typeface="Symbol" panose="05050102010706020507" pitchFamily="18" charset="2"/>
                      </a:rPr>
                      <m:t></m:t>
                    </m:r>
                    <m:r>
                      <a:rPr lang="en-US" altLang="en-US" sz="2400" i="1" dirty="0" err="1" smtClean="0">
                        <a:latin typeface="Cambria Math" panose="02040503050406030204" pitchFamily="18" charset="0"/>
                        <a:sym typeface="Symbol" panose="05050102010706020507" pitchFamily="18" charset="2"/>
                      </a:rPr>
                      <m:t>𝑣</m:t>
                    </m:r>
                  </m:oMath>
                </a14:m>
                <a:endParaRPr lang="en-US" altLang="en-US" sz="2400" dirty="0">
                  <a:sym typeface="Symbol" panose="05050102010706020507" pitchFamily="18" charset="2"/>
                </a:endParaRPr>
              </a:p>
              <a:p>
                <a:pPr lvl="1" eaLnBrk="1" hangingPunct="1">
                  <a:lnSpc>
                    <a:spcPct val="90000"/>
                  </a:lnSpc>
                </a:pPr>
                <a:r>
                  <a:rPr lang="en-US" altLang="en-US" sz="2000" dirty="0">
                    <a:sym typeface="Symbol" panose="05050102010706020507" pitchFamily="18" charset="2"/>
                  </a:rPr>
                  <a:t>P = (733.5N)(26.8 m/s) = 19,657.8 W</a:t>
                </a:r>
              </a:p>
              <a:p>
                <a:pPr lvl="1" eaLnBrk="1" hangingPunct="1">
                  <a:lnSpc>
                    <a:spcPct val="90000"/>
                  </a:lnSpc>
                </a:pPr>
                <a:r>
                  <a:rPr lang="en-US" altLang="en-US" sz="2000" dirty="0">
                    <a:sym typeface="Symbol" panose="05050102010706020507" pitchFamily="18" charset="2"/>
                  </a:rPr>
                  <a:t>P = 26.4 hp</a:t>
                </a:r>
              </a:p>
              <a:p>
                <a:pPr lvl="1" eaLnBrk="1" hangingPunct="1">
                  <a:lnSpc>
                    <a:spcPct val="90000"/>
                  </a:lnSpc>
                </a:pPr>
                <a:r>
                  <a:rPr lang="en-US" altLang="en-US" sz="2000" dirty="0">
                    <a:sym typeface="Symbol" panose="05050102010706020507" pitchFamily="18" charset="2"/>
                  </a:rPr>
                  <a:t>If an engine has an output of 350 hp, what is the extra 323.6 horsepower needed for?</a:t>
                </a:r>
              </a:p>
              <a:p>
                <a:pPr lvl="2" eaLnBrk="1" hangingPunct="1">
                  <a:lnSpc>
                    <a:spcPct val="90000"/>
                  </a:lnSpc>
                </a:pPr>
                <a:r>
                  <a:rPr lang="en-US" altLang="en-US" sz="1800" dirty="0">
                    <a:sym typeface="Symbol" panose="05050102010706020507" pitchFamily="18" charset="2"/>
                  </a:rPr>
                  <a:t>Acceleration</a:t>
                </a:r>
              </a:p>
              <a:p>
                <a:pPr lvl="2" eaLnBrk="1" hangingPunct="1">
                  <a:lnSpc>
                    <a:spcPct val="90000"/>
                  </a:lnSpc>
                </a:pPr>
                <a:r>
                  <a:rPr lang="en-US" altLang="en-US" sz="1800" dirty="0">
                    <a:sym typeface="Symbol" panose="05050102010706020507" pitchFamily="18" charset="2"/>
                  </a:rPr>
                  <a:t>Plus, at higher speeds the resistive forces due to air and tire friction increase.</a:t>
                </a:r>
              </a:p>
            </p:txBody>
          </p:sp>
        </mc:Choice>
        <mc:Fallback xmlns="">
          <p:sp>
            <p:nvSpPr>
              <p:cNvPr id="62467" name="Rectangle 3">
                <a:extLst>
                  <a:ext uri="{FF2B5EF4-FFF2-40B4-BE49-F238E27FC236}">
                    <a16:creationId xmlns:a16="http://schemas.microsoft.com/office/drawing/2014/main" id="{39C14BBA-4346-4B05-B704-1E434981B67C}"/>
                  </a:ext>
                </a:extLst>
              </p:cNvPr>
              <p:cNvSpPr>
                <a:spLocks noGrp="1" noRot="1" noChangeAspect="1" noMove="1" noResize="1" noEditPoints="1" noAdjustHandles="1" noChangeArrowheads="1" noChangeShapeType="1" noTextEdit="1"/>
              </p:cNvSpPr>
              <p:nvPr>
                <p:ph type="body" idx="1"/>
              </p:nvPr>
            </p:nvSpPr>
            <p:spPr>
              <a:blipFill>
                <a:blip r:embed="rId2"/>
                <a:stretch>
                  <a:fillRect l="-538" t="-1793"/>
                </a:stretch>
              </a:blipFill>
            </p:spPr>
            <p:txBody>
              <a:bodyPr/>
              <a:lstStyle/>
              <a:p>
                <a:r>
                  <a:rPr 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62467">
                                            <p:txEl>
                                              <p:pRg st="0" end="0"/>
                                            </p:txEl>
                                          </p:spTgt>
                                        </p:tgtEl>
                                        <p:attrNameLst>
                                          <p:attrName>style.visibility</p:attrName>
                                        </p:attrNameLst>
                                      </p:cBhvr>
                                      <p:to>
                                        <p:strVal val="visible"/>
                                      </p:to>
                                    </p:set>
                                    <p:anim to="" calcmode="lin" valueType="num">
                                      <p:cBhvr>
                                        <p:cTn id="7" dur="1" fill="hold"/>
                                        <p:tgtEl>
                                          <p:spTgt spid="62467">
                                            <p:txEl>
                                              <p:pRg st="0" end="0"/>
                                            </p:txEl>
                                          </p:spTgt>
                                        </p:tgtEl>
                                        <p:attrNameLst>
                                          <p:attrName/>
                                        </p:attrNameLst>
                                      </p:cBhvr>
                                    </p:anim>
                                  </p:childTnLst>
                                </p:cTn>
                              </p:par>
                            </p:childTnLst>
                          </p:cTn>
                        </p:par>
                        <p:par>
                          <p:cTn id="8" fill="hold" nodeType="afterGroup">
                            <p:stCondLst>
                              <p:cond delay="0"/>
                            </p:stCondLst>
                            <p:childTnLst>
                              <p:par>
                                <p:cTn id="9" presetID="24" presetClass="entr" presetSubtype="0" fill="hold" grpId="0" nodeType="afterEffect">
                                  <p:stCondLst>
                                    <p:cond delay="0"/>
                                  </p:stCondLst>
                                  <p:childTnLst>
                                    <p:set>
                                      <p:cBhvr>
                                        <p:cTn id="10" dur="1" fill="hold">
                                          <p:stCondLst>
                                            <p:cond delay="0"/>
                                          </p:stCondLst>
                                        </p:cTn>
                                        <p:tgtEl>
                                          <p:spTgt spid="62467">
                                            <p:txEl>
                                              <p:pRg st="1" end="1"/>
                                            </p:txEl>
                                          </p:spTgt>
                                        </p:tgtEl>
                                        <p:attrNameLst>
                                          <p:attrName>style.visibility</p:attrName>
                                        </p:attrNameLst>
                                      </p:cBhvr>
                                      <p:to>
                                        <p:strVal val="visible"/>
                                      </p:to>
                                    </p:set>
                                    <p:anim to="" calcmode="lin" valueType="num">
                                      <p:cBhvr>
                                        <p:cTn id="11" dur="1" fill="hold"/>
                                        <p:tgtEl>
                                          <p:spTgt spid="62467">
                                            <p:txEl>
                                              <p:pRg st="1" end="1"/>
                                            </p:txEl>
                                          </p:spTgt>
                                        </p:tgtEl>
                                        <p:attrNameLst>
                                          <p:attrName/>
                                        </p:attrNameLst>
                                      </p:cBhvr>
                                    </p:anim>
                                  </p:childTnLst>
                                </p:cTn>
                              </p:par>
                            </p:childTnLst>
                          </p:cTn>
                        </p:par>
                        <p:par>
                          <p:cTn id="12" fill="hold" nodeType="afterGroup">
                            <p:stCondLst>
                              <p:cond delay="0"/>
                            </p:stCondLst>
                            <p:childTnLst>
                              <p:par>
                                <p:cTn id="13" presetID="24" presetClass="entr" presetSubtype="0" fill="hold" grpId="0" nodeType="afterEffect">
                                  <p:stCondLst>
                                    <p:cond delay="0"/>
                                  </p:stCondLst>
                                  <p:childTnLst>
                                    <p:set>
                                      <p:cBhvr>
                                        <p:cTn id="14" dur="1" fill="hold">
                                          <p:stCondLst>
                                            <p:cond delay="0"/>
                                          </p:stCondLst>
                                        </p:cTn>
                                        <p:tgtEl>
                                          <p:spTgt spid="62467">
                                            <p:txEl>
                                              <p:pRg st="2" end="2"/>
                                            </p:txEl>
                                          </p:spTgt>
                                        </p:tgtEl>
                                        <p:attrNameLst>
                                          <p:attrName>style.visibility</p:attrName>
                                        </p:attrNameLst>
                                      </p:cBhvr>
                                      <p:to>
                                        <p:strVal val="visible"/>
                                      </p:to>
                                    </p:set>
                                    <p:anim to="" calcmode="lin" valueType="num">
                                      <p:cBhvr>
                                        <p:cTn id="15" dur="1" fill="hold"/>
                                        <p:tgtEl>
                                          <p:spTgt spid="62467">
                                            <p:txEl>
                                              <p:pRg st="2" end="2"/>
                                            </p:txEl>
                                          </p:spTgt>
                                        </p:tgtEl>
                                        <p:attrNameLst>
                                          <p:attrName/>
                                        </p:attrNameLst>
                                      </p:cBhvr>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4" presetClass="entr" presetSubtype="0" fill="hold" grpId="0" nodeType="clickEffect">
                                  <p:stCondLst>
                                    <p:cond delay="0"/>
                                  </p:stCondLst>
                                  <p:childTnLst>
                                    <p:set>
                                      <p:cBhvr>
                                        <p:cTn id="19" dur="1" fill="hold">
                                          <p:stCondLst>
                                            <p:cond delay="0"/>
                                          </p:stCondLst>
                                        </p:cTn>
                                        <p:tgtEl>
                                          <p:spTgt spid="62467">
                                            <p:txEl>
                                              <p:pRg st="3" end="3"/>
                                            </p:txEl>
                                          </p:spTgt>
                                        </p:tgtEl>
                                        <p:attrNameLst>
                                          <p:attrName>style.visibility</p:attrName>
                                        </p:attrNameLst>
                                      </p:cBhvr>
                                      <p:to>
                                        <p:strVal val="visible"/>
                                      </p:to>
                                    </p:set>
                                    <p:anim to="" calcmode="lin" valueType="num">
                                      <p:cBhvr>
                                        <p:cTn id="20" dur="1" fill="hold"/>
                                        <p:tgtEl>
                                          <p:spTgt spid="62467">
                                            <p:txEl>
                                              <p:pRg st="3" end="3"/>
                                            </p:txEl>
                                          </p:spTgt>
                                        </p:tgtEl>
                                        <p:attrNameLst>
                                          <p:attrName/>
                                        </p:attrNameLst>
                                      </p:cBhvr>
                                    </p:anim>
                                  </p:childTnLst>
                                </p:cTn>
                              </p:par>
                            </p:childTnLst>
                          </p:cTn>
                        </p:par>
                        <p:par>
                          <p:cTn id="21" fill="hold" nodeType="afterGroup">
                            <p:stCondLst>
                              <p:cond delay="0"/>
                            </p:stCondLst>
                            <p:childTnLst>
                              <p:par>
                                <p:cTn id="22" presetID="24" presetClass="entr" presetSubtype="0" fill="hold" grpId="0" nodeType="afterEffect">
                                  <p:stCondLst>
                                    <p:cond delay="0"/>
                                  </p:stCondLst>
                                  <p:childTnLst>
                                    <p:set>
                                      <p:cBhvr>
                                        <p:cTn id="23" dur="1" fill="hold">
                                          <p:stCondLst>
                                            <p:cond delay="0"/>
                                          </p:stCondLst>
                                        </p:cTn>
                                        <p:tgtEl>
                                          <p:spTgt spid="62467">
                                            <p:txEl>
                                              <p:pRg st="4" end="4"/>
                                            </p:txEl>
                                          </p:spTgt>
                                        </p:tgtEl>
                                        <p:attrNameLst>
                                          <p:attrName>style.visibility</p:attrName>
                                        </p:attrNameLst>
                                      </p:cBhvr>
                                      <p:to>
                                        <p:strVal val="visible"/>
                                      </p:to>
                                    </p:set>
                                    <p:anim to="" calcmode="lin" valueType="num">
                                      <p:cBhvr>
                                        <p:cTn id="24" dur="1" fill="hold"/>
                                        <p:tgtEl>
                                          <p:spTgt spid="62467">
                                            <p:txEl>
                                              <p:pRg st="4" end="4"/>
                                            </p:txEl>
                                          </p:spTgt>
                                        </p:tgtEl>
                                        <p:attrNameLst>
                                          <p:attrName/>
                                        </p:attrNameLst>
                                      </p:cBhvr>
                                    </p:anim>
                                  </p:childTnLst>
                                </p:cTn>
                              </p:par>
                            </p:childTnLst>
                          </p:cTn>
                        </p:par>
                        <p:par>
                          <p:cTn id="25" fill="hold" nodeType="afterGroup">
                            <p:stCondLst>
                              <p:cond delay="0"/>
                            </p:stCondLst>
                            <p:childTnLst>
                              <p:par>
                                <p:cTn id="26" presetID="24" presetClass="entr" presetSubtype="0" fill="hold" grpId="0" nodeType="afterEffect">
                                  <p:stCondLst>
                                    <p:cond delay="0"/>
                                  </p:stCondLst>
                                  <p:childTnLst>
                                    <p:set>
                                      <p:cBhvr>
                                        <p:cTn id="27" dur="1" fill="hold">
                                          <p:stCondLst>
                                            <p:cond delay="0"/>
                                          </p:stCondLst>
                                        </p:cTn>
                                        <p:tgtEl>
                                          <p:spTgt spid="62467">
                                            <p:txEl>
                                              <p:pRg st="5" end="5"/>
                                            </p:txEl>
                                          </p:spTgt>
                                        </p:tgtEl>
                                        <p:attrNameLst>
                                          <p:attrName>style.visibility</p:attrName>
                                        </p:attrNameLst>
                                      </p:cBhvr>
                                      <p:to>
                                        <p:strVal val="visible"/>
                                      </p:to>
                                    </p:set>
                                    <p:anim to="" calcmode="lin" valueType="num">
                                      <p:cBhvr>
                                        <p:cTn id="28" dur="1" fill="hold"/>
                                        <p:tgtEl>
                                          <p:spTgt spid="62467">
                                            <p:txEl>
                                              <p:pRg st="5" end="5"/>
                                            </p:txEl>
                                          </p:spTgt>
                                        </p:tgtEl>
                                        <p:attrNameLst>
                                          <p:attrName/>
                                        </p:attrNameLst>
                                      </p:cBhvr>
                                    </p:anim>
                                  </p:childTnLst>
                                </p:cTn>
                              </p:par>
                            </p:childTnLst>
                          </p:cTn>
                        </p:par>
                        <p:par>
                          <p:cTn id="29" fill="hold" nodeType="afterGroup">
                            <p:stCondLst>
                              <p:cond delay="0"/>
                            </p:stCondLst>
                            <p:childTnLst>
                              <p:par>
                                <p:cTn id="30" presetID="24" presetClass="entr" presetSubtype="0" fill="hold" grpId="0" nodeType="afterEffect">
                                  <p:stCondLst>
                                    <p:cond delay="0"/>
                                  </p:stCondLst>
                                  <p:childTnLst>
                                    <p:set>
                                      <p:cBhvr>
                                        <p:cTn id="31" dur="1" fill="hold">
                                          <p:stCondLst>
                                            <p:cond delay="0"/>
                                          </p:stCondLst>
                                        </p:cTn>
                                        <p:tgtEl>
                                          <p:spTgt spid="62467">
                                            <p:txEl>
                                              <p:pRg st="6" end="6"/>
                                            </p:txEl>
                                          </p:spTgt>
                                        </p:tgtEl>
                                        <p:attrNameLst>
                                          <p:attrName>style.visibility</p:attrName>
                                        </p:attrNameLst>
                                      </p:cBhvr>
                                      <p:to>
                                        <p:strVal val="visible"/>
                                      </p:to>
                                    </p:set>
                                    <p:anim to="" calcmode="lin" valueType="num">
                                      <p:cBhvr>
                                        <p:cTn id="32" dur="1" fill="hold"/>
                                        <p:tgtEl>
                                          <p:spTgt spid="62467">
                                            <p:txEl>
                                              <p:pRg st="6" end="6"/>
                                            </p:txEl>
                                          </p:spTgt>
                                        </p:tgtEl>
                                        <p:attrNameLst>
                                          <p:attrName/>
                                        </p:attrNameLst>
                                      </p:cBhvr>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62467">
                                            <p:txEl>
                                              <p:pRg st="7" end="7"/>
                                            </p:txEl>
                                          </p:spTgt>
                                        </p:tgtEl>
                                        <p:attrNameLst>
                                          <p:attrName>style.visibility</p:attrName>
                                        </p:attrNameLst>
                                      </p:cBhvr>
                                      <p:to>
                                        <p:strVal val="visible"/>
                                      </p:to>
                                    </p:set>
                                    <p:anim to="" calcmode="lin" valueType="num">
                                      <p:cBhvr>
                                        <p:cTn id="37" dur="1" fill="hold"/>
                                        <p:tgtEl>
                                          <p:spTgt spid="62467">
                                            <p:txEl>
                                              <p:pRg st="7" end="7"/>
                                            </p:txEl>
                                          </p:spTgt>
                                        </p:tgtEl>
                                        <p:attrNameLst>
                                          <p:attrName/>
                                        </p:attrNameLst>
                                      </p:cBhvr>
                                    </p:anim>
                                  </p:childTnLst>
                                </p:cTn>
                              </p:par>
                            </p:childTnLst>
                          </p:cTn>
                        </p:par>
                        <p:par>
                          <p:cTn id="38" fill="hold" nodeType="afterGroup">
                            <p:stCondLst>
                              <p:cond delay="0"/>
                            </p:stCondLst>
                            <p:childTnLst>
                              <p:par>
                                <p:cTn id="39" presetID="24" presetClass="entr" presetSubtype="0" fill="hold" grpId="0" nodeType="afterEffect">
                                  <p:stCondLst>
                                    <p:cond delay="0"/>
                                  </p:stCondLst>
                                  <p:childTnLst>
                                    <p:set>
                                      <p:cBhvr>
                                        <p:cTn id="40" dur="1" fill="hold">
                                          <p:stCondLst>
                                            <p:cond delay="0"/>
                                          </p:stCondLst>
                                        </p:cTn>
                                        <p:tgtEl>
                                          <p:spTgt spid="62467">
                                            <p:txEl>
                                              <p:pRg st="8" end="8"/>
                                            </p:txEl>
                                          </p:spTgt>
                                        </p:tgtEl>
                                        <p:attrNameLst>
                                          <p:attrName>style.visibility</p:attrName>
                                        </p:attrNameLst>
                                      </p:cBhvr>
                                      <p:to>
                                        <p:strVal val="visible"/>
                                      </p:to>
                                    </p:set>
                                    <p:anim to="" calcmode="lin" valueType="num">
                                      <p:cBhvr>
                                        <p:cTn id="41" dur="1" fill="hold"/>
                                        <p:tgtEl>
                                          <p:spTgt spid="62467">
                                            <p:txEl>
                                              <p:pRg st="8" end="8"/>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7"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20DEA427-74CB-48D4-BE70-2C815216E963}"/>
              </a:ext>
            </a:extLst>
          </p:cNvPr>
          <p:cNvSpPr>
            <a:spLocks noGrp="1" noChangeArrowheads="1"/>
          </p:cNvSpPr>
          <p:nvPr>
            <p:ph type="title"/>
          </p:nvPr>
        </p:nvSpPr>
        <p:spPr/>
        <p:txBody>
          <a:bodyPr/>
          <a:lstStyle/>
          <a:p>
            <a:pPr eaLnBrk="1" hangingPunct="1"/>
            <a:r>
              <a:rPr lang="en-US" altLang="en-US"/>
              <a:t>Key Ideas</a:t>
            </a:r>
          </a:p>
        </p:txBody>
      </p:sp>
      <p:sp>
        <p:nvSpPr>
          <p:cNvPr id="48131" name="Rectangle 3">
            <a:extLst>
              <a:ext uri="{FF2B5EF4-FFF2-40B4-BE49-F238E27FC236}">
                <a16:creationId xmlns:a16="http://schemas.microsoft.com/office/drawing/2014/main" id="{7980AE23-8553-4AB0-A7E6-D5A79EF2E3FC}"/>
              </a:ext>
            </a:extLst>
          </p:cNvPr>
          <p:cNvSpPr>
            <a:spLocks noGrp="1" noChangeArrowheads="1"/>
          </p:cNvSpPr>
          <p:nvPr>
            <p:ph type="body" idx="1"/>
          </p:nvPr>
        </p:nvSpPr>
        <p:spPr/>
        <p:txBody>
          <a:bodyPr/>
          <a:lstStyle/>
          <a:p>
            <a:pPr eaLnBrk="1" hangingPunct="1"/>
            <a:r>
              <a:rPr lang="en-US" altLang="en-US" sz="2800"/>
              <a:t>Energy of motion is Kinetic Energy = ½ mv</a:t>
            </a:r>
            <a:r>
              <a:rPr lang="en-US" altLang="en-US" sz="2800" baseline="30000"/>
              <a:t>2</a:t>
            </a:r>
            <a:r>
              <a:rPr lang="en-US" altLang="en-US" sz="2800"/>
              <a:t>. </a:t>
            </a:r>
          </a:p>
          <a:p>
            <a:pPr eaLnBrk="1" hangingPunct="1"/>
            <a:r>
              <a:rPr lang="en-US" altLang="en-US" sz="2800"/>
              <a:t>Work = The amount of energy required to move an object from one location to another.</a:t>
            </a:r>
          </a:p>
          <a:p>
            <a:pPr eaLnBrk="1" hangingPunct="1"/>
            <a:r>
              <a:rPr lang="en-US" altLang="en-US" sz="2800"/>
              <a:t>The Work-Energy Theorem states that the change in kinetic energy of a system is equal to the amount of work done by the environment on that system.</a:t>
            </a:r>
          </a:p>
          <a:p>
            <a:pPr eaLnBrk="1" hangingPunct="1"/>
            <a:r>
              <a:rPr lang="en-US" altLang="en-US" sz="2800"/>
              <a:t>Power is a measure of the amount of work done per unit of time.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Effect transition="in" filter="checkerboard(across)">
                                      <p:cBhvr>
                                        <p:cTn id="7" dur="500"/>
                                        <p:tgtEl>
                                          <p:spTgt spid="481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8131">
                                            <p:txEl>
                                              <p:pRg st="1" end="1"/>
                                            </p:txEl>
                                          </p:spTgt>
                                        </p:tgtEl>
                                        <p:attrNameLst>
                                          <p:attrName>style.visibility</p:attrName>
                                        </p:attrNameLst>
                                      </p:cBhvr>
                                      <p:to>
                                        <p:strVal val="visible"/>
                                      </p:to>
                                    </p:set>
                                    <p:animEffect transition="in" filter="checkerboard(across)">
                                      <p:cBhvr>
                                        <p:cTn id="12" dur="500"/>
                                        <p:tgtEl>
                                          <p:spTgt spid="4813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8131">
                                            <p:txEl>
                                              <p:pRg st="2" end="2"/>
                                            </p:txEl>
                                          </p:spTgt>
                                        </p:tgtEl>
                                        <p:attrNameLst>
                                          <p:attrName>style.visibility</p:attrName>
                                        </p:attrNameLst>
                                      </p:cBhvr>
                                      <p:to>
                                        <p:strVal val="visible"/>
                                      </p:to>
                                    </p:set>
                                    <p:animEffect transition="in" filter="checkerboard(across)">
                                      <p:cBhvr>
                                        <p:cTn id="17" dur="500"/>
                                        <p:tgtEl>
                                          <p:spTgt spid="4813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8131">
                                            <p:txEl>
                                              <p:pRg st="3" end="3"/>
                                            </p:txEl>
                                          </p:spTgt>
                                        </p:tgtEl>
                                        <p:attrNameLst>
                                          <p:attrName>style.visibility</p:attrName>
                                        </p:attrNameLst>
                                      </p:cBhvr>
                                      <p:to>
                                        <p:strVal val="visible"/>
                                      </p:to>
                                    </p:set>
                                    <p:animEffect transition="in" filter="checkerboard(across)">
                                      <p:cBhvr>
                                        <p:cTn id="22" dur="500"/>
                                        <p:tgtEl>
                                          <p:spTgt spid="4813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A63348B2-DF96-4391-9B64-2F309F9C5011}"/>
              </a:ext>
            </a:extLst>
          </p:cNvPr>
          <p:cNvSpPr>
            <a:spLocks noGrp="1" noChangeArrowheads="1"/>
          </p:cNvSpPr>
          <p:nvPr>
            <p:ph type="title"/>
          </p:nvPr>
        </p:nvSpPr>
        <p:spPr/>
        <p:txBody>
          <a:bodyPr/>
          <a:lstStyle/>
          <a:p>
            <a:pPr eaLnBrk="1" hangingPunct="1"/>
            <a:r>
              <a:rPr lang="en-US" altLang="en-US"/>
              <a:t>Work</a:t>
            </a:r>
          </a:p>
        </p:txBody>
      </p:sp>
      <mc:AlternateContent xmlns:mc="http://schemas.openxmlformats.org/markup-compatibility/2006" xmlns:a14="http://schemas.microsoft.com/office/drawing/2010/main">
        <mc:Choice Requires="a14">
          <p:sp>
            <p:nvSpPr>
              <p:cNvPr id="37891" name="Rectangle 3">
                <a:extLst>
                  <a:ext uri="{FF2B5EF4-FFF2-40B4-BE49-F238E27FC236}">
                    <a16:creationId xmlns:a16="http://schemas.microsoft.com/office/drawing/2014/main" id="{EDCB0593-FBF7-4D6F-A5AB-78B5D9C89240}"/>
                  </a:ext>
                </a:extLst>
              </p:cNvPr>
              <p:cNvSpPr>
                <a:spLocks noGrp="1" noChangeArrowheads="1"/>
              </p:cNvSpPr>
              <p:nvPr>
                <p:ph type="body" idx="1"/>
              </p:nvPr>
            </p:nvSpPr>
            <p:spPr>
              <a:xfrm>
                <a:off x="609600" y="1600200"/>
                <a:ext cx="7924800" cy="2540000"/>
              </a:xfrm>
            </p:spPr>
            <p:txBody>
              <a:bodyPr/>
              <a:lstStyle/>
              <a:p>
                <a:pPr eaLnBrk="1" hangingPunct="1">
                  <a:lnSpc>
                    <a:spcPct val="90000"/>
                  </a:lnSpc>
                </a:pPr>
                <a:r>
                  <a:rPr lang="en-US" altLang="en-US" sz="2800" dirty="0"/>
                  <a:t>What is work?</a:t>
                </a:r>
              </a:p>
              <a:p>
                <a:pPr lvl="1" eaLnBrk="1" hangingPunct="1">
                  <a:lnSpc>
                    <a:spcPct val="90000"/>
                  </a:lnSpc>
                </a:pPr>
                <a:r>
                  <a:rPr lang="en-US" altLang="en-US" sz="2400" dirty="0"/>
                  <a:t>Work is the application of a force to an object that causes it to move some displacement (</a:t>
                </a:r>
                <a14:m>
                  <m:oMath xmlns:m="http://schemas.openxmlformats.org/officeDocument/2006/math">
                    <m:r>
                      <a:rPr lang="en-US" altLang="en-US" sz="2400" b="1" i="1" dirty="0" smtClean="0">
                        <a:latin typeface="Cambria Math" panose="02040503050406030204" pitchFamily="18" charset="0"/>
                      </a:rPr>
                      <m:t>𝒅</m:t>
                    </m:r>
                  </m:oMath>
                </a14:m>
                <a:r>
                  <a:rPr lang="en-US" altLang="en-US" sz="2400" dirty="0"/>
                  <a:t>).</a:t>
                </a:r>
              </a:p>
              <a:p>
                <a:pPr lvl="1" eaLnBrk="1" hangingPunct="1">
                  <a:lnSpc>
                    <a:spcPct val="90000"/>
                  </a:lnSpc>
                  <a:buFont typeface="Wingdings" panose="05000000000000000000" pitchFamily="2" charset="2"/>
                  <a:buNone/>
                </a:pPr>
                <a:r>
                  <a:rPr lang="en-US" altLang="en-US" sz="2400" dirty="0"/>
                  <a:t>			</a:t>
                </a:r>
                <a:r>
                  <a:rPr lang="en-US" altLang="en-US" sz="3200" dirty="0"/>
                  <a:t> </a:t>
                </a:r>
                <a:r>
                  <a:rPr lang="en-US" altLang="en-US" sz="2400" dirty="0"/>
                  <a:t>	</a:t>
                </a:r>
                <a:r>
                  <a:rPr lang="en-US" altLang="en-US" dirty="0"/>
                  <a:t> </a:t>
                </a:r>
                <a:endParaRPr lang="en-US" altLang="en-US" b="1" dirty="0"/>
              </a:p>
              <a:p>
                <a:pPr lvl="1" eaLnBrk="1" hangingPunct="1">
                  <a:lnSpc>
                    <a:spcPct val="90000"/>
                  </a:lnSpc>
                </a:pPr>
                <a:r>
                  <a:rPr lang="en-US" altLang="en-US" sz="2400" b="1" dirty="0"/>
                  <a:t>Note: </a:t>
                </a:r>
                <a:r>
                  <a:rPr lang="en-US" altLang="en-US" sz="2400" dirty="0"/>
                  <a:t>Work is a scalar quantity, i.e. it has magnitude, but no direction.</a:t>
                </a:r>
                <a:endParaRPr lang="en-US" altLang="en-US" sz="2400" b="1" dirty="0"/>
              </a:p>
            </p:txBody>
          </p:sp>
        </mc:Choice>
        <mc:Fallback xmlns="">
          <p:sp>
            <p:nvSpPr>
              <p:cNvPr id="37891" name="Rectangle 3">
                <a:extLst>
                  <a:ext uri="{FF2B5EF4-FFF2-40B4-BE49-F238E27FC236}">
                    <a16:creationId xmlns:a16="http://schemas.microsoft.com/office/drawing/2014/main" id="{EDCB0593-FBF7-4D6F-A5AB-78B5D9C89240}"/>
                  </a:ext>
                </a:extLst>
              </p:cNvPr>
              <p:cNvSpPr>
                <a:spLocks noGrp="1" noRot="1" noChangeAspect="1" noMove="1" noResize="1" noEditPoints="1" noAdjustHandles="1" noChangeArrowheads="1" noChangeShapeType="1" noTextEdit="1"/>
              </p:cNvSpPr>
              <p:nvPr>
                <p:ph type="body" idx="1"/>
              </p:nvPr>
            </p:nvSpPr>
            <p:spPr>
              <a:xfrm>
                <a:off x="609600" y="1600200"/>
                <a:ext cx="7924800" cy="2540000"/>
              </a:xfrm>
              <a:blipFill>
                <a:blip r:embed="rId2"/>
                <a:stretch>
                  <a:fillRect l="-846" t="-4327" b="-3125"/>
                </a:stretch>
              </a:blipFill>
            </p:spPr>
            <p:txBody>
              <a:bodyPr/>
              <a:lstStyle/>
              <a:p>
                <a:r>
                  <a:rPr lang="en-US">
                    <a:noFill/>
                  </a:rPr>
                  <a:t> </a:t>
                </a:r>
              </a:p>
            </p:txBody>
          </p:sp>
        </mc:Fallback>
      </mc:AlternateContent>
      <p:pic>
        <p:nvPicPr>
          <p:cNvPr id="37892" name="Picture 4">
            <a:extLst>
              <a:ext uri="{FF2B5EF4-FFF2-40B4-BE49-F238E27FC236}">
                <a16:creationId xmlns:a16="http://schemas.microsoft.com/office/drawing/2014/main" id="{7A7C081A-A345-45D1-9F39-ACA26B06F7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5818" y="4065397"/>
            <a:ext cx="2275031" cy="20020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37900" name="Group 12">
            <a:extLst>
              <a:ext uri="{FF2B5EF4-FFF2-40B4-BE49-F238E27FC236}">
                <a16:creationId xmlns:a16="http://schemas.microsoft.com/office/drawing/2014/main" id="{6DAC573C-0500-47FD-BDE3-68E6BE622AD8}"/>
              </a:ext>
            </a:extLst>
          </p:cNvPr>
          <p:cNvGrpSpPr>
            <a:grpSpLocks/>
          </p:cNvGrpSpPr>
          <p:nvPr/>
        </p:nvGrpSpPr>
        <p:grpSpPr bwMode="auto">
          <a:xfrm>
            <a:off x="2362200" y="5834063"/>
            <a:ext cx="5181600" cy="406400"/>
            <a:chOff x="1488" y="3648"/>
            <a:chExt cx="3264" cy="256"/>
          </a:xfrm>
        </p:grpSpPr>
        <p:sp>
          <p:nvSpPr>
            <p:cNvPr id="6153" name="Line 5">
              <a:extLst>
                <a:ext uri="{FF2B5EF4-FFF2-40B4-BE49-F238E27FC236}">
                  <a16:creationId xmlns:a16="http://schemas.microsoft.com/office/drawing/2014/main" id="{8D6431D5-3ADF-411C-91F9-8BCBCC7BC042}"/>
                </a:ext>
              </a:extLst>
            </p:cNvPr>
            <p:cNvSpPr>
              <a:spLocks noChangeShapeType="1"/>
            </p:cNvSpPr>
            <p:nvPr/>
          </p:nvSpPr>
          <p:spPr bwMode="auto">
            <a:xfrm>
              <a:off x="1488" y="3664"/>
              <a:ext cx="0" cy="2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54" name="Line 6">
              <a:extLst>
                <a:ext uri="{FF2B5EF4-FFF2-40B4-BE49-F238E27FC236}">
                  <a16:creationId xmlns:a16="http://schemas.microsoft.com/office/drawing/2014/main" id="{91B5326D-8E0B-4A99-9884-42E8998036ED}"/>
                </a:ext>
              </a:extLst>
            </p:cNvPr>
            <p:cNvSpPr>
              <a:spLocks noChangeShapeType="1"/>
            </p:cNvSpPr>
            <p:nvPr/>
          </p:nvSpPr>
          <p:spPr bwMode="auto">
            <a:xfrm>
              <a:off x="4752" y="3664"/>
              <a:ext cx="0" cy="2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55" name="Line 7">
              <a:extLst>
                <a:ext uri="{FF2B5EF4-FFF2-40B4-BE49-F238E27FC236}">
                  <a16:creationId xmlns:a16="http://schemas.microsoft.com/office/drawing/2014/main" id="{A521CE67-D875-4EE9-BF24-1E0D75941F43}"/>
                </a:ext>
              </a:extLst>
            </p:cNvPr>
            <p:cNvSpPr>
              <a:spLocks noChangeShapeType="1"/>
            </p:cNvSpPr>
            <p:nvPr/>
          </p:nvSpPr>
          <p:spPr bwMode="auto">
            <a:xfrm>
              <a:off x="1488" y="3808"/>
              <a:ext cx="3264" cy="0"/>
            </a:xfrm>
            <a:prstGeom prst="line">
              <a:avLst/>
            </a:prstGeom>
            <a:noFill/>
            <a:ln w="254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56" name="Text Box 8">
              <a:extLst>
                <a:ext uri="{FF2B5EF4-FFF2-40B4-BE49-F238E27FC236}">
                  <a16:creationId xmlns:a16="http://schemas.microsoft.com/office/drawing/2014/main" id="{D3EE9F2B-62D9-4B24-859D-BAEB2AF610A3}"/>
                </a:ext>
              </a:extLst>
            </p:cNvPr>
            <p:cNvSpPr txBox="1">
              <a:spLocks noChangeArrowheads="1"/>
            </p:cNvSpPr>
            <p:nvPr/>
          </p:nvSpPr>
          <p:spPr bwMode="auto">
            <a:xfrm>
              <a:off x="2924" y="3648"/>
              <a:ext cx="214" cy="2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r>
                <a:rPr lang="en-US" altLang="en-US" sz="2000" b="1"/>
                <a:t>d</a:t>
              </a:r>
            </a:p>
          </p:txBody>
        </p:sp>
      </p:grpSp>
      <p:grpSp>
        <p:nvGrpSpPr>
          <p:cNvPr id="37899" name="Group 11">
            <a:extLst>
              <a:ext uri="{FF2B5EF4-FFF2-40B4-BE49-F238E27FC236}">
                <a16:creationId xmlns:a16="http://schemas.microsoft.com/office/drawing/2014/main" id="{D75909DA-6A73-45A5-B7BC-B853199D1BDA}"/>
              </a:ext>
            </a:extLst>
          </p:cNvPr>
          <p:cNvGrpSpPr>
            <a:grpSpLocks/>
          </p:cNvGrpSpPr>
          <p:nvPr/>
        </p:nvGrpSpPr>
        <p:grpSpPr bwMode="auto">
          <a:xfrm>
            <a:off x="2193925" y="4202113"/>
            <a:ext cx="1311275" cy="400050"/>
            <a:chOff x="1382" y="2647"/>
            <a:chExt cx="826" cy="252"/>
          </a:xfrm>
        </p:grpSpPr>
        <mc:AlternateContent xmlns:mc="http://schemas.openxmlformats.org/markup-compatibility/2006" xmlns:a14="http://schemas.microsoft.com/office/drawing/2010/main">
          <mc:Choice Requires="a14">
            <p:sp>
              <p:nvSpPr>
                <p:cNvPr id="6151" name="Text Box 9">
                  <a:extLst>
                    <a:ext uri="{FF2B5EF4-FFF2-40B4-BE49-F238E27FC236}">
                      <a16:creationId xmlns:a16="http://schemas.microsoft.com/office/drawing/2014/main" id="{B9C7348E-7CC0-4B72-91D0-D499BF2129E4}"/>
                    </a:ext>
                  </a:extLst>
                </p:cNvPr>
                <p:cNvSpPr txBox="1">
                  <a:spLocks noChangeArrowheads="1"/>
                </p:cNvSpPr>
                <p:nvPr/>
              </p:nvSpPr>
              <p:spPr bwMode="auto">
                <a:xfrm>
                  <a:off x="1382" y="2647"/>
                  <a:ext cx="264" cy="252"/>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14:m>
                    <m:oMathPara xmlns:m="http://schemas.openxmlformats.org/officeDocument/2006/math">
                      <m:oMathParaPr>
                        <m:jc m:val="centerGroup"/>
                      </m:oMathParaPr>
                      <m:oMath xmlns:m="http://schemas.openxmlformats.org/officeDocument/2006/math">
                        <m:r>
                          <a:rPr lang="en-US" altLang="en-US" sz="2000" b="1" i="1" dirty="0" smtClean="0">
                            <a:latin typeface="Cambria Math" panose="02040503050406030204" pitchFamily="18" charset="0"/>
                          </a:rPr>
                          <m:t>𝑭</m:t>
                        </m:r>
                      </m:oMath>
                    </m:oMathPara>
                  </a14:m>
                  <a:endParaRPr lang="en-US" altLang="en-US" sz="2000" b="1" dirty="0"/>
                </a:p>
              </p:txBody>
            </p:sp>
          </mc:Choice>
          <mc:Fallback xmlns="">
            <p:sp>
              <p:nvSpPr>
                <p:cNvPr id="6151" name="Text Box 9">
                  <a:extLst>
                    <a:ext uri="{FF2B5EF4-FFF2-40B4-BE49-F238E27FC236}">
                      <a16:creationId xmlns:a16="http://schemas.microsoft.com/office/drawing/2014/main" id="{B9C7348E-7CC0-4B72-91D0-D499BF2129E4}"/>
                    </a:ext>
                  </a:extLst>
                </p:cNvPr>
                <p:cNvSpPr txBox="1">
                  <a:spLocks noRot="1" noChangeAspect="1" noMove="1" noResize="1" noEditPoints="1" noAdjustHandles="1" noChangeArrowheads="1" noChangeShapeType="1" noTextEdit="1"/>
                </p:cNvSpPr>
                <p:nvPr/>
              </p:nvSpPr>
              <p:spPr bwMode="auto">
                <a:xfrm>
                  <a:off x="1382" y="2647"/>
                  <a:ext cx="264" cy="252"/>
                </a:xfrm>
                <a:prstGeom prst="rect">
                  <a:avLst/>
                </a:prstGeom>
                <a:blipFill>
                  <a:blip r:embed="rId4"/>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6152" name="Line 10">
              <a:extLst>
                <a:ext uri="{FF2B5EF4-FFF2-40B4-BE49-F238E27FC236}">
                  <a16:creationId xmlns:a16="http://schemas.microsoft.com/office/drawing/2014/main" id="{2461725B-20B8-47D6-80F6-66B6FB85ABDC}"/>
                </a:ext>
              </a:extLst>
            </p:cNvPr>
            <p:cNvSpPr>
              <a:spLocks noChangeShapeType="1"/>
            </p:cNvSpPr>
            <p:nvPr/>
          </p:nvSpPr>
          <p:spPr bwMode="auto">
            <a:xfrm>
              <a:off x="1632" y="2784"/>
              <a:ext cx="576"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 name="TextBox 13">
            <a:extLst>
              <a:ext uri="{FF2B5EF4-FFF2-40B4-BE49-F238E27FC236}">
                <a16:creationId xmlns:a16="http://schemas.microsoft.com/office/drawing/2014/main" id="{1EE2F469-9534-4D8D-8DC0-33BA5537DCEA}"/>
              </a:ext>
            </a:extLst>
          </p:cNvPr>
          <p:cNvSpPr txBox="1"/>
          <p:nvPr/>
        </p:nvSpPr>
        <p:spPr>
          <a:xfrm>
            <a:off x="0" y="6226860"/>
            <a:ext cx="9143999" cy="646331"/>
          </a:xfrm>
          <a:prstGeom prst="rect">
            <a:avLst/>
          </a:prstGeom>
          <a:solidFill>
            <a:schemeClr val="accent2"/>
          </a:solidFill>
        </p:spPr>
        <p:txBody>
          <a:bodyPr wrap="square">
            <a:spAutoFit/>
          </a:bodyPr>
          <a:lstStyle/>
          <a:p>
            <a:r>
              <a:rPr lang="en-US" altLang="en-US" sz="1800" dirty="0"/>
              <a:t>If Bob, the warehouse worker pushes the crate with a horizontal force of 50 newtons and causes it to </a:t>
            </a:r>
            <a:r>
              <a:rPr lang="en-US" altLang="en-US" dirty="0"/>
              <a:t>go </a:t>
            </a:r>
            <a:r>
              <a:rPr lang="en-US" altLang="en-US" sz="1800" dirty="0"/>
              <a:t>through a 10 meter displacement, how much work has he done?</a:t>
            </a:r>
            <a:endParaRPr lang="en-US" dirty="0"/>
          </a:p>
        </p:txBody>
      </p:sp>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41723DF3-0A82-493B-A024-D05AF65D2612}"/>
                  </a:ext>
                </a:extLst>
              </p:cNvPr>
              <p:cNvSpPr txBox="1"/>
              <p:nvPr/>
            </p:nvSpPr>
            <p:spPr>
              <a:xfrm>
                <a:off x="3048000" y="2768913"/>
                <a:ext cx="1829377" cy="523220"/>
              </a:xfrm>
              <a:prstGeom prst="rect">
                <a:avLst/>
              </a:prstGeom>
              <a:solidFill>
                <a:schemeClr val="accent5"/>
              </a:solidFill>
              <a:ln>
                <a:solidFill>
                  <a:srgbClr val="002060"/>
                </a:solidFill>
              </a:ln>
            </p:spPr>
            <p:txBody>
              <a:bodyPr wrap="square">
                <a:spAutoFit/>
              </a:bodyPr>
              <a:lstStyle/>
              <a:p>
                <a:pPr/>
                <a14:m>
                  <m:oMathPara xmlns:m="http://schemas.openxmlformats.org/officeDocument/2006/math">
                    <m:oMathParaPr>
                      <m:jc m:val="centerGroup"/>
                    </m:oMathParaPr>
                    <m:oMath xmlns:m="http://schemas.openxmlformats.org/officeDocument/2006/math">
                      <m:r>
                        <a:rPr lang="en-US" altLang="en-US" sz="2800" i="1" dirty="0" smtClean="0">
                          <a:latin typeface="Cambria Math" panose="02040503050406030204" pitchFamily="18" charset="0"/>
                        </a:rPr>
                        <m:t>𝑊</m:t>
                      </m:r>
                      <m:r>
                        <a:rPr lang="en-US" altLang="en-US" sz="2800" i="1" dirty="0" smtClean="0">
                          <a:latin typeface="Cambria Math" panose="02040503050406030204" pitchFamily="18" charset="0"/>
                        </a:rPr>
                        <m:t>=</m:t>
                      </m:r>
                      <m:r>
                        <a:rPr lang="en-US" altLang="en-US" sz="2800" b="1" i="1" dirty="0" err="1" smtClean="0">
                          <a:latin typeface="Cambria Math" panose="02040503050406030204" pitchFamily="18" charset="0"/>
                        </a:rPr>
                        <m:t>𝑭𝒅</m:t>
                      </m:r>
                    </m:oMath>
                  </m:oMathPara>
                </a14:m>
                <a:endParaRPr lang="en-US" sz="2800" dirty="0"/>
              </a:p>
            </p:txBody>
          </p:sp>
        </mc:Choice>
        <mc:Fallback xmlns="">
          <p:sp>
            <p:nvSpPr>
              <p:cNvPr id="16" name="TextBox 15">
                <a:extLst>
                  <a:ext uri="{FF2B5EF4-FFF2-40B4-BE49-F238E27FC236}">
                    <a16:creationId xmlns:a16="http://schemas.microsoft.com/office/drawing/2014/main" id="{41723DF3-0A82-493B-A024-D05AF65D2612}"/>
                  </a:ext>
                </a:extLst>
              </p:cNvPr>
              <p:cNvSpPr txBox="1">
                <a:spLocks noRot="1" noChangeAspect="1" noMove="1" noResize="1" noEditPoints="1" noAdjustHandles="1" noChangeArrowheads="1" noChangeShapeType="1" noTextEdit="1"/>
              </p:cNvSpPr>
              <p:nvPr/>
            </p:nvSpPr>
            <p:spPr>
              <a:xfrm>
                <a:off x="3048000" y="2768913"/>
                <a:ext cx="1829377" cy="523220"/>
              </a:xfrm>
              <a:prstGeom prst="rect">
                <a:avLst/>
              </a:prstGeom>
              <a:blipFill>
                <a:blip r:embed="rId5"/>
                <a:stretch>
                  <a:fillRect/>
                </a:stretch>
              </a:blipFill>
              <a:ln>
                <a:solidFill>
                  <a:srgbClr val="002060"/>
                </a:solidFill>
              </a:ln>
            </p:spPr>
            <p:txBody>
              <a:bodyPr/>
              <a:lstStyle/>
              <a:p>
                <a:r>
                  <a:rPr 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afterEffect">
                                  <p:stCondLst>
                                    <p:cond delay="1000"/>
                                  </p:stCondLst>
                                  <p:childTnLst>
                                    <p:set>
                                      <p:cBhvr>
                                        <p:cTn id="6" dur="1" fill="hold">
                                          <p:stCondLst>
                                            <p:cond delay="0"/>
                                          </p:stCondLst>
                                        </p:cTn>
                                        <p:tgtEl>
                                          <p:spTgt spid="37891">
                                            <p:txEl>
                                              <p:pRg st="0" end="0"/>
                                            </p:txEl>
                                          </p:spTgt>
                                        </p:tgtEl>
                                        <p:attrNameLst>
                                          <p:attrName>style.visibility</p:attrName>
                                        </p:attrNameLst>
                                      </p:cBhvr>
                                      <p:to>
                                        <p:strVal val="visible"/>
                                      </p:to>
                                    </p:set>
                                    <p:animEffect transition="in" filter="checkerboard(across)">
                                      <p:cBhvr>
                                        <p:cTn id="7" dur="500"/>
                                        <p:tgtEl>
                                          <p:spTgt spid="378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7891">
                                            <p:txEl>
                                              <p:pRg st="1" end="1"/>
                                            </p:txEl>
                                          </p:spTgt>
                                        </p:tgtEl>
                                        <p:attrNameLst>
                                          <p:attrName>style.visibility</p:attrName>
                                        </p:attrNameLst>
                                      </p:cBhvr>
                                      <p:to>
                                        <p:strVal val="visible"/>
                                      </p:to>
                                    </p:set>
                                    <p:animEffect transition="in" filter="checkerboard(across)">
                                      <p:cBhvr>
                                        <p:cTn id="12" dur="500"/>
                                        <p:tgtEl>
                                          <p:spTgt spid="37891">
                                            <p:txEl>
                                              <p:pRg st="1" end="1"/>
                                            </p:txEl>
                                          </p:spTgt>
                                        </p:tgtEl>
                                      </p:cBhvr>
                                    </p:animEffect>
                                  </p:childTnLst>
                                </p:cTn>
                              </p:par>
                            </p:childTnLst>
                          </p:cTn>
                        </p:par>
                        <p:par>
                          <p:cTn id="13" fill="hold" nodeType="afterGroup">
                            <p:stCondLst>
                              <p:cond delay="500"/>
                            </p:stCondLst>
                            <p:childTnLst>
                              <p:par>
                                <p:cTn id="14" presetID="42" presetClass="entr" presetSubtype="0" fill="hold" grpId="0" nodeType="after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fade">
                                      <p:cBhvr>
                                        <p:cTn id="16" dur="1000"/>
                                        <p:tgtEl>
                                          <p:spTgt spid="16"/>
                                        </p:tgtEl>
                                      </p:cBhvr>
                                    </p:animEffect>
                                    <p:anim calcmode="lin" valueType="num">
                                      <p:cBhvr>
                                        <p:cTn id="17" dur="1000" fill="hold"/>
                                        <p:tgtEl>
                                          <p:spTgt spid="16"/>
                                        </p:tgtEl>
                                        <p:attrNameLst>
                                          <p:attrName>ppt_x</p:attrName>
                                        </p:attrNameLst>
                                      </p:cBhvr>
                                      <p:tavLst>
                                        <p:tav tm="0">
                                          <p:val>
                                            <p:strVal val="#ppt_x"/>
                                          </p:val>
                                        </p:tav>
                                        <p:tav tm="100000">
                                          <p:val>
                                            <p:strVal val="#ppt_x"/>
                                          </p:val>
                                        </p:tav>
                                      </p:tavLst>
                                    </p:anim>
                                    <p:anim calcmode="lin" valueType="num">
                                      <p:cBhvr>
                                        <p:cTn id="18"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37891">
                                            <p:txEl>
                                              <p:pRg st="3" end="3"/>
                                            </p:txEl>
                                          </p:spTgt>
                                        </p:tgtEl>
                                        <p:attrNameLst>
                                          <p:attrName>style.visibility</p:attrName>
                                        </p:attrNameLst>
                                      </p:cBhvr>
                                      <p:to>
                                        <p:strVal val="visible"/>
                                      </p:to>
                                    </p:set>
                                    <p:animEffect transition="in" filter="checkerboard(across)">
                                      <p:cBhvr>
                                        <p:cTn id="23" dur="500"/>
                                        <p:tgtEl>
                                          <p:spTgt spid="37891">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ntr" presetSubtype="0" fill="hold" nodeType="clickEffect">
                                  <p:stCondLst>
                                    <p:cond delay="0"/>
                                  </p:stCondLst>
                                  <p:childTnLst>
                                    <p:set>
                                      <p:cBhvr>
                                        <p:cTn id="27" dur="1" fill="hold">
                                          <p:stCondLst>
                                            <p:cond delay="0"/>
                                          </p:stCondLst>
                                        </p:cTn>
                                        <p:tgtEl>
                                          <p:spTgt spid="37892"/>
                                        </p:tgtEl>
                                        <p:attrNameLst>
                                          <p:attrName>style.visibility</p:attrName>
                                        </p:attrNameLst>
                                      </p:cBhvr>
                                      <p:to>
                                        <p:strVal val="visible"/>
                                      </p:to>
                                    </p:set>
                                    <p:animEffect transition="in" filter="fade">
                                      <p:cBhvr>
                                        <p:cTn id="28" dur="2000"/>
                                        <p:tgtEl>
                                          <p:spTgt spid="37892"/>
                                        </p:tgtEl>
                                      </p:cBhvr>
                                    </p:animEffect>
                                  </p:childTnLst>
                                </p:cTn>
                              </p:par>
                            </p:childTnLst>
                          </p:cTn>
                        </p:par>
                        <p:par>
                          <p:cTn id="29" fill="hold" nodeType="withGroup">
                            <p:stCondLst>
                              <p:cond delay="2000"/>
                            </p:stCondLst>
                            <p:childTnLst>
                              <p:par>
                                <p:cTn id="30" presetID="22" presetClass="entr" presetSubtype="8" fill="hold" nodeType="afterEffect">
                                  <p:stCondLst>
                                    <p:cond delay="0"/>
                                  </p:stCondLst>
                                  <p:childTnLst>
                                    <p:set>
                                      <p:cBhvr>
                                        <p:cTn id="31" dur="1" fill="hold">
                                          <p:stCondLst>
                                            <p:cond delay="0"/>
                                          </p:stCondLst>
                                        </p:cTn>
                                        <p:tgtEl>
                                          <p:spTgt spid="37899"/>
                                        </p:tgtEl>
                                        <p:attrNameLst>
                                          <p:attrName>style.visibility</p:attrName>
                                        </p:attrNameLst>
                                      </p:cBhvr>
                                      <p:to>
                                        <p:strVal val="visible"/>
                                      </p:to>
                                    </p:set>
                                    <p:animEffect transition="in" filter="wipe(left)">
                                      <p:cBhvr>
                                        <p:cTn id="32" dur="1000"/>
                                        <p:tgtEl>
                                          <p:spTgt spid="3789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63" presetClass="path" presetSubtype="0" accel="50000" decel="50000" fill="hold" nodeType="clickEffect">
                                  <p:stCondLst>
                                    <p:cond delay="0"/>
                                  </p:stCondLst>
                                  <p:childTnLst>
                                    <p:animMotion origin="layout" path="M -4.16667E-6 2.59259E-6 L 0.5698 0.00278 " pathEditMode="relative" rAng="0" ptsTypes="AA">
                                      <p:cBhvr>
                                        <p:cTn id="36" dur="2000" fill="hold"/>
                                        <p:tgtEl>
                                          <p:spTgt spid="37892"/>
                                        </p:tgtEl>
                                        <p:attrNameLst>
                                          <p:attrName>ppt_x</p:attrName>
                                          <p:attrName>ppt_y</p:attrName>
                                        </p:attrNameLst>
                                      </p:cBhvr>
                                      <p:rCtr x="28490" y="139"/>
                                    </p:animMotion>
                                  </p:childTnLst>
                                </p:cTn>
                              </p:par>
                            </p:childTnLst>
                          </p:cTn>
                        </p:par>
                        <p:par>
                          <p:cTn id="37" fill="hold" nodeType="afterGroup">
                            <p:stCondLst>
                              <p:cond delay="2000"/>
                            </p:stCondLst>
                            <p:childTnLst>
                              <p:par>
                                <p:cTn id="38" presetID="16" presetClass="entr" presetSubtype="37" fill="hold" nodeType="afterEffect">
                                  <p:stCondLst>
                                    <p:cond delay="1000"/>
                                  </p:stCondLst>
                                  <p:childTnLst>
                                    <p:set>
                                      <p:cBhvr>
                                        <p:cTn id="39" dur="1" fill="hold">
                                          <p:stCondLst>
                                            <p:cond delay="0"/>
                                          </p:stCondLst>
                                        </p:cTn>
                                        <p:tgtEl>
                                          <p:spTgt spid="37900"/>
                                        </p:tgtEl>
                                        <p:attrNameLst>
                                          <p:attrName>style.visibility</p:attrName>
                                        </p:attrNameLst>
                                      </p:cBhvr>
                                      <p:to>
                                        <p:strVal val="visible"/>
                                      </p:to>
                                    </p:set>
                                    <p:animEffect transition="in" filter="barn(outVertical)">
                                      <p:cBhvr>
                                        <p:cTn id="40" dur="1000"/>
                                        <p:tgtEl>
                                          <p:spTgt spid="37900"/>
                                        </p:tgtEl>
                                      </p:cBhvr>
                                    </p:animEffect>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fade">
                                      <p:cBhvr>
                                        <p:cTn id="45" dur="1000"/>
                                        <p:tgtEl>
                                          <p:spTgt spid="14"/>
                                        </p:tgtEl>
                                      </p:cBhvr>
                                    </p:animEffect>
                                    <p:anim calcmode="lin" valueType="num">
                                      <p:cBhvr>
                                        <p:cTn id="46" dur="1000" fill="hold"/>
                                        <p:tgtEl>
                                          <p:spTgt spid="14"/>
                                        </p:tgtEl>
                                        <p:attrNameLst>
                                          <p:attrName>ppt_x</p:attrName>
                                        </p:attrNameLst>
                                      </p:cBhvr>
                                      <p:tavLst>
                                        <p:tav tm="0">
                                          <p:val>
                                            <p:strVal val="#ppt_x"/>
                                          </p:val>
                                        </p:tav>
                                        <p:tav tm="100000">
                                          <p:val>
                                            <p:strVal val="#ppt_x"/>
                                          </p:val>
                                        </p:tav>
                                      </p:tavLst>
                                    </p:anim>
                                    <p:anim calcmode="lin" valueType="num">
                                      <p:cBhvr>
                                        <p:cTn id="47"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uiExpand="1" build="p"/>
      <p:bldP spid="14" grpId="0" animBg="1"/>
      <p:bldP spid="1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AF900066-DBC9-4322-831A-AD84B0B464F6}"/>
              </a:ext>
            </a:extLst>
          </p:cNvPr>
          <p:cNvSpPr>
            <a:spLocks noGrp="1" noChangeArrowheads="1"/>
          </p:cNvSpPr>
          <p:nvPr>
            <p:ph type="title"/>
          </p:nvPr>
        </p:nvSpPr>
        <p:spPr/>
        <p:txBody>
          <a:bodyPr/>
          <a:lstStyle/>
          <a:p>
            <a:pPr eaLnBrk="1" hangingPunct="1"/>
            <a:r>
              <a:rPr lang="en-US" altLang="en-US"/>
              <a:t>Calculating Work</a:t>
            </a:r>
          </a:p>
        </p:txBody>
      </p:sp>
      <p:sp>
        <p:nvSpPr>
          <p:cNvPr id="39939" name="Rectangle 3">
            <a:extLst>
              <a:ext uri="{FF2B5EF4-FFF2-40B4-BE49-F238E27FC236}">
                <a16:creationId xmlns:a16="http://schemas.microsoft.com/office/drawing/2014/main" id="{3EDBBFC1-7B12-4C5C-B773-2CBEECE6719B}"/>
              </a:ext>
            </a:extLst>
          </p:cNvPr>
          <p:cNvSpPr>
            <a:spLocks noGrp="1" noChangeArrowheads="1"/>
          </p:cNvSpPr>
          <p:nvPr>
            <p:ph type="body" idx="1"/>
          </p:nvPr>
        </p:nvSpPr>
        <p:spPr/>
        <p:txBody>
          <a:bodyPr/>
          <a:lstStyle/>
          <a:p>
            <a:pPr eaLnBrk="1" hangingPunct="1"/>
            <a:r>
              <a:rPr lang="en-US" altLang="en-US"/>
              <a:t>What if the force is not completely in the same direction as the displacement of the object?</a:t>
            </a:r>
          </a:p>
        </p:txBody>
      </p:sp>
      <p:grpSp>
        <p:nvGrpSpPr>
          <p:cNvPr id="39950" name="Group 14">
            <a:extLst>
              <a:ext uri="{FF2B5EF4-FFF2-40B4-BE49-F238E27FC236}">
                <a16:creationId xmlns:a16="http://schemas.microsoft.com/office/drawing/2014/main" id="{424AC174-C202-40E0-859D-C9D4894F37F4}"/>
              </a:ext>
            </a:extLst>
          </p:cNvPr>
          <p:cNvGrpSpPr>
            <a:grpSpLocks/>
          </p:cNvGrpSpPr>
          <p:nvPr/>
        </p:nvGrpSpPr>
        <p:grpSpPr bwMode="auto">
          <a:xfrm>
            <a:off x="1609725" y="3429000"/>
            <a:ext cx="4943475" cy="2493963"/>
            <a:chOff x="1014" y="2160"/>
            <a:chExt cx="3114" cy="1571"/>
          </a:xfrm>
        </p:grpSpPr>
        <p:pic>
          <p:nvPicPr>
            <p:cNvPr id="11269" name="Picture 5">
              <a:extLst>
                <a:ext uri="{FF2B5EF4-FFF2-40B4-BE49-F238E27FC236}">
                  <a16:creationId xmlns:a16="http://schemas.microsoft.com/office/drawing/2014/main" id="{601C3791-E558-4283-9340-FDBABEF7B1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4" y="2160"/>
              <a:ext cx="3114" cy="1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270" name="Group 8">
              <a:extLst>
                <a:ext uri="{FF2B5EF4-FFF2-40B4-BE49-F238E27FC236}">
                  <a16:creationId xmlns:a16="http://schemas.microsoft.com/office/drawing/2014/main" id="{A301BE80-4C4B-4551-A8EB-020DE58DEBD7}"/>
                </a:ext>
              </a:extLst>
            </p:cNvPr>
            <p:cNvGrpSpPr>
              <a:grpSpLocks/>
            </p:cNvGrpSpPr>
            <p:nvPr/>
          </p:nvGrpSpPr>
          <p:grpSpPr bwMode="auto">
            <a:xfrm>
              <a:off x="2742" y="2726"/>
              <a:ext cx="672" cy="490"/>
              <a:chOff x="2208" y="2726"/>
              <a:chExt cx="672" cy="490"/>
            </a:xfrm>
          </p:grpSpPr>
          <p:sp>
            <p:nvSpPr>
              <p:cNvPr id="11273" name="Line 6">
                <a:extLst>
                  <a:ext uri="{FF2B5EF4-FFF2-40B4-BE49-F238E27FC236}">
                    <a16:creationId xmlns:a16="http://schemas.microsoft.com/office/drawing/2014/main" id="{16920ED1-AB3A-4DFC-8B4C-C61D0A2822E3}"/>
                  </a:ext>
                </a:extLst>
              </p:cNvPr>
              <p:cNvSpPr>
                <a:spLocks noChangeShapeType="1"/>
              </p:cNvSpPr>
              <p:nvPr/>
            </p:nvSpPr>
            <p:spPr bwMode="auto">
              <a:xfrm flipV="1">
                <a:off x="2208" y="2928"/>
                <a:ext cx="480" cy="2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74" name="Text Box 7">
                <a:extLst>
                  <a:ext uri="{FF2B5EF4-FFF2-40B4-BE49-F238E27FC236}">
                    <a16:creationId xmlns:a16="http://schemas.microsoft.com/office/drawing/2014/main" id="{287A1A83-4C8F-4B5F-84FB-16FEB0880820}"/>
                  </a:ext>
                </a:extLst>
              </p:cNvPr>
              <p:cNvSpPr txBox="1">
                <a:spLocks noChangeArrowheads="1"/>
              </p:cNvSpPr>
              <p:nvPr/>
            </p:nvSpPr>
            <p:spPr bwMode="auto">
              <a:xfrm>
                <a:off x="2666" y="2726"/>
                <a:ext cx="21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r>
                  <a:rPr lang="en-US" altLang="en-US" sz="2000" b="1"/>
                  <a:t>F</a:t>
                </a:r>
              </a:p>
            </p:txBody>
          </p:sp>
        </p:grpSp>
        <p:sp>
          <p:nvSpPr>
            <p:cNvPr id="11271" name="Line 9">
              <a:extLst>
                <a:ext uri="{FF2B5EF4-FFF2-40B4-BE49-F238E27FC236}">
                  <a16:creationId xmlns:a16="http://schemas.microsoft.com/office/drawing/2014/main" id="{A88CD692-ACD6-4EAB-868B-F6311E4F7F2B}"/>
                </a:ext>
              </a:extLst>
            </p:cNvPr>
            <p:cNvSpPr>
              <a:spLocks noChangeShapeType="1"/>
            </p:cNvSpPr>
            <p:nvPr/>
          </p:nvSpPr>
          <p:spPr bwMode="auto">
            <a:xfrm>
              <a:off x="2646" y="3408"/>
              <a:ext cx="86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72" name="Text Box 13">
              <a:extLst>
                <a:ext uri="{FF2B5EF4-FFF2-40B4-BE49-F238E27FC236}">
                  <a16:creationId xmlns:a16="http://schemas.microsoft.com/office/drawing/2014/main" id="{245C4D77-B1D3-45EF-BD09-154980EE6815}"/>
                </a:ext>
              </a:extLst>
            </p:cNvPr>
            <p:cNvSpPr txBox="1">
              <a:spLocks noChangeArrowheads="1"/>
            </p:cNvSpPr>
            <p:nvPr/>
          </p:nvSpPr>
          <p:spPr bwMode="auto">
            <a:xfrm>
              <a:off x="3030" y="3158"/>
              <a:ext cx="20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r>
                <a:rPr lang="el-GR" altLang="en-US" sz="2000"/>
                <a:t>θ</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afterEffect">
                                  <p:stCondLst>
                                    <p:cond delay="500"/>
                                  </p:stCondLst>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checkerboard(across)">
                                      <p:cBhvr>
                                        <p:cTn id="7" dur="750"/>
                                        <p:tgtEl>
                                          <p:spTgt spid="39939">
                                            <p:txEl>
                                              <p:pRg st="0" end="0"/>
                                            </p:txEl>
                                          </p:spTgt>
                                        </p:tgtEl>
                                      </p:cBhvr>
                                    </p:animEffect>
                                  </p:childTnLst>
                                </p:cTn>
                              </p:par>
                            </p:childTnLst>
                          </p:cTn>
                        </p:par>
                        <p:par>
                          <p:cTn id="8" fill="hold" nodeType="afterGroup">
                            <p:stCondLst>
                              <p:cond delay="1250"/>
                            </p:stCondLst>
                            <p:childTnLst>
                              <p:par>
                                <p:cTn id="9" presetID="10" presetClass="entr" presetSubtype="0" fill="hold" nodeType="afterEffect">
                                  <p:stCondLst>
                                    <p:cond delay="1500"/>
                                  </p:stCondLst>
                                  <p:childTnLst>
                                    <p:set>
                                      <p:cBhvr>
                                        <p:cTn id="10" dur="1" fill="hold">
                                          <p:stCondLst>
                                            <p:cond delay="0"/>
                                          </p:stCondLst>
                                        </p:cTn>
                                        <p:tgtEl>
                                          <p:spTgt spid="39950"/>
                                        </p:tgtEl>
                                        <p:attrNameLst>
                                          <p:attrName>style.visibility</p:attrName>
                                        </p:attrNameLst>
                                      </p:cBhvr>
                                      <p:to>
                                        <p:strVal val="visible"/>
                                      </p:to>
                                    </p:set>
                                    <p:animEffect transition="in" filter="fade">
                                      <p:cBhvr>
                                        <p:cTn id="11" dur="2000"/>
                                        <p:tgtEl>
                                          <p:spTgt spid="399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3E4886AF-2C0E-4AB5-ADFF-F48C7DE50B2D}"/>
              </a:ext>
            </a:extLst>
          </p:cNvPr>
          <p:cNvSpPr>
            <a:spLocks noGrp="1" noChangeArrowheads="1"/>
          </p:cNvSpPr>
          <p:nvPr>
            <p:ph type="title"/>
          </p:nvPr>
        </p:nvSpPr>
        <p:spPr/>
        <p:txBody>
          <a:bodyPr/>
          <a:lstStyle/>
          <a:p>
            <a:pPr eaLnBrk="1" hangingPunct="1"/>
            <a:r>
              <a:rPr lang="en-US" altLang="en-US"/>
              <a:t>Calculating Work</a:t>
            </a:r>
          </a:p>
        </p:txBody>
      </p:sp>
      <p:sp>
        <p:nvSpPr>
          <p:cNvPr id="40963" name="Rectangle 3">
            <a:extLst>
              <a:ext uri="{FF2B5EF4-FFF2-40B4-BE49-F238E27FC236}">
                <a16:creationId xmlns:a16="http://schemas.microsoft.com/office/drawing/2014/main" id="{807F272A-451C-4E8A-834E-4AD4A6C13841}"/>
              </a:ext>
            </a:extLst>
          </p:cNvPr>
          <p:cNvSpPr>
            <a:spLocks noGrp="1" noChangeArrowheads="1"/>
          </p:cNvSpPr>
          <p:nvPr>
            <p:ph type="body" idx="1"/>
          </p:nvPr>
        </p:nvSpPr>
        <p:spPr>
          <a:xfrm>
            <a:off x="609600" y="1600200"/>
            <a:ext cx="7924800" cy="1868054"/>
          </a:xfrm>
        </p:spPr>
        <p:txBody>
          <a:bodyPr/>
          <a:lstStyle/>
          <a:p>
            <a:pPr eaLnBrk="1" hangingPunct="1">
              <a:lnSpc>
                <a:spcPct val="90000"/>
              </a:lnSpc>
            </a:pPr>
            <a:r>
              <a:rPr lang="en-US" altLang="en-US" sz="2400" dirty="0"/>
              <a:t>When all the force is not in the same direction as the displacement of the object, we can use simple trig (</a:t>
            </a:r>
            <a:r>
              <a:rPr lang="en-US" altLang="en-US" sz="2400" b="1" dirty="0">
                <a:solidFill>
                  <a:schemeClr val="folHlink"/>
                </a:solidFill>
              </a:rPr>
              <a:t>Component Vector Resolution</a:t>
            </a:r>
            <a:r>
              <a:rPr lang="en-US" altLang="en-US" sz="2400" b="1" dirty="0"/>
              <a:t>) </a:t>
            </a:r>
            <a:r>
              <a:rPr lang="en-US" altLang="en-US" sz="2400" dirty="0"/>
              <a:t>to determine the magnitude of the force in the direction of interest.</a:t>
            </a:r>
          </a:p>
          <a:p>
            <a:pPr eaLnBrk="1" hangingPunct="1">
              <a:lnSpc>
                <a:spcPct val="90000"/>
              </a:lnSpc>
            </a:pPr>
            <a:r>
              <a:rPr lang="en-US" altLang="en-US" sz="2400" dirty="0"/>
              <a:t>Hence:</a:t>
            </a:r>
          </a:p>
        </p:txBody>
      </p:sp>
      <mc:AlternateContent xmlns:mc="http://schemas.openxmlformats.org/markup-compatibility/2006" xmlns:a14="http://schemas.microsoft.com/office/drawing/2010/main">
        <mc:Choice Requires="a14">
          <p:sp>
            <p:nvSpPr>
              <p:cNvPr id="40965" name="Text Box 5">
                <a:extLst>
                  <a:ext uri="{FF2B5EF4-FFF2-40B4-BE49-F238E27FC236}">
                    <a16:creationId xmlns:a16="http://schemas.microsoft.com/office/drawing/2014/main" id="{B00421B9-3423-458F-B749-588E1A90DCE3}"/>
                  </a:ext>
                </a:extLst>
              </p:cNvPr>
              <p:cNvSpPr txBox="1">
                <a:spLocks noChangeArrowheads="1"/>
              </p:cNvSpPr>
              <p:nvPr/>
            </p:nvSpPr>
            <p:spPr bwMode="auto">
              <a:xfrm>
                <a:off x="2224196" y="4567238"/>
                <a:ext cx="418704" cy="40011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14:m>
                  <m:oMathPara xmlns:m="http://schemas.openxmlformats.org/officeDocument/2006/math">
                    <m:oMathParaPr>
                      <m:jc m:val="centerGroup"/>
                    </m:oMathParaPr>
                    <m:oMath xmlns:m="http://schemas.openxmlformats.org/officeDocument/2006/math">
                      <m:r>
                        <a:rPr lang="en-US" altLang="en-US" sz="2000" b="1" i="1" dirty="0" smtClean="0">
                          <a:latin typeface="Cambria Math" panose="02040503050406030204" pitchFamily="18" charset="0"/>
                        </a:rPr>
                        <m:t>𝑭</m:t>
                      </m:r>
                    </m:oMath>
                  </m:oMathPara>
                </a14:m>
                <a:endParaRPr lang="en-US" altLang="en-US" sz="2000" b="1" dirty="0"/>
              </a:p>
            </p:txBody>
          </p:sp>
        </mc:Choice>
        <mc:Fallback xmlns="">
          <p:sp>
            <p:nvSpPr>
              <p:cNvPr id="40965" name="Text Box 5">
                <a:extLst>
                  <a:ext uri="{FF2B5EF4-FFF2-40B4-BE49-F238E27FC236}">
                    <a16:creationId xmlns:a16="http://schemas.microsoft.com/office/drawing/2014/main" id="{B00421B9-3423-458F-B749-588E1A90DCE3}"/>
                  </a:ext>
                </a:extLst>
              </p:cNvPr>
              <p:cNvSpPr txBox="1">
                <a:spLocks noRot="1" noChangeAspect="1" noMove="1" noResize="1" noEditPoints="1" noAdjustHandles="1" noChangeArrowheads="1" noChangeShapeType="1" noTextEdit="1"/>
              </p:cNvSpPr>
              <p:nvPr/>
            </p:nvSpPr>
            <p:spPr bwMode="auto">
              <a:xfrm>
                <a:off x="2224196" y="4567238"/>
                <a:ext cx="418704" cy="400110"/>
              </a:xfrm>
              <a:prstGeom prst="rect">
                <a:avLst/>
              </a:prstGeom>
              <a:blipFill>
                <a:blip r:embed="rId2"/>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40967" name="Line 7">
            <a:extLst>
              <a:ext uri="{FF2B5EF4-FFF2-40B4-BE49-F238E27FC236}">
                <a16:creationId xmlns:a16="http://schemas.microsoft.com/office/drawing/2014/main" id="{1B1F090E-CDFF-4E38-9320-39660C967536}"/>
              </a:ext>
            </a:extLst>
          </p:cNvPr>
          <p:cNvSpPr>
            <a:spLocks noChangeShapeType="1"/>
          </p:cNvSpPr>
          <p:nvPr/>
        </p:nvSpPr>
        <p:spPr bwMode="auto">
          <a:xfrm flipV="1">
            <a:off x="3402121" y="4354513"/>
            <a:ext cx="0" cy="1219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68" name="Text Box 8">
            <a:extLst>
              <a:ext uri="{FF2B5EF4-FFF2-40B4-BE49-F238E27FC236}">
                <a16:creationId xmlns:a16="http://schemas.microsoft.com/office/drawing/2014/main" id="{F2E56192-1876-4A8C-B395-A31A061A2095}"/>
              </a:ext>
            </a:extLst>
          </p:cNvPr>
          <p:cNvSpPr txBox="1">
            <a:spLocks noChangeArrowheads="1"/>
          </p:cNvSpPr>
          <p:nvPr/>
        </p:nvSpPr>
        <p:spPr bwMode="auto">
          <a:xfrm>
            <a:off x="2167046" y="5127626"/>
            <a:ext cx="3254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r>
              <a:rPr lang="el-GR" altLang="en-US" sz="2000"/>
              <a:t>θ</a:t>
            </a:r>
          </a:p>
        </p:txBody>
      </p:sp>
      <mc:AlternateContent xmlns:mc="http://schemas.openxmlformats.org/markup-compatibility/2006" xmlns:a14="http://schemas.microsoft.com/office/drawing/2010/main">
        <mc:Choice Requires="a14">
          <p:sp>
            <p:nvSpPr>
              <p:cNvPr id="40969" name="Text Box 9">
                <a:extLst>
                  <a:ext uri="{FF2B5EF4-FFF2-40B4-BE49-F238E27FC236}">
                    <a16:creationId xmlns:a16="http://schemas.microsoft.com/office/drawing/2014/main" id="{CF8A94A0-5BE8-4256-BA6D-A9E7458C171B}"/>
                  </a:ext>
                </a:extLst>
              </p:cNvPr>
              <p:cNvSpPr txBox="1">
                <a:spLocks noChangeArrowheads="1"/>
              </p:cNvSpPr>
              <p:nvPr/>
            </p:nvSpPr>
            <p:spPr bwMode="auto">
              <a:xfrm>
                <a:off x="1905677" y="5568044"/>
                <a:ext cx="1612755" cy="40011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14:m>
                  <m:oMathPara xmlns:m="http://schemas.openxmlformats.org/officeDocument/2006/math">
                    <m:oMathParaPr>
                      <m:jc m:val="centerGroup"/>
                    </m:oMathParaPr>
                    <m:oMath xmlns:m="http://schemas.openxmlformats.org/officeDocument/2006/math">
                      <m:r>
                        <a:rPr lang="en-US" altLang="en-US" sz="2000" b="1" i="1" dirty="0" smtClean="0">
                          <a:latin typeface="Cambria Math" panose="02040503050406030204" pitchFamily="18" charset="0"/>
                        </a:rPr>
                        <m:t>𝑭</m:t>
                      </m:r>
                      <m:r>
                        <a:rPr lang="en-US" altLang="en-US" sz="2000" b="1" i="1" baseline="-25000" dirty="0" err="1" smtClean="0">
                          <a:latin typeface="Cambria Math" panose="02040503050406030204" pitchFamily="18" charset="0"/>
                        </a:rPr>
                        <m:t>𝒙</m:t>
                      </m:r>
                      <m:r>
                        <a:rPr lang="en-US" altLang="en-US" sz="2000" b="1" i="1" dirty="0" smtClean="0">
                          <a:latin typeface="Cambria Math" panose="02040503050406030204" pitchFamily="18" charset="0"/>
                        </a:rPr>
                        <m:t>=</m:t>
                      </m:r>
                      <m:r>
                        <a:rPr lang="en-US" altLang="en-US" sz="2000" b="1" i="1" dirty="0" err="1">
                          <a:latin typeface="Cambria Math" panose="02040503050406030204" pitchFamily="18" charset="0"/>
                        </a:rPr>
                        <m:t>𝑭</m:t>
                      </m:r>
                      <m:r>
                        <a:rPr lang="en-US" altLang="en-US" sz="2000" i="1" dirty="0" err="1">
                          <a:latin typeface="Cambria Math" panose="02040503050406030204" pitchFamily="18" charset="0"/>
                        </a:rPr>
                        <m:t>𝑐𝑜𝑠</m:t>
                      </m:r>
                      <m:r>
                        <a:rPr lang="el-GR" altLang="en-US" sz="2000" i="1" dirty="0">
                          <a:latin typeface="Cambria Math" panose="02040503050406030204" pitchFamily="18" charset="0"/>
                        </a:rPr>
                        <m:t>𝜃</m:t>
                      </m:r>
                    </m:oMath>
                  </m:oMathPara>
                </a14:m>
                <a:endParaRPr lang="el-GR" altLang="en-US" sz="2000" b="1" dirty="0"/>
              </a:p>
            </p:txBody>
          </p:sp>
        </mc:Choice>
        <mc:Fallback xmlns="">
          <p:sp>
            <p:nvSpPr>
              <p:cNvPr id="40969" name="Text Box 9">
                <a:extLst>
                  <a:ext uri="{FF2B5EF4-FFF2-40B4-BE49-F238E27FC236}">
                    <a16:creationId xmlns:a16="http://schemas.microsoft.com/office/drawing/2014/main" id="{CF8A94A0-5BE8-4256-BA6D-A9E7458C171B}"/>
                  </a:ext>
                </a:extLst>
              </p:cNvPr>
              <p:cNvSpPr txBox="1">
                <a:spLocks noRot="1" noChangeAspect="1" noMove="1" noResize="1" noEditPoints="1" noAdjustHandles="1" noChangeArrowheads="1" noChangeShapeType="1" noTextEdit="1"/>
              </p:cNvSpPr>
              <p:nvPr/>
            </p:nvSpPr>
            <p:spPr bwMode="auto">
              <a:xfrm>
                <a:off x="1905677" y="5568044"/>
                <a:ext cx="1612755" cy="400110"/>
              </a:xfrm>
              <a:prstGeom prst="rect">
                <a:avLst/>
              </a:prstGeom>
              <a:blipFill>
                <a:blip r:embed="rId3"/>
                <a:stretch>
                  <a:fillRect/>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0970" name="Text Box 10">
                <a:extLst>
                  <a:ext uri="{FF2B5EF4-FFF2-40B4-BE49-F238E27FC236}">
                    <a16:creationId xmlns:a16="http://schemas.microsoft.com/office/drawing/2014/main" id="{BB832E6E-1A61-4733-9A26-6AE22C629246}"/>
                  </a:ext>
                </a:extLst>
              </p:cNvPr>
              <p:cNvSpPr txBox="1">
                <a:spLocks noChangeArrowheads="1"/>
              </p:cNvSpPr>
              <p:nvPr/>
            </p:nvSpPr>
            <p:spPr bwMode="auto">
              <a:xfrm>
                <a:off x="3355938" y="4798894"/>
                <a:ext cx="1493982" cy="40011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14:m>
                  <m:oMathPara xmlns:m="http://schemas.openxmlformats.org/officeDocument/2006/math">
                    <m:oMathParaPr>
                      <m:jc m:val="centerGroup"/>
                    </m:oMathParaPr>
                    <m:oMath xmlns:m="http://schemas.openxmlformats.org/officeDocument/2006/math">
                      <m:r>
                        <a:rPr lang="en-US" altLang="en-US" sz="2000" b="1" i="1" dirty="0" smtClean="0">
                          <a:latin typeface="Cambria Math" panose="02040503050406030204" pitchFamily="18" charset="0"/>
                        </a:rPr>
                        <m:t>𝑭</m:t>
                      </m:r>
                      <m:r>
                        <a:rPr lang="en-US" altLang="en-US" sz="2000" b="1" i="1" baseline="-25000" dirty="0" err="1">
                          <a:latin typeface="Cambria Math" panose="02040503050406030204" pitchFamily="18" charset="0"/>
                        </a:rPr>
                        <m:t>𝒚</m:t>
                      </m:r>
                      <m:r>
                        <a:rPr lang="en-US" altLang="en-US" sz="2000" b="1" i="1" dirty="0">
                          <a:latin typeface="Cambria Math" panose="02040503050406030204" pitchFamily="18" charset="0"/>
                        </a:rPr>
                        <m:t>=</m:t>
                      </m:r>
                      <m:r>
                        <a:rPr lang="en-US" altLang="en-US" sz="2000" b="1" i="1" dirty="0" err="1">
                          <a:latin typeface="Cambria Math" panose="02040503050406030204" pitchFamily="18" charset="0"/>
                        </a:rPr>
                        <m:t>𝑭</m:t>
                      </m:r>
                      <m:r>
                        <a:rPr lang="en-US" altLang="en-US" sz="2000" i="1" dirty="0" err="1">
                          <a:latin typeface="Cambria Math" panose="02040503050406030204" pitchFamily="18" charset="0"/>
                        </a:rPr>
                        <m:t>𝑠𝑖𝑛</m:t>
                      </m:r>
                      <m:r>
                        <a:rPr lang="el-GR" altLang="en-US" sz="2000" i="1" dirty="0">
                          <a:latin typeface="Cambria Math" panose="02040503050406030204" pitchFamily="18" charset="0"/>
                        </a:rPr>
                        <m:t>𝜃</m:t>
                      </m:r>
                    </m:oMath>
                  </m:oMathPara>
                </a14:m>
                <a:endParaRPr lang="el-GR" altLang="en-US" sz="2000" b="1" dirty="0"/>
              </a:p>
            </p:txBody>
          </p:sp>
        </mc:Choice>
        <mc:Fallback xmlns="">
          <p:sp>
            <p:nvSpPr>
              <p:cNvPr id="40970" name="Text Box 10">
                <a:extLst>
                  <a:ext uri="{FF2B5EF4-FFF2-40B4-BE49-F238E27FC236}">
                    <a16:creationId xmlns:a16="http://schemas.microsoft.com/office/drawing/2014/main" id="{BB832E6E-1A61-4733-9A26-6AE22C629246}"/>
                  </a:ext>
                </a:extLst>
              </p:cNvPr>
              <p:cNvSpPr txBox="1">
                <a:spLocks noRot="1" noChangeAspect="1" noMove="1" noResize="1" noEditPoints="1" noAdjustHandles="1" noChangeArrowheads="1" noChangeShapeType="1" noTextEdit="1"/>
              </p:cNvSpPr>
              <p:nvPr/>
            </p:nvSpPr>
            <p:spPr bwMode="auto">
              <a:xfrm>
                <a:off x="3355938" y="4798894"/>
                <a:ext cx="1493982" cy="400110"/>
              </a:xfrm>
              <a:prstGeom prst="rect">
                <a:avLst/>
              </a:prstGeom>
              <a:blipFill>
                <a:blip r:embed="rId4"/>
                <a:stretch>
                  <a:fillRect b="-12121"/>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B87721DD-589F-432E-B378-49FD80DBB702}"/>
                  </a:ext>
                </a:extLst>
              </p:cNvPr>
              <p:cNvSpPr txBox="1"/>
              <p:nvPr/>
            </p:nvSpPr>
            <p:spPr>
              <a:xfrm>
                <a:off x="3449781" y="3282789"/>
                <a:ext cx="2244435" cy="480131"/>
              </a:xfrm>
              <a:prstGeom prst="rect">
                <a:avLst/>
              </a:prstGeom>
              <a:solidFill>
                <a:schemeClr val="accent5"/>
              </a:solidFill>
              <a:ln>
                <a:solidFill>
                  <a:srgbClr val="002060"/>
                </a:solidFill>
              </a:ln>
            </p:spPr>
            <p:txBody>
              <a:bodyPr wrap="square">
                <a:spAutoFit/>
              </a:bodyPr>
              <a:lstStyle/>
              <a:p>
                <a:pPr algn="ctr" eaLnBrk="1" hangingPunct="1">
                  <a:lnSpc>
                    <a:spcPct val="90000"/>
                  </a:lnSpc>
                  <a:buFont typeface="Wingdings" panose="05000000000000000000" pitchFamily="2" charset="2"/>
                  <a:buNone/>
                </a:pPr>
                <a14:m>
                  <m:oMathPara xmlns:m="http://schemas.openxmlformats.org/officeDocument/2006/math">
                    <m:oMathParaPr>
                      <m:jc m:val="centerGroup"/>
                    </m:oMathParaPr>
                    <m:oMath xmlns:m="http://schemas.openxmlformats.org/officeDocument/2006/math">
                      <m:r>
                        <a:rPr lang="en-US" altLang="en-US" sz="2800" i="1" dirty="0" smtClean="0">
                          <a:latin typeface="Cambria Math" panose="02040503050406030204" pitchFamily="18" charset="0"/>
                        </a:rPr>
                        <m:t>𝑊</m:t>
                      </m:r>
                      <m:r>
                        <a:rPr lang="en-US" altLang="en-US" sz="2800" i="1" dirty="0" smtClean="0">
                          <a:latin typeface="Cambria Math" panose="02040503050406030204" pitchFamily="18" charset="0"/>
                        </a:rPr>
                        <m:t>=</m:t>
                      </m:r>
                      <m:r>
                        <a:rPr lang="en-US" altLang="en-US" sz="2800" b="1" i="1" dirty="0" err="1" smtClean="0">
                          <a:latin typeface="Cambria Math" panose="02040503050406030204" pitchFamily="18" charset="0"/>
                        </a:rPr>
                        <m:t>𝑭𝒅</m:t>
                      </m:r>
                      <m:r>
                        <a:rPr lang="en-US" altLang="en-US" sz="2800" i="1" dirty="0" err="1" smtClean="0">
                          <a:latin typeface="Cambria Math" panose="02040503050406030204" pitchFamily="18" charset="0"/>
                        </a:rPr>
                        <m:t>𝑐𝑜𝑠</m:t>
                      </m:r>
                      <m:r>
                        <a:rPr lang="el-GR" altLang="en-US" sz="2800" i="1" dirty="0" smtClean="0">
                          <a:latin typeface="Cambria Math" panose="02040503050406030204" pitchFamily="18" charset="0"/>
                        </a:rPr>
                        <m:t>𝜃</m:t>
                      </m:r>
                    </m:oMath>
                  </m:oMathPara>
                </a14:m>
                <a:endParaRPr lang="en-US" altLang="en-US" sz="1800" dirty="0"/>
              </a:p>
            </p:txBody>
          </p:sp>
        </mc:Choice>
        <mc:Fallback xmlns="">
          <p:sp>
            <p:nvSpPr>
              <p:cNvPr id="12" name="TextBox 11">
                <a:extLst>
                  <a:ext uri="{FF2B5EF4-FFF2-40B4-BE49-F238E27FC236}">
                    <a16:creationId xmlns:a16="http://schemas.microsoft.com/office/drawing/2014/main" id="{B87721DD-589F-432E-B378-49FD80DBB702}"/>
                  </a:ext>
                </a:extLst>
              </p:cNvPr>
              <p:cNvSpPr txBox="1">
                <a:spLocks noRot="1" noChangeAspect="1" noMove="1" noResize="1" noEditPoints="1" noAdjustHandles="1" noChangeArrowheads="1" noChangeShapeType="1" noTextEdit="1"/>
              </p:cNvSpPr>
              <p:nvPr/>
            </p:nvSpPr>
            <p:spPr>
              <a:xfrm>
                <a:off x="3449781" y="3282789"/>
                <a:ext cx="2244435" cy="480131"/>
              </a:xfrm>
              <a:prstGeom prst="rect">
                <a:avLst/>
              </a:prstGeom>
              <a:blipFill>
                <a:blip r:embed="rId5"/>
                <a:stretch>
                  <a:fillRect/>
                </a:stretch>
              </a:blipFill>
              <a:ln>
                <a:solidFill>
                  <a:srgbClr val="002060"/>
                </a:solidFill>
              </a:ln>
            </p:spPr>
            <p:txBody>
              <a:bodyPr/>
              <a:lstStyle/>
              <a:p>
                <a:r>
                  <a:rPr lang="en-US">
                    <a:noFill/>
                  </a:rPr>
                  <a:t> </a:t>
                </a:r>
              </a:p>
            </p:txBody>
          </p:sp>
        </mc:Fallback>
      </mc:AlternateContent>
      <p:sp>
        <p:nvSpPr>
          <p:cNvPr id="13" name="TextBox 12">
            <a:extLst>
              <a:ext uri="{FF2B5EF4-FFF2-40B4-BE49-F238E27FC236}">
                <a16:creationId xmlns:a16="http://schemas.microsoft.com/office/drawing/2014/main" id="{0A36DB94-D34C-46EE-BC36-94CF5B15D2D5}"/>
              </a:ext>
            </a:extLst>
          </p:cNvPr>
          <p:cNvSpPr txBox="1"/>
          <p:nvPr/>
        </p:nvSpPr>
        <p:spPr>
          <a:xfrm>
            <a:off x="0" y="6226860"/>
            <a:ext cx="9143999" cy="646331"/>
          </a:xfrm>
          <a:prstGeom prst="rect">
            <a:avLst/>
          </a:prstGeom>
          <a:solidFill>
            <a:schemeClr val="accent2"/>
          </a:solidFill>
        </p:spPr>
        <p:txBody>
          <a:bodyPr wrap="square">
            <a:spAutoFit/>
          </a:bodyPr>
          <a:lstStyle/>
          <a:p>
            <a:r>
              <a:rPr lang="en-US" altLang="en-US" sz="1800" b="1" dirty="0"/>
              <a:t>NOTE: Only the component of the force that acts in the direction of motion does work on the object.</a:t>
            </a:r>
            <a:endParaRPr lang="en-US" b="1" dirty="0"/>
          </a:p>
        </p:txBody>
      </p:sp>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298D54D7-DFD7-46EA-ACAF-BF7979E06E3D}"/>
                  </a:ext>
                </a:extLst>
              </p:cNvPr>
              <p:cNvSpPr txBox="1"/>
              <p:nvPr/>
            </p:nvSpPr>
            <p:spPr>
              <a:xfrm>
                <a:off x="5312028" y="3926937"/>
                <a:ext cx="3329852" cy="1231106"/>
              </a:xfrm>
              <a:prstGeom prst="rect">
                <a:avLst/>
              </a:prstGeom>
              <a:solidFill>
                <a:srgbClr val="FFC000"/>
              </a:solidFill>
            </p:spPr>
            <p:txBody>
              <a:bodyPr wrap="square">
                <a:spAutoFit/>
              </a:bodyPr>
              <a:lstStyle/>
              <a:p>
                <a:r>
                  <a:rPr lang="en-US" altLang="en-US" sz="1800" b="1" dirty="0"/>
                  <a:t>The angle for the vertical component of force relative to the direction of motion is 90 degrees. </a:t>
                </a:r>
                <a:r>
                  <a:rPr lang="en-US" altLang="en-US" sz="1800" b="1" dirty="0">
                    <a:solidFill>
                      <a:schemeClr val="bg2">
                        <a:lumMod val="75000"/>
                      </a:schemeClr>
                    </a:solidFill>
                  </a:rPr>
                  <a:t>(</a:t>
                </a:r>
                <a14:m>
                  <m:oMath xmlns:m="http://schemas.openxmlformats.org/officeDocument/2006/math">
                    <m:r>
                      <a:rPr lang="en-US" altLang="en-US" sz="1800" b="1" i="1" dirty="0" err="1">
                        <a:solidFill>
                          <a:schemeClr val="bg2">
                            <a:lumMod val="75000"/>
                          </a:schemeClr>
                        </a:solidFill>
                        <a:latin typeface="Cambria Math" panose="02040503050406030204" pitchFamily="18" charset="0"/>
                      </a:rPr>
                      <m:t>𝒄𝒐𝒔</m:t>
                    </m:r>
                    <m:r>
                      <a:rPr lang="en-US" altLang="en-US" sz="1800" b="1" i="1" dirty="0" smtClean="0">
                        <a:solidFill>
                          <a:schemeClr val="bg2">
                            <a:lumMod val="75000"/>
                          </a:schemeClr>
                        </a:solidFill>
                        <a:latin typeface="Cambria Math" panose="02040503050406030204" pitchFamily="18" charset="0"/>
                      </a:rPr>
                      <m:t>𝟗𝟎</m:t>
                    </m:r>
                    <m:r>
                      <a:rPr lang="en-US" altLang="en-US" sz="1800" b="1" i="1" dirty="0" smtClean="0">
                        <a:solidFill>
                          <a:schemeClr val="bg2">
                            <a:lumMod val="75000"/>
                          </a:schemeClr>
                        </a:solidFill>
                        <a:latin typeface="Cambria Math" panose="02040503050406030204" pitchFamily="18" charset="0"/>
                        <a:ea typeface="Cambria Math" panose="02040503050406030204" pitchFamily="18" charset="0"/>
                      </a:rPr>
                      <m:t>°=</m:t>
                    </m:r>
                    <m:r>
                      <a:rPr lang="en-US" altLang="en-US" sz="1800" b="1" i="1" dirty="0" smtClean="0">
                        <a:solidFill>
                          <a:schemeClr val="bg2">
                            <a:lumMod val="75000"/>
                          </a:schemeClr>
                        </a:solidFill>
                        <a:latin typeface="Cambria Math" panose="02040503050406030204" pitchFamily="18" charset="0"/>
                        <a:ea typeface="Cambria Math" panose="02040503050406030204" pitchFamily="18" charset="0"/>
                      </a:rPr>
                      <m:t>𝟎</m:t>
                    </m:r>
                  </m:oMath>
                </a14:m>
                <a:r>
                  <a:rPr lang="en-US" b="1" dirty="0">
                    <a:solidFill>
                      <a:schemeClr val="bg2">
                        <a:lumMod val="75000"/>
                      </a:schemeClr>
                    </a:solidFill>
                  </a:rPr>
                  <a:t>)</a:t>
                </a:r>
                <a:endParaRPr lang="en-US" b="1" dirty="0"/>
              </a:p>
            </p:txBody>
          </p:sp>
        </mc:Choice>
        <mc:Fallback xmlns="">
          <p:sp>
            <p:nvSpPr>
              <p:cNvPr id="14" name="TextBox 13">
                <a:extLst>
                  <a:ext uri="{FF2B5EF4-FFF2-40B4-BE49-F238E27FC236}">
                    <a16:creationId xmlns:a16="http://schemas.microsoft.com/office/drawing/2014/main" id="{298D54D7-DFD7-46EA-ACAF-BF7979E06E3D}"/>
                  </a:ext>
                </a:extLst>
              </p:cNvPr>
              <p:cNvSpPr txBox="1">
                <a:spLocks noRot="1" noChangeAspect="1" noMove="1" noResize="1" noEditPoints="1" noAdjustHandles="1" noChangeArrowheads="1" noChangeShapeType="1" noTextEdit="1"/>
              </p:cNvSpPr>
              <p:nvPr/>
            </p:nvSpPr>
            <p:spPr>
              <a:xfrm>
                <a:off x="5312028" y="3926937"/>
                <a:ext cx="3329852" cy="1231106"/>
              </a:xfrm>
              <a:prstGeom prst="rect">
                <a:avLst/>
              </a:prstGeom>
              <a:blipFill>
                <a:blip r:embed="rId6"/>
                <a:stretch>
                  <a:fillRect l="-1463" t="-2475" b="-4455"/>
                </a:stretch>
              </a:blipFill>
            </p:spPr>
            <p:txBody>
              <a:bodyPr/>
              <a:lstStyle/>
              <a:p>
                <a:r>
                  <a:rPr lang="en-US">
                    <a:noFill/>
                  </a:rPr>
                  <a:t> </a:t>
                </a:r>
              </a:p>
            </p:txBody>
          </p:sp>
        </mc:Fallback>
      </mc:AlternateContent>
      <p:pic>
        <p:nvPicPr>
          <p:cNvPr id="12302" name="Picture 14" descr="Cardboard Box PNG Clip Art - Best WEB Clipart">
            <a:extLst>
              <a:ext uri="{FF2B5EF4-FFF2-40B4-BE49-F238E27FC236}">
                <a16:creationId xmlns:a16="http://schemas.microsoft.com/office/drawing/2014/main" id="{7E7E9C19-711F-4094-B826-08054249272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03592" y="5222319"/>
            <a:ext cx="718396" cy="677967"/>
          </a:xfrm>
          <a:prstGeom prst="rect">
            <a:avLst/>
          </a:prstGeom>
          <a:noFill/>
          <a:extLst>
            <a:ext uri="{909E8E84-426E-40DD-AFC4-6F175D3DCCD1}">
              <a14:hiddenFill xmlns:a14="http://schemas.microsoft.com/office/drawing/2010/main">
                <a:solidFill>
                  <a:srgbClr val="FFFFFF"/>
                </a:solidFill>
              </a14:hiddenFill>
            </a:ext>
          </a:extLst>
        </p:spPr>
      </p:pic>
      <p:sp>
        <p:nvSpPr>
          <p:cNvPr id="40964" name="Line 4">
            <a:extLst>
              <a:ext uri="{FF2B5EF4-FFF2-40B4-BE49-F238E27FC236}">
                <a16:creationId xmlns:a16="http://schemas.microsoft.com/office/drawing/2014/main" id="{FE037652-DD62-4CAA-82F5-733A727A7DD0}"/>
              </a:ext>
            </a:extLst>
          </p:cNvPr>
          <p:cNvSpPr>
            <a:spLocks noChangeShapeType="1"/>
          </p:cNvSpPr>
          <p:nvPr/>
        </p:nvSpPr>
        <p:spPr bwMode="auto">
          <a:xfrm flipV="1">
            <a:off x="1573321" y="4354513"/>
            <a:ext cx="1828800" cy="1219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66" name="Line 6">
            <a:extLst>
              <a:ext uri="{FF2B5EF4-FFF2-40B4-BE49-F238E27FC236}">
                <a16:creationId xmlns:a16="http://schemas.microsoft.com/office/drawing/2014/main" id="{616B42B5-1038-4178-AEC6-5E23A734B286}"/>
              </a:ext>
            </a:extLst>
          </p:cNvPr>
          <p:cNvSpPr>
            <a:spLocks noChangeShapeType="1"/>
          </p:cNvSpPr>
          <p:nvPr/>
        </p:nvSpPr>
        <p:spPr bwMode="auto">
          <a:xfrm>
            <a:off x="1573321" y="5573713"/>
            <a:ext cx="1828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5" name="Group 12">
            <a:extLst>
              <a:ext uri="{FF2B5EF4-FFF2-40B4-BE49-F238E27FC236}">
                <a16:creationId xmlns:a16="http://schemas.microsoft.com/office/drawing/2014/main" id="{A7902185-7EBD-409C-A624-EEB8B0630B09}"/>
              </a:ext>
            </a:extLst>
          </p:cNvPr>
          <p:cNvGrpSpPr>
            <a:grpSpLocks/>
          </p:cNvGrpSpPr>
          <p:nvPr/>
        </p:nvGrpSpPr>
        <p:grpSpPr bwMode="auto">
          <a:xfrm>
            <a:off x="1573320" y="5363136"/>
            <a:ext cx="5567363" cy="396875"/>
            <a:chOff x="1488" y="3672"/>
            <a:chExt cx="3507" cy="250"/>
          </a:xfrm>
        </p:grpSpPr>
        <p:sp>
          <p:nvSpPr>
            <p:cNvPr id="18" name="Line 7">
              <a:extLst>
                <a:ext uri="{FF2B5EF4-FFF2-40B4-BE49-F238E27FC236}">
                  <a16:creationId xmlns:a16="http://schemas.microsoft.com/office/drawing/2014/main" id="{A5F8BA2F-B40D-463C-BF21-B0084F1A2DC6}"/>
                </a:ext>
              </a:extLst>
            </p:cNvPr>
            <p:cNvSpPr>
              <a:spLocks noChangeShapeType="1"/>
            </p:cNvSpPr>
            <p:nvPr/>
          </p:nvSpPr>
          <p:spPr bwMode="auto">
            <a:xfrm>
              <a:off x="1488" y="3808"/>
              <a:ext cx="3264" cy="0"/>
            </a:xfrm>
            <a:prstGeom prst="line">
              <a:avLst/>
            </a:prstGeom>
            <a:noFill/>
            <a:ln w="25400">
              <a:solidFill>
                <a:schemeClr val="tx1"/>
              </a:solidFill>
              <a:round/>
              <a:headEnd type="none" w="med" len="med"/>
              <a:tailEnd type="stealth"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 name="Text Box 8">
              <a:extLst>
                <a:ext uri="{FF2B5EF4-FFF2-40B4-BE49-F238E27FC236}">
                  <a16:creationId xmlns:a16="http://schemas.microsoft.com/office/drawing/2014/main" id="{ADF75885-2FF1-4F43-B7AF-C413C5747162}"/>
                </a:ext>
              </a:extLst>
            </p:cNvPr>
            <p:cNvSpPr txBox="1">
              <a:spLocks noChangeArrowheads="1"/>
            </p:cNvSpPr>
            <p:nvPr/>
          </p:nvSpPr>
          <p:spPr bwMode="auto">
            <a:xfrm>
              <a:off x="4781" y="3672"/>
              <a:ext cx="214" cy="2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r>
                <a:rPr lang="en-US" altLang="en-US" sz="2000" b="1" dirty="0"/>
                <a:t>d</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afterEffect">
                                  <p:stCondLst>
                                    <p:cond delay="50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checkerboard(across)">
                                      <p:cBhvr>
                                        <p:cTn id="7" dur="750"/>
                                        <p:tgtEl>
                                          <p:spTgt spid="40963">
                                            <p:txEl>
                                              <p:pRg st="0" end="0"/>
                                            </p:txEl>
                                          </p:spTgt>
                                        </p:tgtEl>
                                      </p:cBhvr>
                                    </p:animEffect>
                                  </p:childTnLst>
                                </p:cTn>
                              </p:par>
                            </p:childTnLst>
                          </p:cTn>
                        </p:par>
                      </p:childTnLst>
                    </p:cTn>
                  </p:par>
                  <p:par>
                    <p:cTn id="8" fill="hold">
                      <p:stCondLst>
                        <p:cond delay="indefinite"/>
                      </p:stCondLst>
                      <p:childTnLst>
                        <p:par>
                          <p:cTn id="9" fill="hold" nodeType="after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0963">
                                            <p:txEl>
                                              <p:pRg st="1" end="1"/>
                                            </p:txEl>
                                          </p:spTgt>
                                        </p:tgtEl>
                                        <p:attrNameLst>
                                          <p:attrName>style.visibility</p:attrName>
                                        </p:attrNameLst>
                                      </p:cBhvr>
                                      <p:to>
                                        <p:strVal val="visible"/>
                                      </p:to>
                                    </p:set>
                                    <p:animEffect transition="in" filter="checkerboard(across)">
                                      <p:cBhvr>
                                        <p:cTn id="12" dur="500"/>
                                        <p:tgtEl>
                                          <p:spTgt spid="40963">
                                            <p:txEl>
                                              <p:pRg st="1" end="1"/>
                                            </p:txEl>
                                          </p:spTgt>
                                        </p:tgtEl>
                                      </p:cBhvr>
                                    </p:animEffect>
                                  </p:childTnLst>
                                </p:cTn>
                              </p:par>
                            </p:childTnLst>
                          </p:cTn>
                        </p:par>
                        <p:par>
                          <p:cTn id="13" fill="hold" nodeType="withGroup">
                            <p:stCondLst>
                              <p:cond delay="500"/>
                            </p:stCondLst>
                            <p:childTnLst>
                              <p:par>
                                <p:cTn id="14" presetID="42" presetClass="entr" presetSubtype="0" fill="hold" grpId="0" nodeType="after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fade">
                                      <p:cBhvr>
                                        <p:cTn id="16" dur="1000"/>
                                        <p:tgtEl>
                                          <p:spTgt spid="12"/>
                                        </p:tgtEl>
                                      </p:cBhvr>
                                    </p:animEffect>
                                    <p:anim calcmode="lin" valueType="num">
                                      <p:cBhvr>
                                        <p:cTn id="17" dur="1000" fill="hold"/>
                                        <p:tgtEl>
                                          <p:spTgt spid="12"/>
                                        </p:tgtEl>
                                        <p:attrNameLst>
                                          <p:attrName>ppt_x</p:attrName>
                                        </p:attrNameLst>
                                      </p:cBhvr>
                                      <p:tavLst>
                                        <p:tav tm="0">
                                          <p:val>
                                            <p:strVal val="#ppt_x"/>
                                          </p:val>
                                        </p:tav>
                                        <p:tav tm="100000">
                                          <p:val>
                                            <p:strVal val="#ppt_x"/>
                                          </p:val>
                                        </p:tav>
                                      </p:tavLst>
                                    </p:anim>
                                    <p:anim calcmode="lin" valueType="num">
                                      <p:cBhvr>
                                        <p:cTn id="18" dur="1000" fill="hold"/>
                                        <p:tgtEl>
                                          <p:spTgt spid="12"/>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10" presetClass="entr" presetSubtype="0" fill="hold" nodeType="afterEffect">
                                  <p:stCondLst>
                                    <p:cond delay="500"/>
                                  </p:stCondLst>
                                  <p:childTnLst>
                                    <p:set>
                                      <p:cBhvr>
                                        <p:cTn id="21" dur="1" fill="hold">
                                          <p:stCondLst>
                                            <p:cond delay="0"/>
                                          </p:stCondLst>
                                        </p:cTn>
                                        <p:tgtEl>
                                          <p:spTgt spid="12302"/>
                                        </p:tgtEl>
                                        <p:attrNameLst>
                                          <p:attrName>style.visibility</p:attrName>
                                        </p:attrNameLst>
                                      </p:cBhvr>
                                      <p:to>
                                        <p:strVal val="visible"/>
                                      </p:to>
                                    </p:set>
                                    <p:animEffect transition="in" filter="fade">
                                      <p:cBhvr>
                                        <p:cTn id="22" dur="750"/>
                                        <p:tgtEl>
                                          <p:spTgt spid="1230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40964"/>
                                        </p:tgtEl>
                                        <p:attrNameLst>
                                          <p:attrName>style.visibility</p:attrName>
                                        </p:attrNameLst>
                                      </p:cBhvr>
                                      <p:to>
                                        <p:strVal val="visible"/>
                                      </p:to>
                                    </p:set>
                                    <p:animEffect transition="in" filter="wipe(down)">
                                      <p:cBhvr>
                                        <p:cTn id="27" dur="500"/>
                                        <p:tgtEl>
                                          <p:spTgt spid="40964"/>
                                        </p:tgtEl>
                                      </p:cBhvr>
                                    </p:animEffect>
                                  </p:childTnLst>
                                </p:cTn>
                              </p:par>
                              <p:par>
                                <p:cTn id="28" presetID="22" presetClass="entr" presetSubtype="4" fill="hold" grpId="0" nodeType="withEffect">
                                  <p:stCondLst>
                                    <p:cond delay="0"/>
                                  </p:stCondLst>
                                  <p:childTnLst>
                                    <p:set>
                                      <p:cBhvr>
                                        <p:cTn id="29" dur="1" fill="hold">
                                          <p:stCondLst>
                                            <p:cond delay="0"/>
                                          </p:stCondLst>
                                        </p:cTn>
                                        <p:tgtEl>
                                          <p:spTgt spid="40965"/>
                                        </p:tgtEl>
                                        <p:attrNameLst>
                                          <p:attrName>style.visibility</p:attrName>
                                        </p:attrNameLst>
                                      </p:cBhvr>
                                      <p:to>
                                        <p:strVal val="visible"/>
                                      </p:to>
                                    </p:set>
                                    <p:animEffect transition="in" filter="wipe(down)">
                                      <p:cBhvr>
                                        <p:cTn id="30" dur="500"/>
                                        <p:tgtEl>
                                          <p:spTgt spid="40965"/>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nodeType="clickEffect">
                                  <p:stCondLst>
                                    <p:cond delay="0"/>
                                  </p:stCondLst>
                                  <p:childTnLst>
                                    <p:set>
                                      <p:cBhvr>
                                        <p:cTn id="34" dur="1" fill="hold">
                                          <p:stCondLst>
                                            <p:cond delay="0"/>
                                          </p:stCondLst>
                                        </p:cTn>
                                        <p:tgtEl>
                                          <p:spTgt spid="40966"/>
                                        </p:tgtEl>
                                        <p:attrNameLst>
                                          <p:attrName>style.visibility</p:attrName>
                                        </p:attrNameLst>
                                      </p:cBhvr>
                                      <p:to>
                                        <p:strVal val="visible"/>
                                      </p:to>
                                    </p:set>
                                    <p:animEffect transition="in" filter="wipe(left)">
                                      <p:cBhvr>
                                        <p:cTn id="35" dur="500"/>
                                        <p:tgtEl>
                                          <p:spTgt spid="40966"/>
                                        </p:tgtEl>
                                      </p:cBhvr>
                                    </p:animEffect>
                                  </p:childTnLst>
                                </p:cTn>
                              </p:par>
                            </p:childTnLst>
                          </p:cTn>
                        </p:par>
                        <p:par>
                          <p:cTn id="36" fill="hold" nodeType="afterGroup">
                            <p:stCondLst>
                              <p:cond delay="500"/>
                            </p:stCondLst>
                            <p:childTnLst>
                              <p:par>
                                <p:cTn id="37" presetID="10" presetClass="entr" presetSubtype="0" fill="hold" grpId="0" nodeType="afterEffect">
                                  <p:stCondLst>
                                    <p:cond delay="0"/>
                                  </p:stCondLst>
                                  <p:childTnLst>
                                    <p:set>
                                      <p:cBhvr>
                                        <p:cTn id="38" dur="1" fill="hold">
                                          <p:stCondLst>
                                            <p:cond delay="0"/>
                                          </p:stCondLst>
                                        </p:cTn>
                                        <p:tgtEl>
                                          <p:spTgt spid="40968"/>
                                        </p:tgtEl>
                                        <p:attrNameLst>
                                          <p:attrName>style.visibility</p:attrName>
                                        </p:attrNameLst>
                                      </p:cBhvr>
                                      <p:to>
                                        <p:strVal val="visible"/>
                                      </p:to>
                                    </p:set>
                                    <p:animEffect transition="in" filter="fade">
                                      <p:cBhvr>
                                        <p:cTn id="39" dur="2000"/>
                                        <p:tgtEl>
                                          <p:spTgt spid="40968"/>
                                        </p:tgtEl>
                                      </p:cBhvr>
                                    </p:animEffect>
                                  </p:childTnLst>
                                </p:cTn>
                              </p:par>
                            </p:childTnLst>
                          </p:cTn>
                        </p:par>
                        <p:par>
                          <p:cTn id="40" fill="hold" nodeType="withGroup">
                            <p:stCondLst>
                              <p:cond delay="2500"/>
                            </p:stCondLst>
                            <p:childTnLst>
                              <p:par>
                                <p:cTn id="41" presetID="10" presetClass="entr" presetSubtype="0" fill="hold" grpId="0" nodeType="afterEffect">
                                  <p:stCondLst>
                                    <p:cond delay="0"/>
                                  </p:stCondLst>
                                  <p:childTnLst>
                                    <p:set>
                                      <p:cBhvr>
                                        <p:cTn id="42" dur="1" fill="hold">
                                          <p:stCondLst>
                                            <p:cond delay="0"/>
                                          </p:stCondLst>
                                        </p:cTn>
                                        <p:tgtEl>
                                          <p:spTgt spid="40969"/>
                                        </p:tgtEl>
                                        <p:attrNameLst>
                                          <p:attrName>style.visibility</p:attrName>
                                        </p:attrNameLst>
                                      </p:cBhvr>
                                      <p:to>
                                        <p:strVal val="visible"/>
                                      </p:to>
                                    </p:set>
                                    <p:animEffect transition="in" filter="fade">
                                      <p:cBhvr>
                                        <p:cTn id="43" dur="2000"/>
                                        <p:tgtEl>
                                          <p:spTgt spid="40969"/>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4" fill="hold" nodeType="clickEffect">
                                  <p:stCondLst>
                                    <p:cond delay="0"/>
                                  </p:stCondLst>
                                  <p:childTnLst>
                                    <p:set>
                                      <p:cBhvr>
                                        <p:cTn id="47" dur="1" fill="hold">
                                          <p:stCondLst>
                                            <p:cond delay="0"/>
                                          </p:stCondLst>
                                        </p:cTn>
                                        <p:tgtEl>
                                          <p:spTgt spid="40967"/>
                                        </p:tgtEl>
                                        <p:attrNameLst>
                                          <p:attrName>style.visibility</p:attrName>
                                        </p:attrNameLst>
                                      </p:cBhvr>
                                      <p:to>
                                        <p:strVal val="visible"/>
                                      </p:to>
                                    </p:set>
                                    <p:animEffect transition="in" filter="wipe(down)">
                                      <p:cBhvr>
                                        <p:cTn id="48" dur="500"/>
                                        <p:tgtEl>
                                          <p:spTgt spid="40967"/>
                                        </p:tgtEl>
                                      </p:cBhvr>
                                    </p:animEffect>
                                  </p:childTnLst>
                                </p:cTn>
                              </p:par>
                              <p:par>
                                <p:cTn id="49" presetID="22" presetClass="entr" presetSubtype="4" fill="hold" grpId="0" nodeType="withEffect">
                                  <p:stCondLst>
                                    <p:cond delay="0"/>
                                  </p:stCondLst>
                                  <p:childTnLst>
                                    <p:set>
                                      <p:cBhvr>
                                        <p:cTn id="50" dur="1" fill="hold">
                                          <p:stCondLst>
                                            <p:cond delay="0"/>
                                          </p:stCondLst>
                                        </p:cTn>
                                        <p:tgtEl>
                                          <p:spTgt spid="40970"/>
                                        </p:tgtEl>
                                        <p:attrNameLst>
                                          <p:attrName>style.visibility</p:attrName>
                                        </p:attrNameLst>
                                      </p:cBhvr>
                                      <p:to>
                                        <p:strVal val="visible"/>
                                      </p:to>
                                    </p:set>
                                    <p:animEffect transition="in" filter="wipe(down)">
                                      <p:cBhvr>
                                        <p:cTn id="51" dur="500"/>
                                        <p:tgtEl>
                                          <p:spTgt spid="40970"/>
                                        </p:tgtEl>
                                      </p:cBhvr>
                                    </p:animEffect>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3"/>
                                        </p:tgtEl>
                                        <p:attrNameLst>
                                          <p:attrName>style.visibility</p:attrName>
                                        </p:attrNameLst>
                                      </p:cBhvr>
                                      <p:to>
                                        <p:strVal val="visible"/>
                                      </p:to>
                                    </p:set>
                                    <p:animEffect transition="in" filter="fade">
                                      <p:cBhvr>
                                        <p:cTn id="56" dur="1000"/>
                                        <p:tgtEl>
                                          <p:spTgt spid="13"/>
                                        </p:tgtEl>
                                      </p:cBhvr>
                                    </p:animEffect>
                                    <p:anim calcmode="lin" valueType="num">
                                      <p:cBhvr>
                                        <p:cTn id="57" dur="1000" fill="hold"/>
                                        <p:tgtEl>
                                          <p:spTgt spid="13"/>
                                        </p:tgtEl>
                                        <p:attrNameLst>
                                          <p:attrName>ppt_x</p:attrName>
                                        </p:attrNameLst>
                                      </p:cBhvr>
                                      <p:tavLst>
                                        <p:tav tm="0">
                                          <p:val>
                                            <p:strVal val="#ppt_x"/>
                                          </p:val>
                                        </p:tav>
                                        <p:tav tm="100000">
                                          <p:val>
                                            <p:strVal val="#ppt_x"/>
                                          </p:val>
                                        </p:tav>
                                      </p:tavLst>
                                    </p:anim>
                                    <p:anim calcmode="lin" valueType="num">
                                      <p:cBhvr>
                                        <p:cTn id="58"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250"/>
                                  </p:stCondLst>
                                  <p:childTnLst>
                                    <p:set>
                                      <p:cBhvr>
                                        <p:cTn id="62" dur="1" fill="hold">
                                          <p:stCondLst>
                                            <p:cond delay="0"/>
                                          </p:stCondLst>
                                        </p:cTn>
                                        <p:tgtEl>
                                          <p:spTgt spid="15"/>
                                        </p:tgtEl>
                                        <p:attrNameLst>
                                          <p:attrName>style.visibility</p:attrName>
                                        </p:attrNameLst>
                                      </p:cBhvr>
                                      <p:to>
                                        <p:strVal val="visible"/>
                                      </p:to>
                                    </p:set>
                                    <p:animEffect transition="in" filter="wipe(left)">
                                      <p:cBhvr>
                                        <p:cTn id="63" dur="1000"/>
                                        <p:tgtEl>
                                          <p:spTgt spid="15"/>
                                        </p:tgtEl>
                                      </p:cBhvr>
                                    </p:animEffect>
                                  </p:childTnLst>
                                </p:cTn>
                              </p:par>
                            </p:childTnLst>
                          </p:cTn>
                        </p:par>
                        <p:par>
                          <p:cTn id="64" fill="hold">
                            <p:stCondLst>
                              <p:cond delay="1250"/>
                            </p:stCondLst>
                            <p:childTnLst>
                              <p:par>
                                <p:cTn id="65" presetID="63" presetClass="path" presetSubtype="0" accel="50000" decel="50000" fill="hold" nodeType="afterEffect">
                                  <p:stCondLst>
                                    <p:cond delay="0"/>
                                  </p:stCondLst>
                                  <p:childTnLst>
                                    <p:animMotion origin="layout" path="M -8.33333E-7 3.7037E-7 L 0.55556 3.7037E-7 " pathEditMode="relative" rAng="0" ptsTypes="AA">
                                      <p:cBhvr>
                                        <p:cTn id="66" dur="2000" fill="hold"/>
                                        <p:tgtEl>
                                          <p:spTgt spid="12302"/>
                                        </p:tgtEl>
                                        <p:attrNameLst>
                                          <p:attrName>ppt_x</p:attrName>
                                          <p:attrName>ppt_y</p:attrName>
                                        </p:attrNameLst>
                                      </p:cBhvr>
                                      <p:rCtr x="27778" y="0"/>
                                    </p:animMotion>
                                  </p:childTnLst>
                                </p:cTn>
                              </p:par>
                            </p:childTnLst>
                          </p:cTn>
                        </p:par>
                      </p:childTnLst>
                    </p:cTn>
                  </p:par>
                  <p:par>
                    <p:cTn id="67" fill="hold">
                      <p:stCondLst>
                        <p:cond delay="indefinite"/>
                      </p:stCondLst>
                      <p:childTnLst>
                        <p:par>
                          <p:cTn id="68" fill="hold">
                            <p:stCondLst>
                              <p:cond delay="0"/>
                            </p:stCondLst>
                            <p:childTnLst>
                              <p:par>
                                <p:cTn id="69" presetID="42" presetClass="entr" presetSubtype="0" fill="hold" grpId="0" nodeType="clickEffect">
                                  <p:stCondLst>
                                    <p:cond delay="0"/>
                                  </p:stCondLst>
                                  <p:childTnLst>
                                    <p:set>
                                      <p:cBhvr>
                                        <p:cTn id="70" dur="1" fill="hold">
                                          <p:stCondLst>
                                            <p:cond delay="0"/>
                                          </p:stCondLst>
                                        </p:cTn>
                                        <p:tgtEl>
                                          <p:spTgt spid="14"/>
                                        </p:tgtEl>
                                        <p:attrNameLst>
                                          <p:attrName>style.visibility</p:attrName>
                                        </p:attrNameLst>
                                      </p:cBhvr>
                                      <p:to>
                                        <p:strVal val="visible"/>
                                      </p:to>
                                    </p:set>
                                    <p:animEffect transition="in" filter="fade">
                                      <p:cBhvr>
                                        <p:cTn id="71" dur="1000"/>
                                        <p:tgtEl>
                                          <p:spTgt spid="14"/>
                                        </p:tgtEl>
                                      </p:cBhvr>
                                    </p:animEffect>
                                    <p:anim calcmode="lin" valueType="num">
                                      <p:cBhvr>
                                        <p:cTn id="72" dur="1000" fill="hold"/>
                                        <p:tgtEl>
                                          <p:spTgt spid="14"/>
                                        </p:tgtEl>
                                        <p:attrNameLst>
                                          <p:attrName>ppt_x</p:attrName>
                                        </p:attrNameLst>
                                      </p:cBhvr>
                                      <p:tavLst>
                                        <p:tav tm="0">
                                          <p:val>
                                            <p:strVal val="#ppt_x"/>
                                          </p:val>
                                        </p:tav>
                                        <p:tav tm="100000">
                                          <p:val>
                                            <p:strVal val="#ppt_x"/>
                                          </p:val>
                                        </p:tav>
                                      </p:tavLst>
                                    </p:anim>
                                    <p:anim calcmode="lin" valueType="num">
                                      <p:cBhvr>
                                        <p:cTn id="73"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uiExpand="1" build="p"/>
      <p:bldP spid="40965" grpId="0"/>
      <p:bldP spid="40968" grpId="0"/>
      <p:bldP spid="40969" grpId="0"/>
      <p:bldP spid="40970" grpId="0"/>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1C219E51-A22F-437A-9223-48A7B1F91703}"/>
              </a:ext>
            </a:extLst>
          </p:cNvPr>
          <p:cNvSpPr>
            <a:spLocks noGrp="1" noChangeArrowheads="1"/>
          </p:cNvSpPr>
          <p:nvPr>
            <p:ph type="title"/>
          </p:nvPr>
        </p:nvSpPr>
        <p:spPr/>
        <p:txBody>
          <a:bodyPr/>
          <a:lstStyle/>
          <a:p>
            <a:pPr eaLnBrk="1" hangingPunct="1"/>
            <a:r>
              <a:rPr lang="en-US" altLang="en-US" dirty="0"/>
              <a:t>Example #1:</a:t>
            </a:r>
          </a:p>
        </p:txBody>
      </p:sp>
      <p:sp>
        <p:nvSpPr>
          <p:cNvPr id="41987" name="Rectangle 3">
            <a:extLst>
              <a:ext uri="{FF2B5EF4-FFF2-40B4-BE49-F238E27FC236}">
                <a16:creationId xmlns:a16="http://schemas.microsoft.com/office/drawing/2014/main" id="{27F753E5-32EF-4C37-9BC3-8BFCCE8FA7CF}"/>
              </a:ext>
            </a:extLst>
          </p:cNvPr>
          <p:cNvSpPr>
            <a:spLocks noGrp="1" noChangeArrowheads="1"/>
          </p:cNvSpPr>
          <p:nvPr>
            <p:ph type="body" idx="1"/>
          </p:nvPr>
        </p:nvSpPr>
        <p:spPr>
          <a:xfrm>
            <a:off x="609600" y="1600200"/>
            <a:ext cx="7924800" cy="2514600"/>
          </a:xfrm>
        </p:spPr>
        <p:txBody>
          <a:bodyPr/>
          <a:lstStyle/>
          <a:p>
            <a:pPr eaLnBrk="1" hangingPunct="1">
              <a:lnSpc>
                <a:spcPct val="90000"/>
              </a:lnSpc>
            </a:pPr>
            <a:r>
              <a:rPr lang="en-US" altLang="en-US" sz="2800"/>
              <a:t>Little Johnny pulls his loaded wagon 30 meters across a level playground in 1 minute while applying a constant force of 75 Newtons.  How much work has he done?  The angle between the handle of the wagon and the direction of motion is 40</a:t>
            </a:r>
            <a:r>
              <a:rPr lang="en-US" altLang="en-US" sz="2800">
                <a:latin typeface="Century" panose="02040604050505020304" pitchFamily="18" charset="0"/>
              </a:rPr>
              <a:t>°.</a:t>
            </a:r>
          </a:p>
        </p:txBody>
      </p:sp>
      <p:pic>
        <p:nvPicPr>
          <p:cNvPr id="41989" name="Picture 5">
            <a:extLst>
              <a:ext uri="{FF2B5EF4-FFF2-40B4-BE49-F238E27FC236}">
                <a16:creationId xmlns:a16="http://schemas.microsoft.com/office/drawing/2014/main" id="{662E5C17-47CF-4FF0-B63A-0AB7150925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4038600"/>
            <a:ext cx="4267200" cy="188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1990" name="Group 6">
            <a:extLst>
              <a:ext uri="{FF2B5EF4-FFF2-40B4-BE49-F238E27FC236}">
                <a16:creationId xmlns:a16="http://schemas.microsoft.com/office/drawing/2014/main" id="{738F933C-6512-40B6-9CD3-8D4449AD4AAA}"/>
              </a:ext>
            </a:extLst>
          </p:cNvPr>
          <p:cNvGrpSpPr>
            <a:grpSpLocks/>
          </p:cNvGrpSpPr>
          <p:nvPr/>
        </p:nvGrpSpPr>
        <p:grpSpPr bwMode="auto">
          <a:xfrm>
            <a:off x="4578350" y="4648200"/>
            <a:ext cx="966788" cy="587375"/>
            <a:chOff x="2208" y="2726"/>
            <a:chExt cx="706" cy="490"/>
          </a:xfrm>
        </p:grpSpPr>
        <p:sp>
          <p:nvSpPr>
            <p:cNvPr id="13323" name="Line 7">
              <a:extLst>
                <a:ext uri="{FF2B5EF4-FFF2-40B4-BE49-F238E27FC236}">
                  <a16:creationId xmlns:a16="http://schemas.microsoft.com/office/drawing/2014/main" id="{182724B7-FAEE-4BC5-BA66-0810EC664B02}"/>
                </a:ext>
              </a:extLst>
            </p:cNvPr>
            <p:cNvSpPr>
              <a:spLocks noChangeShapeType="1"/>
            </p:cNvSpPr>
            <p:nvPr/>
          </p:nvSpPr>
          <p:spPr bwMode="auto">
            <a:xfrm flipV="1">
              <a:off x="2208" y="2928"/>
              <a:ext cx="480" cy="2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24" name="Text Box 8">
              <a:extLst>
                <a:ext uri="{FF2B5EF4-FFF2-40B4-BE49-F238E27FC236}">
                  <a16:creationId xmlns:a16="http://schemas.microsoft.com/office/drawing/2014/main" id="{FB3BB2AE-C18A-4D4C-A93F-6F45135044B5}"/>
                </a:ext>
              </a:extLst>
            </p:cNvPr>
            <p:cNvSpPr txBox="1">
              <a:spLocks noChangeArrowheads="1"/>
            </p:cNvSpPr>
            <p:nvPr/>
          </p:nvSpPr>
          <p:spPr bwMode="auto">
            <a:xfrm>
              <a:off x="2666" y="2726"/>
              <a:ext cx="248" cy="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r>
                <a:rPr lang="en-US" altLang="en-US" sz="2000" b="1"/>
                <a:t>F</a:t>
              </a:r>
            </a:p>
          </p:txBody>
        </p:sp>
      </p:grpSp>
      <p:sp>
        <p:nvSpPr>
          <p:cNvPr id="41993" name="Line 9">
            <a:extLst>
              <a:ext uri="{FF2B5EF4-FFF2-40B4-BE49-F238E27FC236}">
                <a16:creationId xmlns:a16="http://schemas.microsoft.com/office/drawing/2014/main" id="{56DF89C3-93B4-47C9-BB6B-742923ECEC8B}"/>
              </a:ext>
            </a:extLst>
          </p:cNvPr>
          <p:cNvSpPr>
            <a:spLocks noChangeShapeType="1"/>
          </p:cNvSpPr>
          <p:nvPr/>
        </p:nvSpPr>
        <p:spPr bwMode="auto">
          <a:xfrm>
            <a:off x="4446588" y="5535613"/>
            <a:ext cx="118427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994" name="Text Box 10">
            <a:extLst>
              <a:ext uri="{FF2B5EF4-FFF2-40B4-BE49-F238E27FC236}">
                <a16:creationId xmlns:a16="http://schemas.microsoft.com/office/drawing/2014/main" id="{AE4408FE-7714-41E4-893E-57F1EE16DE62}"/>
              </a:ext>
            </a:extLst>
          </p:cNvPr>
          <p:cNvSpPr txBox="1">
            <a:spLocks noChangeArrowheads="1"/>
          </p:cNvSpPr>
          <p:nvPr/>
        </p:nvSpPr>
        <p:spPr bwMode="auto">
          <a:xfrm>
            <a:off x="4972050" y="5181600"/>
            <a:ext cx="2778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r>
              <a:rPr lang="el-GR" altLang="en-US" sz="2000"/>
              <a:t>θ</a:t>
            </a:r>
          </a:p>
        </p:txBody>
      </p:sp>
      <p:grpSp>
        <p:nvGrpSpPr>
          <p:cNvPr id="41997" name="Group 13">
            <a:extLst>
              <a:ext uri="{FF2B5EF4-FFF2-40B4-BE49-F238E27FC236}">
                <a16:creationId xmlns:a16="http://schemas.microsoft.com/office/drawing/2014/main" id="{7536F298-2240-49F7-98F5-33572DF263BF}"/>
              </a:ext>
            </a:extLst>
          </p:cNvPr>
          <p:cNvGrpSpPr>
            <a:grpSpLocks/>
          </p:cNvGrpSpPr>
          <p:nvPr/>
        </p:nvGrpSpPr>
        <p:grpSpPr bwMode="auto">
          <a:xfrm>
            <a:off x="3657600" y="5802313"/>
            <a:ext cx="3371850" cy="396875"/>
            <a:chOff x="2304" y="3655"/>
            <a:chExt cx="2124" cy="250"/>
          </a:xfrm>
        </p:grpSpPr>
        <p:sp>
          <p:nvSpPr>
            <p:cNvPr id="13321" name="Line 11">
              <a:extLst>
                <a:ext uri="{FF2B5EF4-FFF2-40B4-BE49-F238E27FC236}">
                  <a16:creationId xmlns:a16="http://schemas.microsoft.com/office/drawing/2014/main" id="{5402B2CB-7504-4FDF-A56A-DCC0F8666459}"/>
                </a:ext>
              </a:extLst>
            </p:cNvPr>
            <p:cNvSpPr>
              <a:spLocks noChangeShapeType="1"/>
            </p:cNvSpPr>
            <p:nvPr/>
          </p:nvSpPr>
          <p:spPr bwMode="auto">
            <a:xfrm>
              <a:off x="2304" y="3792"/>
              <a:ext cx="1776"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22" name="Text Box 12">
              <a:extLst>
                <a:ext uri="{FF2B5EF4-FFF2-40B4-BE49-F238E27FC236}">
                  <a16:creationId xmlns:a16="http://schemas.microsoft.com/office/drawing/2014/main" id="{6B949326-94C0-45C4-A660-228E52952811}"/>
                </a:ext>
              </a:extLst>
            </p:cNvPr>
            <p:cNvSpPr txBox="1">
              <a:spLocks noChangeArrowheads="1"/>
            </p:cNvSpPr>
            <p:nvPr/>
          </p:nvSpPr>
          <p:spPr bwMode="auto">
            <a:xfrm>
              <a:off x="4214" y="3655"/>
              <a:ext cx="21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r>
                <a:rPr lang="en-US" altLang="en-US" sz="2000" b="1"/>
                <a:t>d</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Effect transition="in" filter="checkerboard(across)">
                                      <p:cBhvr>
                                        <p:cTn id="7" dur="500"/>
                                        <p:tgtEl>
                                          <p:spTgt spid="41987">
                                            <p:txEl>
                                              <p:pRg st="0" end="0"/>
                                            </p:txEl>
                                          </p:spTgt>
                                        </p:tgtEl>
                                      </p:cBhvr>
                                    </p:animEffect>
                                  </p:childTnLst>
                                </p:cTn>
                              </p:par>
                            </p:childTnLst>
                          </p:cTn>
                        </p:par>
                        <p:par>
                          <p:cTn id="8" fill="hold" nodeType="afterGroup">
                            <p:stCondLst>
                              <p:cond delay="500"/>
                            </p:stCondLst>
                            <p:childTnLst>
                              <p:par>
                                <p:cTn id="9" presetID="10" presetClass="entr" presetSubtype="0" fill="hold" nodeType="afterEffect">
                                  <p:stCondLst>
                                    <p:cond delay="1500"/>
                                  </p:stCondLst>
                                  <p:childTnLst>
                                    <p:set>
                                      <p:cBhvr>
                                        <p:cTn id="10" dur="1" fill="hold">
                                          <p:stCondLst>
                                            <p:cond delay="0"/>
                                          </p:stCondLst>
                                        </p:cTn>
                                        <p:tgtEl>
                                          <p:spTgt spid="41989"/>
                                        </p:tgtEl>
                                        <p:attrNameLst>
                                          <p:attrName>style.visibility</p:attrName>
                                        </p:attrNameLst>
                                      </p:cBhvr>
                                      <p:to>
                                        <p:strVal val="visible"/>
                                      </p:to>
                                    </p:set>
                                    <p:animEffect transition="in" filter="fade">
                                      <p:cBhvr>
                                        <p:cTn id="11" dur="2000"/>
                                        <p:tgtEl>
                                          <p:spTgt spid="41989"/>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4" fill="hold" nodeType="clickEffect">
                                  <p:stCondLst>
                                    <p:cond delay="0"/>
                                  </p:stCondLst>
                                  <p:childTnLst>
                                    <p:set>
                                      <p:cBhvr>
                                        <p:cTn id="15" dur="1" fill="hold">
                                          <p:stCondLst>
                                            <p:cond delay="0"/>
                                          </p:stCondLst>
                                        </p:cTn>
                                        <p:tgtEl>
                                          <p:spTgt spid="41990"/>
                                        </p:tgtEl>
                                        <p:attrNameLst>
                                          <p:attrName>style.visibility</p:attrName>
                                        </p:attrNameLst>
                                      </p:cBhvr>
                                      <p:to>
                                        <p:strVal val="visible"/>
                                      </p:to>
                                    </p:set>
                                    <p:animEffect transition="in" filter="wipe(down)">
                                      <p:cBhvr>
                                        <p:cTn id="16" dur="500"/>
                                        <p:tgtEl>
                                          <p:spTgt spid="41990"/>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nodeType="clickEffect">
                                  <p:stCondLst>
                                    <p:cond delay="0"/>
                                  </p:stCondLst>
                                  <p:childTnLst>
                                    <p:set>
                                      <p:cBhvr>
                                        <p:cTn id="20" dur="1" fill="hold">
                                          <p:stCondLst>
                                            <p:cond delay="0"/>
                                          </p:stCondLst>
                                        </p:cTn>
                                        <p:tgtEl>
                                          <p:spTgt spid="41993"/>
                                        </p:tgtEl>
                                        <p:attrNameLst>
                                          <p:attrName>style.visibility</p:attrName>
                                        </p:attrNameLst>
                                      </p:cBhvr>
                                      <p:to>
                                        <p:strVal val="visible"/>
                                      </p:to>
                                    </p:set>
                                    <p:animEffect transition="in" filter="fade">
                                      <p:cBhvr>
                                        <p:cTn id="21" dur="2000"/>
                                        <p:tgtEl>
                                          <p:spTgt spid="41993"/>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41994"/>
                                        </p:tgtEl>
                                        <p:attrNameLst>
                                          <p:attrName>style.visibility</p:attrName>
                                        </p:attrNameLst>
                                      </p:cBhvr>
                                      <p:to>
                                        <p:strVal val="visible"/>
                                      </p:to>
                                    </p:set>
                                    <p:animEffect transition="in" filter="fade">
                                      <p:cBhvr>
                                        <p:cTn id="24" dur="2000"/>
                                        <p:tgtEl>
                                          <p:spTgt spid="41994"/>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41997"/>
                                        </p:tgtEl>
                                        <p:attrNameLst>
                                          <p:attrName>style.visibility</p:attrName>
                                        </p:attrNameLst>
                                      </p:cBhvr>
                                      <p:to>
                                        <p:strVal val="visible"/>
                                      </p:to>
                                    </p:set>
                                    <p:animEffect transition="in" filter="wipe(left)">
                                      <p:cBhvr>
                                        <p:cTn id="29" dur="500"/>
                                        <p:tgtEl>
                                          <p:spTgt spid="419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P spid="4199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1AE6F788-E2DF-45FB-A885-EDA932177C47}"/>
              </a:ext>
            </a:extLst>
          </p:cNvPr>
          <p:cNvSpPr>
            <a:spLocks noGrp="1" noChangeArrowheads="1"/>
          </p:cNvSpPr>
          <p:nvPr>
            <p:ph type="title"/>
          </p:nvPr>
        </p:nvSpPr>
        <p:spPr/>
        <p:txBody>
          <a:bodyPr/>
          <a:lstStyle/>
          <a:p>
            <a:pPr eaLnBrk="1" hangingPunct="1"/>
            <a:r>
              <a:rPr lang="en-US" altLang="en-US" dirty="0"/>
              <a:t>Example #1:</a:t>
            </a:r>
          </a:p>
        </p:txBody>
      </p:sp>
      <mc:AlternateContent xmlns:mc="http://schemas.openxmlformats.org/markup-compatibility/2006" xmlns:a14="http://schemas.microsoft.com/office/drawing/2010/main">
        <mc:Choice Requires="a14">
          <p:sp>
            <p:nvSpPr>
              <p:cNvPr id="43011" name="Rectangle 3">
                <a:extLst>
                  <a:ext uri="{FF2B5EF4-FFF2-40B4-BE49-F238E27FC236}">
                    <a16:creationId xmlns:a16="http://schemas.microsoft.com/office/drawing/2014/main" id="{6E884D25-F14C-4733-85DA-407C1082755D}"/>
                  </a:ext>
                </a:extLst>
              </p:cNvPr>
              <p:cNvSpPr>
                <a:spLocks noGrp="1" noChangeArrowheads="1"/>
              </p:cNvSpPr>
              <p:nvPr>
                <p:ph type="body" idx="1"/>
              </p:nvPr>
            </p:nvSpPr>
            <p:spPr/>
            <p:txBody>
              <a:bodyPr/>
              <a:lstStyle/>
              <a:p>
                <a:pPr eaLnBrk="1" hangingPunct="1"/>
                <a:r>
                  <a:rPr lang="en-US" altLang="en-US" dirty="0"/>
                  <a:t>Formula: </a:t>
                </a:r>
                <a14:m>
                  <m:oMath xmlns:m="http://schemas.openxmlformats.org/officeDocument/2006/math">
                    <m:r>
                      <a:rPr lang="en-US" altLang="en-US" i="1" dirty="0" smtClean="0">
                        <a:latin typeface="Cambria Math" panose="02040503050406030204" pitchFamily="18" charset="0"/>
                      </a:rPr>
                      <m:t>𝑊</m:t>
                    </m:r>
                    <m:r>
                      <a:rPr lang="en-US" altLang="en-US" i="1" dirty="0" smtClean="0">
                        <a:latin typeface="Cambria Math" panose="02040503050406030204" pitchFamily="18" charset="0"/>
                      </a:rPr>
                      <m:t>=</m:t>
                    </m:r>
                    <m:r>
                      <a:rPr lang="en-US" altLang="en-US" b="1" i="1" dirty="0" err="1" smtClean="0">
                        <a:latin typeface="Cambria Math" panose="02040503050406030204" pitchFamily="18" charset="0"/>
                      </a:rPr>
                      <m:t>𝑭𝒅</m:t>
                    </m:r>
                    <m:r>
                      <a:rPr lang="en-US" altLang="en-US" i="1" dirty="0" err="1" smtClean="0">
                        <a:latin typeface="Cambria Math" panose="02040503050406030204" pitchFamily="18" charset="0"/>
                      </a:rPr>
                      <m:t>𝑐𝑜𝑠</m:t>
                    </m:r>
                    <m:r>
                      <a:rPr lang="el-GR" altLang="en-US" i="1" dirty="0" smtClean="0">
                        <a:latin typeface="Cambria Math" panose="02040503050406030204" pitchFamily="18" charset="0"/>
                      </a:rPr>
                      <m:t>𝜃</m:t>
                    </m:r>
                  </m:oMath>
                </a14:m>
                <a:endParaRPr lang="en-US" altLang="en-US" dirty="0"/>
              </a:p>
              <a:p>
                <a:pPr eaLnBrk="1" hangingPunct="1"/>
                <a:r>
                  <a:rPr lang="en-US" altLang="en-US" dirty="0"/>
                  <a:t>Known:</a:t>
                </a:r>
              </a:p>
              <a:p>
                <a:pPr lvl="1" eaLnBrk="1" hangingPunct="1"/>
                <a:r>
                  <a:rPr lang="en-US" altLang="en-US" dirty="0"/>
                  <a:t>Displacement: 30 m</a:t>
                </a:r>
              </a:p>
              <a:p>
                <a:pPr lvl="1" eaLnBrk="1" hangingPunct="1"/>
                <a:r>
                  <a:rPr lang="en-US" altLang="en-US" dirty="0"/>
                  <a:t>Force 75 N</a:t>
                </a:r>
              </a:p>
              <a:p>
                <a:pPr lvl="1" eaLnBrk="1" hangingPunct="1"/>
                <a:r>
                  <a:rPr lang="el-GR" altLang="en-US" dirty="0"/>
                  <a:t>θ</a:t>
                </a:r>
                <a:r>
                  <a:rPr lang="en-US" altLang="en-US" dirty="0"/>
                  <a:t> = 40</a:t>
                </a:r>
                <a:r>
                  <a:rPr lang="en-US" altLang="en-US" dirty="0">
                    <a:latin typeface="Century" panose="02040604050505020304" pitchFamily="18" charset="0"/>
                  </a:rPr>
                  <a:t>°</a:t>
                </a:r>
              </a:p>
              <a:p>
                <a:pPr lvl="1" eaLnBrk="1" hangingPunct="1"/>
                <a:r>
                  <a:rPr lang="en-US" altLang="en-US" dirty="0"/>
                  <a:t>Time = 1 minute</a:t>
                </a:r>
              </a:p>
              <a:p>
                <a:pPr eaLnBrk="1" hangingPunct="1"/>
                <a:r>
                  <a:rPr lang="en-US" altLang="en-US" dirty="0"/>
                  <a:t>Solve:</a:t>
                </a:r>
              </a:p>
              <a:p>
                <a:pPr lvl="1" eaLnBrk="1" hangingPunct="1"/>
                <a14:m>
                  <m:oMath xmlns:m="http://schemas.openxmlformats.org/officeDocument/2006/math">
                    <m:r>
                      <a:rPr lang="en-US" altLang="en-US" i="1" dirty="0" smtClean="0">
                        <a:latin typeface="Cambria Math" panose="02040503050406030204" pitchFamily="18" charset="0"/>
                      </a:rPr>
                      <m:t>𝑊</m:t>
                    </m:r>
                    <m:r>
                      <a:rPr lang="en-US" altLang="en-US" i="1" dirty="0" smtClean="0">
                        <a:latin typeface="Cambria Math" panose="02040503050406030204" pitchFamily="18" charset="0"/>
                      </a:rPr>
                      <m:t>=(75</m:t>
                    </m:r>
                    <m:r>
                      <a:rPr lang="en-US" altLang="en-US" i="1" dirty="0" smtClean="0">
                        <a:latin typeface="Cambria Math" panose="02040503050406030204" pitchFamily="18" charset="0"/>
                      </a:rPr>
                      <m:t>𝑁</m:t>
                    </m:r>
                    <m:r>
                      <a:rPr lang="en-US" altLang="en-US" i="1" dirty="0" smtClean="0">
                        <a:latin typeface="Cambria Math" panose="02040503050406030204" pitchFamily="18" charset="0"/>
                      </a:rPr>
                      <m:t>)(30</m:t>
                    </m:r>
                    <m:r>
                      <a:rPr lang="en-US" altLang="en-US" i="1" dirty="0" smtClean="0">
                        <a:latin typeface="Cambria Math" panose="02040503050406030204" pitchFamily="18" charset="0"/>
                      </a:rPr>
                      <m:t>𝑚</m:t>
                    </m:r>
                    <m:r>
                      <a:rPr lang="en-US" altLang="en-US" i="1" dirty="0" smtClean="0">
                        <a:latin typeface="Cambria Math" panose="02040503050406030204" pitchFamily="18" charset="0"/>
                      </a:rPr>
                      <m:t>)</m:t>
                    </m:r>
                    <m:r>
                      <m:rPr>
                        <m:sty m:val="p"/>
                      </m:rPr>
                      <a:rPr lang="en-US" altLang="en-US" i="1" dirty="0" smtClean="0">
                        <a:latin typeface="Cambria Math" panose="02040503050406030204" pitchFamily="18" charset="0"/>
                      </a:rPr>
                      <m:t>cos</m:t>
                    </m:r>
                    <m:r>
                      <a:rPr lang="en-US" altLang="en-US" i="1" dirty="0" smtClean="0">
                        <a:latin typeface="Cambria Math" panose="02040503050406030204" pitchFamily="18" charset="0"/>
                      </a:rPr>
                      <m:t>40°=1,724 </m:t>
                    </m:r>
                    <m:r>
                      <a:rPr lang="en-US" altLang="en-US" i="1" dirty="0" smtClean="0">
                        <a:latin typeface="Cambria Math" panose="02040503050406030204" pitchFamily="18" charset="0"/>
                      </a:rPr>
                      <m:t>𝐽</m:t>
                    </m:r>
                  </m:oMath>
                </a14:m>
                <a:endParaRPr lang="en-US" altLang="en-US" dirty="0">
                  <a:latin typeface="Century" panose="02040604050505020304" pitchFamily="18" charset="0"/>
                </a:endParaRPr>
              </a:p>
              <a:p>
                <a:pPr lvl="1" eaLnBrk="1" hangingPunct="1"/>
                <a:endParaRPr lang="el-GR" altLang="en-US" dirty="0"/>
              </a:p>
            </p:txBody>
          </p:sp>
        </mc:Choice>
        <mc:Fallback xmlns="">
          <p:sp>
            <p:nvSpPr>
              <p:cNvPr id="43011" name="Rectangle 3">
                <a:extLst>
                  <a:ext uri="{FF2B5EF4-FFF2-40B4-BE49-F238E27FC236}">
                    <a16:creationId xmlns:a16="http://schemas.microsoft.com/office/drawing/2014/main" id="{6E884D25-F14C-4733-85DA-407C1082755D}"/>
                  </a:ext>
                </a:extLst>
              </p:cNvPr>
              <p:cNvSpPr>
                <a:spLocks noGrp="1" noRot="1" noChangeAspect="1" noMove="1" noResize="1" noEditPoints="1" noAdjustHandles="1" noChangeArrowheads="1" noChangeShapeType="1" noTextEdit="1"/>
              </p:cNvSpPr>
              <p:nvPr>
                <p:ph type="body" idx="1"/>
              </p:nvPr>
            </p:nvSpPr>
            <p:spPr>
              <a:blipFill>
                <a:blip r:embed="rId2"/>
                <a:stretch>
                  <a:fillRect l="-1154" t="-1793"/>
                </a:stretch>
              </a:blipFill>
            </p:spPr>
            <p:txBody>
              <a:bodyPr/>
              <a:lstStyle/>
              <a:p>
                <a:r>
                  <a:rPr 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animEffect transition="in" filter="slide(fromBottom)">
                                      <p:cBhvr>
                                        <p:cTn id="7" dur="500"/>
                                        <p:tgtEl>
                                          <p:spTgt spid="430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43011">
                                            <p:txEl>
                                              <p:pRg st="1" end="1"/>
                                            </p:txEl>
                                          </p:spTgt>
                                        </p:tgtEl>
                                        <p:attrNameLst>
                                          <p:attrName>style.visibility</p:attrName>
                                        </p:attrNameLst>
                                      </p:cBhvr>
                                      <p:to>
                                        <p:strVal val="visible"/>
                                      </p:to>
                                    </p:set>
                                    <p:animEffect transition="in" filter="slide(fromBottom)">
                                      <p:cBhvr>
                                        <p:cTn id="12" dur="500"/>
                                        <p:tgtEl>
                                          <p:spTgt spid="43011">
                                            <p:txEl>
                                              <p:pRg st="1" end="1"/>
                                            </p:txEl>
                                          </p:spTgt>
                                        </p:tgtEl>
                                      </p:cBhvr>
                                    </p:animEffect>
                                  </p:childTnLst>
                                </p:cTn>
                              </p:par>
                            </p:childTnLst>
                          </p:cTn>
                        </p:par>
                        <p:par>
                          <p:cTn id="13" fill="hold" nodeType="afterGroup">
                            <p:stCondLst>
                              <p:cond delay="500"/>
                            </p:stCondLst>
                            <p:childTnLst>
                              <p:par>
                                <p:cTn id="14" presetID="12" presetClass="entr" presetSubtype="4" fill="hold" grpId="0" nodeType="afterEffect">
                                  <p:stCondLst>
                                    <p:cond delay="500"/>
                                  </p:stCondLst>
                                  <p:childTnLst>
                                    <p:set>
                                      <p:cBhvr>
                                        <p:cTn id="15" dur="1" fill="hold">
                                          <p:stCondLst>
                                            <p:cond delay="0"/>
                                          </p:stCondLst>
                                        </p:cTn>
                                        <p:tgtEl>
                                          <p:spTgt spid="43011">
                                            <p:txEl>
                                              <p:pRg st="2" end="2"/>
                                            </p:txEl>
                                          </p:spTgt>
                                        </p:tgtEl>
                                        <p:attrNameLst>
                                          <p:attrName>style.visibility</p:attrName>
                                        </p:attrNameLst>
                                      </p:cBhvr>
                                      <p:to>
                                        <p:strVal val="visible"/>
                                      </p:to>
                                    </p:set>
                                    <p:animEffect transition="in" filter="slide(fromBottom)">
                                      <p:cBhvr>
                                        <p:cTn id="16" dur="500"/>
                                        <p:tgtEl>
                                          <p:spTgt spid="43011">
                                            <p:txEl>
                                              <p:pRg st="2" end="2"/>
                                            </p:txEl>
                                          </p:spTgt>
                                        </p:tgtEl>
                                      </p:cBhvr>
                                    </p:animEffect>
                                  </p:childTnLst>
                                </p:cTn>
                              </p:par>
                            </p:childTnLst>
                          </p:cTn>
                        </p:par>
                        <p:par>
                          <p:cTn id="17" fill="hold" nodeType="afterGroup">
                            <p:stCondLst>
                              <p:cond delay="1500"/>
                            </p:stCondLst>
                            <p:childTnLst>
                              <p:par>
                                <p:cTn id="18" presetID="12" presetClass="entr" presetSubtype="4" fill="hold" grpId="0" nodeType="afterEffect">
                                  <p:stCondLst>
                                    <p:cond delay="500"/>
                                  </p:stCondLst>
                                  <p:childTnLst>
                                    <p:set>
                                      <p:cBhvr>
                                        <p:cTn id="19" dur="1" fill="hold">
                                          <p:stCondLst>
                                            <p:cond delay="0"/>
                                          </p:stCondLst>
                                        </p:cTn>
                                        <p:tgtEl>
                                          <p:spTgt spid="43011">
                                            <p:txEl>
                                              <p:pRg st="3" end="3"/>
                                            </p:txEl>
                                          </p:spTgt>
                                        </p:tgtEl>
                                        <p:attrNameLst>
                                          <p:attrName>style.visibility</p:attrName>
                                        </p:attrNameLst>
                                      </p:cBhvr>
                                      <p:to>
                                        <p:strVal val="visible"/>
                                      </p:to>
                                    </p:set>
                                    <p:animEffect transition="in" filter="slide(fromBottom)">
                                      <p:cBhvr>
                                        <p:cTn id="20" dur="500"/>
                                        <p:tgtEl>
                                          <p:spTgt spid="43011">
                                            <p:txEl>
                                              <p:pRg st="3" end="3"/>
                                            </p:txEl>
                                          </p:spTgt>
                                        </p:tgtEl>
                                      </p:cBhvr>
                                    </p:animEffect>
                                  </p:childTnLst>
                                </p:cTn>
                              </p:par>
                            </p:childTnLst>
                          </p:cTn>
                        </p:par>
                        <p:par>
                          <p:cTn id="21" fill="hold" nodeType="afterGroup">
                            <p:stCondLst>
                              <p:cond delay="2500"/>
                            </p:stCondLst>
                            <p:childTnLst>
                              <p:par>
                                <p:cTn id="22" presetID="12" presetClass="entr" presetSubtype="4" fill="hold" grpId="0" nodeType="afterEffect">
                                  <p:stCondLst>
                                    <p:cond delay="500"/>
                                  </p:stCondLst>
                                  <p:childTnLst>
                                    <p:set>
                                      <p:cBhvr>
                                        <p:cTn id="23" dur="1" fill="hold">
                                          <p:stCondLst>
                                            <p:cond delay="0"/>
                                          </p:stCondLst>
                                        </p:cTn>
                                        <p:tgtEl>
                                          <p:spTgt spid="43011">
                                            <p:txEl>
                                              <p:pRg st="4" end="4"/>
                                            </p:txEl>
                                          </p:spTgt>
                                        </p:tgtEl>
                                        <p:attrNameLst>
                                          <p:attrName>style.visibility</p:attrName>
                                        </p:attrNameLst>
                                      </p:cBhvr>
                                      <p:to>
                                        <p:strVal val="visible"/>
                                      </p:to>
                                    </p:set>
                                    <p:animEffect transition="in" filter="slide(fromBottom)">
                                      <p:cBhvr>
                                        <p:cTn id="24" dur="500"/>
                                        <p:tgtEl>
                                          <p:spTgt spid="43011">
                                            <p:txEl>
                                              <p:pRg st="4" end="4"/>
                                            </p:txEl>
                                          </p:spTgt>
                                        </p:tgtEl>
                                      </p:cBhvr>
                                    </p:animEffect>
                                  </p:childTnLst>
                                </p:cTn>
                              </p:par>
                            </p:childTnLst>
                          </p:cTn>
                        </p:par>
                        <p:par>
                          <p:cTn id="25" fill="hold" nodeType="afterGroup">
                            <p:stCondLst>
                              <p:cond delay="3500"/>
                            </p:stCondLst>
                            <p:childTnLst>
                              <p:par>
                                <p:cTn id="26" presetID="12" presetClass="entr" presetSubtype="4" fill="hold" grpId="0" nodeType="afterEffect">
                                  <p:stCondLst>
                                    <p:cond delay="500"/>
                                  </p:stCondLst>
                                  <p:childTnLst>
                                    <p:set>
                                      <p:cBhvr>
                                        <p:cTn id="27" dur="1" fill="hold">
                                          <p:stCondLst>
                                            <p:cond delay="0"/>
                                          </p:stCondLst>
                                        </p:cTn>
                                        <p:tgtEl>
                                          <p:spTgt spid="43011">
                                            <p:txEl>
                                              <p:pRg st="5" end="5"/>
                                            </p:txEl>
                                          </p:spTgt>
                                        </p:tgtEl>
                                        <p:attrNameLst>
                                          <p:attrName>style.visibility</p:attrName>
                                        </p:attrNameLst>
                                      </p:cBhvr>
                                      <p:to>
                                        <p:strVal val="visible"/>
                                      </p:to>
                                    </p:set>
                                    <p:animEffect transition="in" filter="slide(fromBottom)">
                                      <p:cBhvr>
                                        <p:cTn id="28" dur="500"/>
                                        <p:tgtEl>
                                          <p:spTgt spid="43011">
                                            <p:txEl>
                                              <p:pRg st="5" end="5"/>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2" presetClass="entr" presetSubtype="4" fill="hold" grpId="0" nodeType="clickEffect">
                                  <p:stCondLst>
                                    <p:cond delay="0"/>
                                  </p:stCondLst>
                                  <p:childTnLst>
                                    <p:set>
                                      <p:cBhvr>
                                        <p:cTn id="32" dur="1" fill="hold">
                                          <p:stCondLst>
                                            <p:cond delay="0"/>
                                          </p:stCondLst>
                                        </p:cTn>
                                        <p:tgtEl>
                                          <p:spTgt spid="43011">
                                            <p:txEl>
                                              <p:pRg st="6" end="6"/>
                                            </p:txEl>
                                          </p:spTgt>
                                        </p:tgtEl>
                                        <p:attrNameLst>
                                          <p:attrName>style.visibility</p:attrName>
                                        </p:attrNameLst>
                                      </p:cBhvr>
                                      <p:to>
                                        <p:strVal val="visible"/>
                                      </p:to>
                                    </p:set>
                                    <p:animEffect transition="in" filter="slide(fromBottom)">
                                      <p:cBhvr>
                                        <p:cTn id="33" dur="500"/>
                                        <p:tgtEl>
                                          <p:spTgt spid="43011">
                                            <p:txEl>
                                              <p:pRg st="6" end="6"/>
                                            </p:txEl>
                                          </p:spTgt>
                                        </p:tgtEl>
                                      </p:cBhvr>
                                    </p:animEffect>
                                  </p:childTnLst>
                                </p:cTn>
                              </p:par>
                            </p:childTnLst>
                          </p:cTn>
                        </p:par>
                        <p:par>
                          <p:cTn id="34" fill="hold" nodeType="afterGroup">
                            <p:stCondLst>
                              <p:cond delay="500"/>
                            </p:stCondLst>
                            <p:childTnLst>
                              <p:par>
                                <p:cTn id="35" presetID="12" presetClass="entr" presetSubtype="4" fill="hold" grpId="0" nodeType="afterEffect">
                                  <p:stCondLst>
                                    <p:cond delay="500"/>
                                  </p:stCondLst>
                                  <p:childTnLst>
                                    <p:set>
                                      <p:cBhvr>
                                        <p:cTn id="36" dur="1" fill="hold">
                                          <p:stCondLst>
                                            <p:cond delay="0"/>
                                          </p:stCondLst>
                                        </p:cTn>
                                        <p:tgtEl>
                                          <p:spTgt spid="43011">
                                            <p:txEl>
                                              <p:pRg st="7" end="7"/>
                                            </p:txEl>
                                          </p:spTgt>
                                        </p:tgtEl>
                                        <p:attrNameLst>
                                          <p:attrName>style.visibility</p:attrName>
                                        </p:attrNameLst>
                                      </p:cBhvr>
                                      <p:to>
                                        <p:strVal val="visible"/>
                                      </p:to>
                                    </p:set>
                                    <p:animEffect transition="in" filter="slide(fromBottom)">
                                      <p:cBhvr>
                                        <p:cTn id="37" dur="500"/>
                                        <p:tgtEl>
                                          <p:spTgt spid="4301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4CF637BF-CE7C-45F7-A8B5-82B012E21BD8}"/>
              </a:ext>
            </a:extLst>
          </p:cNvPr>
          <p:cNvSpPr>
            <a:spLocks noGrp="1" noChangeArrowheads="1"/>
          </p:cNvSpPr>
          <p:nvPr>
            <p:ph type="title"/>
          </p:nvPr>
        </p:nvSpPr>
        <p:spPr/>
        <p:txBody>
          <a:bodyPr/>
          <a:lstStyle/>
          <a:p>
            <a:pPr eaLnBrk="1" hangingPunct="1"/>
            <a:r>
              <a:rPr lang="en-US" altLang="en-US" dirty="0"/>
              <a:t>Example #2:</a:t>
            </a:r>
          </a:p>
        </p:txBody>
      </p:sp>
      <p:sp>
        <p:nvSpPr>
          <p:cNvPr id="45059" name="Rectangle 3">
            <a:extLst>
              <a:ext uri="{FF2B5EF4-FFF2-40B4-BE49-F238E27FC236}">
                <a16:creationId xmlns:a16="http://schemas.microsoft.com/office/drawing/2014/main" id="{340BD47E-F8E4-4DA8-990C-C21F4F31E068}"/>
              </a:ext>
            </a:extLst>
          </p:cNvPr>
          <p:cNvSpPr>
            <a:spLocks noGrp="1" noChangeArrowheads="1"/>
          </p:cNvSpPr>
          <p:nvPr>
            <p:ph type="body" idx="1"/>
          </p:nvPr>
        </p:nvSpPr>
        <p:spPr>
          <a:xfrm>
            <a:off x="609600" y="1600200"/>
            <a:ext cx="7924800" cy="4629150"/>
          </a:xfrm>
        </p:spPr>
        <p:txBody>
          <a:bodyPr/>
          <a:lstStyle/>
          <a:p>
            <a:pPr eaLnBrk="1" hangingPunct="1"/>
            <a:r>
              <a:rPr lang="en-US" altLang="en-US" sz="2400" dirty="0"/>
              <a:t>The moon revolves around the Earth approximately once every 29.5 days.  How much work is done by the gravitational force?</a:t>
            </a:r>
          </a:p>
          <a:p>
            <a:pPr eaLnBrk="1" hangingPunct="1"/>
            <a:endParaRPr lang="en-US" altLang="en-US" sz="800" dirty="0"/>
          </a:p>
          <a:p>
            <a:pPr eaLnBrk="1" hangingPunct="1"/>
            <a:r>
              <a:rPr lang="en-US" altLang="en-US" sz="2400" dirty="0"/>
              <a:t>F =		  </a:t>
            </a:r>
          </a:p>
          <a:p>
            <a:pPr eaLnBrk="1" hangingPunct="1"/>
            <a:endParaRPr lang="en-US" altLang="en-US" sz="2400" dirty="0"/>
          </a:p>
          <a:p>
            <a:pPr eaLnBrk="1" hangingPunct="1"/>
            <a:r>
              <a:rPr lang="en-US" altLang="en-US" sz="2400" dirty="0"/>
              <a:t>F =</a:t>
            </a:r>
          </a:p>
          <a:p>
            <a:pPr eaLnBrk="1" hangingPunct="1"/>
            <a:endParaRPr lang="en-US" altLang="en-US" sz="2400" dirty="0"/>
          </a:p>
          <a:p>
            <a:pPr eaLnBrk="1" hangingPunct="1"/>
            <a:r>
              <a:rPr lang="en-US" altLang="en-US" sz="2400" dirty="0"/>
              <a:t>F = 1.99x10</a:t>
            </a:r>
            <a:r>
              <a:rPr lang="en-US" altLang="en-US" sz="2400" baseline="30000" dirty="0"/>
              <a:t>20</a:t>
            </a:r>
            <a:r>
              <a:rPr lang="en-US" altLang="en-US" sz="2400" dirty="0"/>
              <a:t>N</a:t>
            </a:r>
          </a:p>
          <a:p>
            <a:pPr eaLnBrk="1" hangingPunct="1"/>
            <a:r>
              <a:rPr lang="en-US" altLang="en-US" sz="2400" dirty="0"/>
              <a:t>In one lunar month, the moon will travel 2</a:t>
            </a:r>
            <a:r>
              <a:rPr lang="el-GR" altLang="en-US" sz="2400" dirty="0"/>
              <a:t>π</a:t>
            </a:r>
            <a:r>
              <a:rPr lang="en-US" altLang="en-US" sz="2400" dirty="0" err="1"/>
              <a:t>r</a:t>
            </a:r>
            <a:r>
              <a:rPr lang="en-US" altLang="en-US" sz="2400" baseline="-25000" dirty="0" err="1"/>
              <a:t>E</a:t>
            </a:r>
            <a:r>
              <a:rPr lang="en-US" altLang="en-US" sz="2400" baseline="-25000" dirty="0"/>
              <a:t>-m</a:t>
            </a:r>
            <a:endParaRPr lang="en-US" altLang="en-US" sz="2400" dirty="0"/>
          </a:p>
          <a:p>
            <a:pPr lvl="1" eaLnBrk="1" hangingPunct="1"/>
            <a:r>
              <a:rPr lang="en-US" altLang="en-US" sz="2000" dirty="0"/>
              <a:t>d = 2</a:t>
            </a:r>
            <a:r>
              <a:rPr lang="el-GR" altLang="en-US" sz="2000" dirty="0"/>
              <a:t>π</a:t>
            </a:r>
            <a:r>
              <a:rPr lang="en-US" altLang="en-US" sz="2000" dirty="0"/>
              <a:t>(3.84x10</a:t>
            </a:r>
            <a:r>
              <a:rPr lang="en-US" altLang="en-US" sz="2000" baseline="30000" dirty="0"/>
              <a:t>8</a:t>
            </a:r>
            <a:r>
              <a:rPr lang="en-US" altLang="en-US" sz="2000" dirty="0"/>
              <a:t>m) = 2.41x10</a:t>
            </a:r>
            <a:r>
              <a:rPr lang="en-US" altLang="en-US" sz="2000" baseline="30000" dirty="0"/>
              <a:t>9</a:t>
            </a:r>
            <a:r>
              <a:rPr lang="en-US" altLang="en-US" sz="2000" dirty="0"/>
              <a:t>m</a:t>
            </a:r>
            <a:endParaRPr lang="el-GR" altLang="en-US" sz="2000" dirty="0"/>
          </a:p>
        </p:txBody>
      </p:sp>
      <p:grpSp>
        <p:nvGrpSpPr>
          <p:cNvPr id="45062" name="Group 6">
            <a:extLst>
              <a:ext uri="{FF2B5EF4-FFF2-40B4-BE49-F238E27FC236}">
                <a16:creationId xmlns:a16="http://schemas.microsoft.com/office/drawing/2014/main" id="{8B7EF800-0E55-45F5-9B2E-DA5772585E7E}"/>
              </a:ext>
            </a:extLst>
          </p:cNvPr>
          <p:cNvGrpSpPr>
            <a:grpSpLocks/>
          </p:cNvGrpSpPr>
          <p:nvPr/>
        </p:nvGrpSpPr>
        <p:grpSpPr bwMode="auto">
          <a:xfrm>
            <a:off x="1544638" y="2733675"/>
            <a:ext cx="1371600" cy="822325"/>
            <a:chOff x="2880" y="2496"/>
            <a:chExt cx="864" cy="518"/>
          </a:xfrm>
        </p:grpSpPr>
        <p:sp>
          <p:nvSpPr>
            <p:cNvPr id="15368" name="Text Box 4">
              <a:extLst>
                <a:ext uri="{FF2B5EF4-FFF2-40B4-BE49-F238E27FC236}">
                  <a16:creationId xmlns:a16="http://schemas.microsoft.com/office/drawing/2014/main" id="{2917471E-9A85-444B-B686-830E75C357E1}"/>
                </a:ext>
              </a:extLst>
            </p:cNvPr>
            <p:cNvSpPr txBox="1">
              <a:spLocks noChangeArrowheads="1"/>
            </p:cNvSpPr>
            <p:nvPr/>
          </p:nvSpPr>
          <p:spPr bwMode="auto">
            <a:xfrm>
              <a:off x="2880" y="2496"/>
              <a:ext cx="864"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r>
                <a:rPr lang="en-US" altLang="en-US" sz="2400"/>
                <a:t>Gm</a:t>
              </a:r>
              <a:r>
                <a:rPr lang="en-US" altLang="en-US" sz="2400" baseline="-25000"/>
                <a:t>m</a:t>
              </a:r>
              <a:r>
                <a:rPr lang="en-US" altLang="en-US" sz="2400"/>
                <a:t>m</a:t>
              </a:r>
              <a:r>
                <a:rPr lang="en-US" altLang="en-US" sz="2400" baseline="-25000"/>
                <a:t>E</a:t>
              </a:r>
              <a:endParaRPr lang="en-US" altLang="en-US" sz="2400"/>
            </a:p>
            <a:p>
              <a:pPr eaLnBrk="1" hangingPunct="1">
                <a:spcBef>
                  <a:spcPct val="0"/>
                </a:spcBef>
                <a:buClrTx/>
                <a:buSzTx/>
                <a:buFontTx/>
                <a:buNone/>
              </a:pPr>
              <a:r>
                <a:rPr lang="en-US" altLang="en-US" sz="2400"/>
                <a:t>      r</a:t>
              </a:r>
              <a:r>
                <a:rPr lang="en-US" altLang="en-US" sz="2400" baseline="30000"/>
                <a:t>2</a:t>
              </a:r>
            </a:p>
          </p:txBody>
        </p:sp>
        <p:sp>
          <p:nvSpPr>
            <p:cNvPr id="15369" name="Line 5">
              <a:extLst>
                <a:ext uri="{FF2B5EF4-FFF2-40B4-BE49-F238E27FC236}">
                  <a16:creationId xmlns:a16="http://schemas.microsoft.com/office/drawing/2014/main" id="{C0F5032F-8519-4203-AB29-E78CA17DC406}"/>
                </a:ext>
              </a:extLst>
            </p:cNvPr>
            <p:cNvSpPr>
              <a:spLocks noChangeShapeType="1"/>
            </p:cNvSpPr>
            <p:nvPr/>
          </p:nvSpPr>
          <p:spPr bwMode="auto">
            <a:xfrm>
              <a:off x="2937" y="2766"/>
              <a:ext cx="672"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5063" name="Group 7">
            <a:extLst>
              <a:ext uri="{FF2B5EF4-FFF2-40B4-BE49-F238E27FC236}">
                <a16:creationId xmlns:a16="http://schemas.microsoft.com/office/drawing/2014/main" id="{8B1E8085-E61D-4E13-9C24-01DAF98EF421}"/>
              </a:ext>
            </a:extLst>
          </p:cNvPr>
          <p:cNvGrpSpPr>
            <a:grpSpLocks/>
          </p:cNvGrpSpPr>
          <p:nvPr/>
        </p:nvGrpSpPr>
        <p:grpSpPr bwMode="auto">
          <a:xfrm>
            <a:off x="1501775" y="3617913"/>
            <a:ext cx="7353300" cy="822325"/>
            <a:chOff x="2880" y="2496"/>
            <a:chExt cx="864" cy="518"/>
          </a:xfrm>
        </p:grpSpPr>
        <p:sp>
          <p:nvSpPr>
            <p:cNvPr id="15366" name="Text Box 8">
              <a:extLst>
                <a:ext uri="{FF2B5EF4-FFF2-40B4-BE49-F238E27FC236}">
                  <a16:creationId xmlns:a16="http://schemas.microsoft.com/office/drawing/2014/main" id="{59DAE3BE-29C3-4EF2-BF7D-9FF316F4C52E}"/>
                </a:ext>
              </a:extLst>
            </p:cNvPr>
            <p:cNvSpPr txBox="1">
              <a:spLocks noChangeArrowheads="1"/>
            </p:cNvSpPr>
            <p:nvPr/>
          </p:nvSpPr>
          <p:spPr bwMode="auto">
            <a:xfrm>
              <a:off x="2880" y="2496"/>
              <a:ext cx="864"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r>
                <a:rPr lang="en-US" altLang="en-US" sz="2400"/>
                <a:t>(6.67x10</a:t>
              </a:r>
              <a:r>
                <a:rPr lang="en-US" altLang="en-US" sz="2400" baseline="30000"/>
                <a:t>-11</a:t>
              </a:r>
              <a:r>
                <a:rPr lang="en-US" altLang="en-US" sz="2400"/>
                <a:t>Nm</a:t>
              </a:r>
              <a:r>
                <a:rPr lang="en-US" altLang="en-US" sz="2400" baseline="30000"/>
                <a:t>2</a:t>
              </a:r>
              <a:r>
                <a:rPr lang="en-US" altLang="en-US" sz="2400"/>
                <a:t>/kg</a:t>
              </a:r>
              <a:r>
                <a:rPr lang="en-US" altLang="en-US" sz="2400" baseline="30000"/>
                <a:t>2</a:t>
              </a:r>
              <a:r>
                <a:rPr lang="en-US" altLang="en-US" sz="2400"/>
                <a:t>)(7.35x10</a:t>
              </a:r>
              <a:r>
                <a:rPr lang="en-US" altLang="en-US" sz="2400" baseline="30000"/>
                <a:t>22</a:t>
              </a:r>
              <a:r>
                <a:rPr lang="en-US" altLang="en-US" sz="2400"/>
                <a:t>kg)(5.98x10</a:t>
              </a:r>
              <a:r>
                <a:rPr lang="en-US" altLang="en-US" sz="2400" baseline="30000"/>
                <a:t>24</a:t>
              </a:r>
              <a:r>
                <a:rPr lang="en-US" altLang="en-US" sz="2400"/>
                <a:t>kg)</a:t>
              </a:r>
            </a:p>
            <a:p>
              <a:pPr eaLnBrk="1" hangingPunct="1">
                <a:spcBef>
                  <a:spcPct val="0"/>
                </a:spcBef>
                <a:buClrTx/>
                <a:buSzTx/>
                <a:buFontTx/>
                <a:buNone/>
              </a:pPr>
              <a:r>
                <a:rPr lang="en-US" altLang="en-US" sz="2400"/>
                <a:t>		       (3.84x10</a:t>
              </a:r>
              <a:r>
                <a:rPr lang="en-US" altLang="en-US" sz="2400" baseline="30000"/>
                <a:t>8</a:t>
              </a:r>
              <a:r>
                <a:rPr lang="en-US" altLang="en-US" sz="2400"/>
                <a:t>m)</a:t>
              </a:r>
              <a:r>
                <a:rPr lang="en-US" altLang="en-US" sz="2400" baseline="30000"/>
                <a:t>2</a:t>
              </a:r>
            </a:p>
          </p:txBody>
        </p:sp>
        <p:sp>
          <p:nvSpPr>
            <p:cNvPr id="15367" name="Line 9">
              <a:extLst>
                <a:ext uri="{FF2B5EF4-FFF2-40B4-BE49-F238E27FC236}">
                  <a16:creationId xmlns:a16="http://schemas.microsoft.com/office/drawing/2014/main" id="{D8DE5AE3-949C-41EB-B0C6-E44C6801DAFB}"/>
                </a:ext>
              </a:extLst>
            </p:cNvPr>
            <p:cNvSpPr>
              <a:spLocks noChangeShapeType="1"/>
            </p:cNvSpPr>
            <p:nvPr/>
          </p:nvSpPr>
          <p:spPr bwMode="auto">
            <a:xfrm>
              <a:off x="2937" y="2766"/>
              <a:ext cx="672"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Effect transition="in" filter="checkerboard(across)">
                                      <p:cBhvr>
                                        <p:cTn id="7" dur="500"/>
                                        <p:tgtEl>
                                          <p:spTgt spid="450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5059">
                                            <p:txEl>
                                              <p:pRg st="2" end="2"/>
                                            </p:txEl>
                                          </p:spTgt>
                                        </p:tgtEl>
                                        <p:attrNameLst>
                                          <p:attrName>style.visibility</p:attrName>
                                        </p:attrNameLst>
                                      </p:cBhvr>
                                      <p:to>
                                        <p:strVal val="visible"/>
                                      </p:to>
                                    </p:set>
                                    <p:animEffect transition="in" filter="checkerboard(across)">
                                      <p:cBhvr>
                                        <p:cTn id="12" dur="500"/>
                                        <p:tgtEl>
                                          <p:spTgt spid="45059">
                                            <p:txEl>
                                              <p:pRg st="2" end="2"/>
                                            </p:txEl>
                                          </p:spTgt>
                                        </p:tgtEl>
                                      </p:cBhvr>
                                    </p:animEffect>
                                  </p:childTnLst>
                                </p:cTn>
                              </p:par>
                              <p:par>
                                <p:cTn id="13" presetID="5" presetClass="entr" presetSubtype="10" fill="hold" nodeType="withEffect">
                                  <p:stCondLst>
                                    <p:cond delay="0"/>
                                  </p:stCondLst>
                                  <p:childTnLst>
                                    <p:set>
                                      <p:cBhvr>
                                        <p:cTn id="14" dur="1" fill="hold">
                                          <p:stCondLst>
                                            <p:cond delay="0"/>
                                          </p:stCondLst>
                                        </p:cTn>
                                        <p:tgtEl>
                                          <p:spTgt spid="45062"/>
                                        </p:tgtEl>
                                        <p:attrNameLst>
                                          <p:attrName>style.visibility</p:attrName>
                                        </p:attrNameLst>
                                      </p:cBhvr>
                                      <p:to>
                                        <p:strVal val="visible"/>
                                      </p:to>
                                    </p:set>
                                    <p:animEffect transition="in" filter="checkerboard(across)">
                                      <p:cBhvr>
                                        <p:cTn id="15" dur="500"/>
                                        <p:tgtEl>
                                          <p:spTgt spid="45062"/>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5" presetClass="entr" presetSubtype="10" fill="hold" grpId="0" nodeType="clickEffect">
                                  <p:stCondLst>
                                    <p:cond delay="0"/>
                                  </p:stCondLst>
                                  <p:childTnLst>
                                    <p:set>
                                      <p:cBhvr>
                                        <p:cTn id="19" dur="1" fill="hold">
                                          <p:stCondLst>
                                            <p:cond delay="0"/>
                                          </p:stCondLst>
                                        </p:cTn>
                                        <p:tgtEl>
                                          <p:spTgt spid="45059">
                                            <p:txEl>
                                              <p:pRg st="4" end="4"/>
                                            </p:txEl>
                                          </p:spTgt>
                                        </p:tgtEl>
                                        <p:attrNameLst>
                                          <p:attrName>style.visibility</p:attrName>
                                        </p:attrNameLst>
                                      </p:cBhvr>
                                      <p:to>
                                        <p:strVal val="visible"/>
                                      </p:to>
                                    </p:set>
                                    <p:animEffect transition="in" filter="checkerboard(across)">
                                      <p:cBhvr>
                                        <p:cTn id="20" dur="500"/>
                                        <p:tgtEl>
                                          <p:spTgt spid="45059">
                                            <p:txEl>
                                              <p:pRg st="4" end="4"/>
                                            </p:txEl>
                                          </p:spTgt>
                                        </p:tgtEl>
                                      </p:cBhvr>
                                    </p:animEffect>
                                  </p:childTnLst>
                                </p:cTn>
                              </p:par>
                              <p:par>
                                <p:cTn id="21" presetID="5" presetClass="entr" presetSubtype="10" fill="hold" nodeType="withEffect">
                                  <p:stCondLst>
                                    <p:cond delay="0"/>
                                  </p:stCondLst>
                                  <p:childTnLst>
                                    <p:set>
                                      <p:cBhvr>
                                        <p:cTn id="22" dur="1" fill="hold">
                                          <p:stCondLst>
                                            <p:cond delay="0"/>
                                          </p:stCondLst>
                                        </p:cTn>
                                        <p:tgtEl>
                                          <p:spTgt spid="45063"/>
                                        </p:tgtEl>
                                        <p:attrNameLst>
                                          <p:attrName>style.visibility</p:attrName>
                                        </p:attrNameLst>
                                      </p:cBhvr>
                                      <p:to>
                                        <p:strVal val="visible"/>
                                      </p:to>
                                    </p:set>
                                    <p:animEffect transition="in" filter="checkerboard(across)">
                                      <p:cBhvr>
                                        <p:cTn id="23" dur="500"/>
                                        <p:tgtEl>
                                          <p:spTgt spid="45063"/>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45059">
                                            <p:txEl>
                                              <p:pRg st="6" end="6"/>
                                            </p:txEl>
                                          </p:spTgt>
                                        </p:tgtEl>
                                        <p:attrNameLst>
                                          <p:attrName>style.visibility</p:attrName>
                                        </p:attrNameLst>
                                      </p:cBhvr>
                                      <p:to>
                                        <p:strVal val="visible"/>
                                      </p:to>
                                    </p:set>
                                    <p:animEffect transition="in" filter="checkerboard(across)">
                                      <p:cBhvr>
                                        <p:cTn id="28" dur="500"/>
                                        <p:tgtEl>
                                          <p:spTgt spid="45059">
                                            <p:txEl>
                                              <p:pRg st="6" end="6"/>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5" presetClass="entr" presetSubtype="10" fill="hold" grpId="0" nodeType="clickEffect">
                                  <p:stCondLst>
                                    <p:cond delay="0"/>
                                  </p:stCondLst>
                                  <p:childTnLst>
                                    <p:set>
                                      <p:cBhvr>
                                        <p:cTn id="32" dur="1" fill="hold">
                                          <p:stCondLst>
                                            <p:cond delay="0"/>
                                          </p:stCondLst>
                                        </p:cTn>
                                        <p:tgtEl>
                                          <p:spTgt spid="45059">
                                            <p:txEl>
                                              <p:pRg st="7" end="7"/>
                                            </p:txEl>
                                          </p:spTgt>
                                        </p:tgtEl>
                                        <p:attrNameLst>
                                          <p:attrName>style.visibility</p:attrName>
                                        </p:attrNameLst>
                                      </p:cBhvr>
                                      <p:to>
                                        <p:strVal val="visible"/>
                                      </p:to>
                                    </p:set>
                                    <p:animEffect transition="in" filter="checkerboard(across)">
                                      <p:cBhvr>
                                        <p:cTn id="33" dur="500"/>
                                        <p:tgtEl>
                                          <p:spTgt spid="45059">
                                            <p:txEl>
                                              <p:pRg st="7" end="7"/>
                                            </p:txEl>
                                          </p:spTgt>
                                        </p:tgtEl>
                                      </p:cBhvr>
                                    </p:animEffect>
                                  </p:childTnLst>
                                </p:cTn>
                              </p:par>
                              <p:par>
                                <p:cTn id="34" presetID="5" presetClass="entr" presetSubtype="10" fill="hold" grpId="0" nodeType="withEffect">
                                  <p:stCondLst>
                                    <p:cond delay="0"/>
                                  </p:stCondLst>
                                  <p:childTnLst>
                                    <p:set>
                                      <p:cBhvr>
                                        <p:cTn id="35" dur="1" fill="hold">
                                          <p:stCondLst>
                                            <p:cond delay="0"/>
                                          </p:stCondLst>
                                        </p:cTn>
                                        <p:tgtEl>
                                          <p:spTgt spid="45059">
                                            <p:txEl>
                                              <p:pRg st="8" end="8"/>
                                            </p:txEl>
                                          </p:spTgt>
                                        </p:tgtEl>
                                        <p:attrNameLst>
                                          <p:attrName>style.visibility</p:attrName>
                                        </p:attrNameLst>
                                      </p:cBhvr>
                                      <p:to>
                                        <p:strVal val="visible"/>
                                      </p:to>
                                    </p:set>
                                    <p:animEffect transition="in" filter="checkerboard(across)">
                                      <p:cBhvr>
                                        <p:cTn id="36" dur="500"/>
                                        <p:tgtEl>
                                          <p:spTgt spid="4505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903577CB-4043-4944-A431-B26394A642EC}"/>
              </a:ext>
            </a:extLst>
          </p:cNvPr>
          <p:cNvSpPr>
            <a:spLocks noGrp="1" noChangeArrowheads="1"/>
          </p:cNvSpPr>
          <p:nvPr>
            <p:ph type="title"/>
          </p:nvPr>
        </p:nvSpPr>
        <p:spPr/>
        <p:txBody>
          <a:bodyPr/>
          <a:lstStyle/>
          <a:p>
            <a:pPr eaLnBrk="1" hangingPunct="1"/>
            <a:r>
              <a:rPr lang="en-US" altLang="en-US" dirty="0"/>
              <a:t>Example #2:</a:t>
            </a:r>
            <a:endParaRPr lang="en-US" altLang="en-US" b="1" dirty="0">
              <a:solidFill>
                <a:srgbClr val="FFFF00"/>
              </a:solidFill>
            </a:endParaRPr>
          </a:p>
        </p:txBody>
      </p:sp>
      <mc:AlternateContent xmlns:mc="http://schemas.openxmlformats.org/markup-compatibility/2006" xmlns:a14="http://schemas.microsoft.com/office/drawing/2010/main">
        <mc:Choice Requires="a14">
          <p:sp>
            <p:nvSpPr>
              <p:cNvPr id="46083" name="Rectangle 3">
                <a:extLst>
                  <a:ext uri="{FF2B5EF4-FFF2-40B4-BE49-F238E27FC236}">
                    <a16:creationId xmlns:a16="http://schemas.microsoft.com/office/drawing/2014/main" id="{6572F33D-9116-45A3-AAB4-D135940072CE}"/>
                  </a:ext>
                </a:extLst>
              </p:cNvPr>
              <p:cNvSpPr>
                <a:spLocks noGrp="1" noChangeArrowheads="1"/>
              </p:cNvSpPr>
              <p:nvPr>
                <p:ph type="body" idx="1"/>
              </p:nvPr>
            </p:nvSpPr>
            <p:spPr>
              <a:xfrm>
                <a:off x="386051" y="1393825"/>
                <a:ext cx="8226855" cy="2860675"/>
              </a:xfrm>
            </p:spPr>
            <p:txBody>
              <a:bodyPr/>
              <a:lstStyle/>
              <a:p>
                <a:pPr eaLnBrk="1" hangingPunct="1"/>
                <a14:m>
                  <m:oMath xmlns:m="http://schemas.openxmlformats.org/officeDocument/2006/math">
                    <m:r>
                      <a:rPr lang="en-US" altLang="en-US" sz="2800" i="1" dirty="0" smtClean="0">
                        <a:latin typeface="Cambria Math" panose="02040503050406030204" pitchFamily="18" charset="0"/>
                      </a:rPr>
                      <m:t>𝑊</m:t>
                    </m:r>
                    <m:r>
                      <a:rPr lang="en-US" altLang="en-US" sz="2800" i="1" dirty="0" smtClean="0">
                        <a:latin typeface="Cambria Math" panose="02040503050406030204" pitchFamily="18" charset="0"/>
                      </a:rPr>
                      <m:t>=</m:t>
                    </m:r>
                    <m:r>
                      <a:rPr lang="en-US" altLang="en-US" sz="2800" b="1" i="1" dirty="0" err="1" smtClean="0">
                        <a:latin typeface="Cambria Math" panose="02040503050406030204" pitchFamily="18" charset="0"/>
                      </a:rPr>
                      <m:t>𝑭𝒅</m:t>
                    </m:r>
                    <m:r>
                      <a:rPr lang="en-US" altLang="en-US" sz="2800" i="1" dirty="0" err="1" smtClean="0">
                        <a:latin typeface="Cambria Math" panose="02040503050406030204" pitchFamily="18" charset="0"/>
                      </a:rPr>
                      <m:t>𝑐𝑜𝑠</m:t>
                    </m:r>
                    <m:r>
                      <a:rPr lang="el-GR" altLang="en-US" sz="2800" i="1" dirty="0" smtClean="0">
                        <a:latin typeface="Cambria Math" panose="02040503050406030204" pitchFamily="18" charset="0"/>
                      </a:rPr>
                      <m:t>𝜃</m:t>
                    </m:r>
                  </m:oMath>
                </a14:m>
                <a:endParaRPr lang="en-US" altLang="en-US" sz="2800" dirty="0"/>
              </a:p>
              <a:p>
                <a:pPr eaLnBrk="1" hangingPunct="1"/>
                <a:r>
                  <a:rPr lang="en-US" altLang="en-US" sz="2800" dirty="0"/>
                  <a:t>Since:</a:t>
                </a:r>
              </a:p>
              <a:p>
                <a:pPr lvl="1" eaLnBrk="1" hangingPunct="1"/>
                <a:r>
                  <a:rPr lang="el-GR" altLang="en-US" sz="2400" dirty="0"/>
                  <a:t>θ</a:t>
                </a:r>
                <a:r>
                  <a:rPr lang="en-US" altLang="en-US" sz="2400" dirty="0"/>
                  <a:t> is 90</a:t>
                </a:r>
                <a:r>
                  <a:rPr lang="en-US" altLang="en-US" sz="2400" dirty="0">
                    <a:latin typeface="Century" panose="02040604050505020304" pitchFamily="18" charset="0"/>
                  </a:rPr>
                  <a:t>°</a:t>
                </a:r>
                <a:r>
                  <a:rPr lang="en-US" altLang="en-US" sz="2400" dirty="0"/>
                  <a:t>, </a:t>
                </a:r>
                <a:r>
                  <a:rPr lang="en-US" altLang="en-US" sz="2400" b="1" dirty="0" err="1"/>
                  <a:t>F</a:t>
                </a:r>
                <a:r>
                  <a:rPr lang="en-US" altLang="en-US" sz="2400" dirty="0" err="1"/>
                  <a:t>cos</a:t>
                </a:r>
                <a:r>
                  <a:rPr lang="el-GR" altLang="en-US" sz="2400" dirty="0"/>
                  <a:t>θ</a:t>
                </a:r>
                <a:r>
                  <a:rPr lang="en-US" altLang="en-US" sz="2400" dirty="0"/>
                  <a:t> = 0</a:t>
                </a:r>
              </a:p>
              <a:p>
                <a:pPr lvl="1" eaLnBrk="1" hangingPunct="1"/>
                <a:r>
                  <a:rPr lang="en-US" altLang="en-US" sz="2400" dirty="0"/>
                  <a:t>While distance is large, displacement is 0, and </a:t>
                </a:r>
                <a14:m>
                  <m:oMath xmlns:m="http://schemas.openxmlformats.org/officeDocument/2006/math">
                    <m:r>
                      <a:rPr lang="en-US" altLang="en-US" sz="2400" b="1" i="1" dirty="0" smtClean="0">
                        <a:latin typeface="Cambria Math" panose="02040503050406030204" pitchFamily="18" charset="0"/>
                      </a:rPr>
                      <m:t>𝑭𝒅</m:t>
                    </m:r>
                    <m:r>
                      <a:rPr lang="en-US" altLang="en-US" sz="2400" i="1" dirty="0" smtClean="0">
                        <a:latin typeface="Cambria Math" panose="02040503050406030204" pitchFamily="18" charset="0"/>
                      </a:rPr>
                      <m:t>=0</m:t>
                    </m:r>
                  </m:oMath>
                </a14:m>
                <a:endParaRPr lang="en-US" altLang="en-US" sz="2400" dirty="0"/>
              </a:p>
              <a:p>
                <a:pPr eaLnBrk="1" hangingPunct="1"/>
                <a:r>
                  <a:rPr lang="en-US" altLang="en-US" sz="2800" dirty="0"/>
                  <a:t>Hence:</a:t>
                </a:r>
              </a:p>
              <a:p>
                <a:pPr lvl="1" eaLnBrk="1" hangingPunct="1"/>
                <a14:m>
                  <m:oMath xmlns:m="http://schemas.openxmlformats.org/officeDocument/2006/math">
                    <m:r>
                      <a:rPr lang="en-US" altLang="en-US" sz="2400" i="1" dirty="0" smtClean="0">
                        <a:latin typeface="Cambria Math" panose="02040503050406030204" pitchFamily="18" charset="0"/>
                      </a:rPr>
                      <m:t>𝑊</m:t>
                    </m:r>
                    <m:r>
                      <a:rPr lang="en-US" altLang="en-US" sz="2400" i="1" dirty="0" smtClean="0">
                        <a:latin typeface="Cambria Math" panose="02040503050406030204" pitchFamily="18" charset="0"/>
                      </a:rPr>
                      <m:t>=0</m:t>
                    </m:r>
                  </m:oMath>
                </a14:m>
                <a:endParaRPr lang="el-GR" altLang="en-US" sz="2400" dirty="0"/>
              </a:p>
            </p:txBody>
          </p:sp>
        </mc:Choice>
        <mc:Fallback xmlns="">
          <p:sp>
            <p:nvSpPr>
              <p:cNvPr id="46083" name="Rectangle 3">
                <a:extLst>
                  <a:ext uri="{FF2B5EF4-FFF2-40B4-BE49-F238E27FC236}">
                    <a16:creationId xmlns:a16="http://schemas.microsoft.com/office/drawing/2014/main" id="{6572F33D-9116-45A3-AAB4-D135940072CE}"/>
                  </a:ext>
                </a:extLst>
              </p:cNvPr>
              <p:cNvSpPr>
                <a:spLocks noGrp="1" noRot="1" noChangeAspect="1" noMove="1" noResize="1" noEditPoints="1" noAdjustHandles="1" noChangeArrowheads="1" noChangeShapeType="1" noTextEdit="1"/>
              </p:cNvSpPr>
              <p:nvPr>
                <p:ph type="body" idx="1"/>
              </p:nvPr>
            </p:nvSpPr>
            <p:spPr>
              <a:xfrm>
                <a:off x="386051" y="1393825"/>
                <a:ext cx="8226855" cy="2860675"/>
              </a:xfrm>
              <a:blipFill>
                <a:blip r:embed="rId2"/>
                <a:stretch>
                  <a:fillRect l="-815" r="-148" b="-1706"/>
                </a:stretch>
              </a:blipFill>
            </p:spPr>
            <p:txBody>
              <a:bodyPr/>
              <a:lstStyle/>
              <a:p>
                <a:r>
                  <a:rPr lang="en-US">
                    <a:noFill/>
                  </a:rPr>
                  <a:t> </a:t>
                </a:r>
              </a:p>
            </p:txBody>
          </p:sp>
        </mc:Fallback>
      </mc:AlternateContent>
      <p:grpSp>
        <p:nvGrpSpPr>
          <p:cNvPr id="46092" name="Group 12">
            <a:extLst>
              <a:ext uri="{FF2B5EF4-FFF2-40B4-BE49-F238E27FC236}">
                <a16:creationId xmlns:a16="http://schemas.microsoft.com/office/drawing/2014/main" id="{03056EB8-E64E-4874-BBE4-7DA338D9862E}"/>
              </a:ext>
            </a:extLst>
          </p:cNvPr>
          <p:cNvGrpSpPr>
            <a:grpSpLocks/>
          </p:cNvGrpSpPr>
          <p:nvPr/>
        </p:nvGrpSpPr>
        <p:grpSpPr bwMode="auto">
          <a:xfrm>
            <a:off x="792163" y="4389438"/>
            <a:ext cx="7931150" cy="1935162"/>
            <a:chOff x="499" y="2765"/>
            <a:chExt cx="4996" cy="1219"/>
          </a:xfrm>
        </p:grpSpPr>
        <p:sp>
          <p:nvSpPr>
            <p:cNvPr id="16396" name="Rectangle 6">
              <a:extLst>
                <a:ext uri="{FF2B5EF4-FFF2-40B4-BE49-F238E27FC236}">
                  <a16:creationId xmlns:a16="http://schemas.microsoft.com/office/drawing/2014/main" id="{92386194-2849-40A2-9CCB-A994E1BA63EB}"/>
                </a:ext>
              </a:extLst>
            </p:cNvPr>
            <p:cNvSpPr>
              <a:spLocks noChangeArrowheads="1"/>
            </p:cNvSpPr>
            <p:nvPr/>
          </p:nvSpPr>
          <p:spPr bwMode="auto">
            <a:xfrm>
              <a:off x="499" y="2765"/>
              <a:ext cx="4625" cy="1181"/>
            </a:xfrm>
            <a:prstGeom prst="rect">
              <a:avLst/>
            </a:prstGeom>
            <a:solidFill>
              <a:srgbClr val="1C1C1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en-US" altLang="en-US" sz="1800"/>
            </a:p>
          </p:txBody>
        </p:sp>
        <p:pic>
          <p:nvPicPr>
            <p:cNvPr id="16397" name="Picture 4" descr="MPj01827630000[1]">
              <a:extLst>
                <a:ext uri="{FF2B5EF4-FFF2-40B4-BE49-F238E27FC236}">
                  <a16:creationId xmlns:a16="http://schemas.microsoft.com/office/drawing/2014/main" id="{708F58FB-2B71-4D13-A751-5D18A32CE8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1" y="2772"/>
              <a:ext cx="1523" cy="1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8" name="Picture 5" descr="MPj02892400000[1]">
              <a:extLst>
                <a:ext uri="{FF2B5EF4-FFF2-40B4-BE49-F238E27FC236}">
                  <a16:creationId xmlns:a16="http://schemas.microsoft.com/office/drawing/2014/main" id="{8D9E248A-8ABD-495A-9956-378312E4125F}"/>
                </a:ext>
              </a:extLst>
            </p:cNvPr>
            <p:cNvPicPr>
              <a:picLocks noChangeAspect="1" noChangeArrowheads="1"/>
            </p:cNvPicPr>
            <p:nvPr/>
          </p:nvPicPr>
          <p:blipFill>
            <a:blip r:embed="rId4">
              <a:clrChange>
                <a:clrFrom>
                  <a:srgbClr val="030303"/>
                </a:clrFrom>
                <a:clrTo>
                  <a:srgbClr val="030303">
                    <a:alpha val="0"/>
                  </a:srgbClr>
                </a:clrTo>
              </a:clrChange>
              <a:extLst>
                <a:ext uri="{28A0092B-C50C-407E-A947-70E740481C1C}">
                  <a14:useLocalDpi xmlns:a14="http://schemas.microsoft.com/office/drawing/2010/main" val="0"/>
                </a:ext>
              </a:extLst>
            </a:blip>
            <a:srcRect/>
            <a:stretch>
              <a:fillRect/>
            </a:stretch>
          </p:blipFill>
          <p:spPr bwMode="auto">
            <a:xfrm>
              <a:off x="4001" y="3077"/>
              <a:ext cx="1494" cy="9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46093" name="Group 13">
            <a:extLst>
              <a:ext uri="{FF2B5EF4-FFF2-40B4-BE49-F238E27FC236}">
                <a16:creationId xmlns:a16="http://schemas.microsoft.com/office/drawing/2014/main" id="{7C3AC9CF-C4BE-4E49-86CF-E036A4549EF5}"/>
              </a:ext>
            </a:extLst>
          </p:cNvPr>
          <p:cNvGrpSpPr>
            <a:grpSpLocks/>
          </p:cNvGrpSpPr>
          <p:nvPr/>
        </p:nvGrpSpPr>
        <p:grpSpPr bwMode="auto">
          <a:xfrm>
            <a:off x="2773363" y="5145088"/>
            <a:ext cx="4287837" cy="457200"/>
            <a:chOff x="1747" y="3241"/>
            <a:chExt cx="2701" cy="288"/>
          </a:xfrm>
        </p:grpSpPr>
        <p:sp>
          <p:nvSpPr>
            <p:cNvPr id="16394" name="Line 8">
              <a:extLst>
                <a:ext uri="{FF2B5EF4-FFF2-40B4-BE49-F238E27FC236}">
                  <a16:creationId xmlns:a16="http://schemas.microsoft.com/office/drawing/2014/main" id="{BC528E83-AF48-4F2A-BAEB-965CD7B959A5}"/>
                </a:ext>
              </a:extLst>
            </p:cNvPr>
            <p:cNvSpPr>
              <a:spLocks noChangeAspect="1" noChangeShapeType="1"/>
            </p:cNvSpPr>
            <p:nvPr/>
          </p:nvSpPr>
          <p:spPr bwMode="auto">
            <a:xfrm flipH="1">
              <a:off x="1747" y="3399"/>
              <a:ext cx="2701" cy="0"/>
            </a:xfrm>
            <a:prstGeom prst="line">
              <a:avLst/>
            </a:prstGeom>
            <a:noFill/>
            <a:ln w="25400">
              <a:solidFill>
                <a:schemeClr val="tx2"/>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95" name="Text Box 9">
              <a:extLst>
                <a:ext uri="{FF2B5EF4-FFF2-40B4-BE49-F238E27FC236}">
                  <a16:creationId xmlns:a16="http://schemas.microsoft.com/office/drawing/2014/main" id="{A0DDFB1B-AB97-4451-84BC-E7E5EC04D5DD}"/>
                </a:ext>
              </a:extLst>
            </p:cNvPr>
            <p:cNvSpPr txBox="1">
              <a:spLocks noChangeArrowheads="1"/>
            </p:cNvSpPr>
            <p:nvPr/>
          </p:nvSpPr>
          <p:spPr bwMode="auto">
            <a:xfrm>
              <a:off x="2926" y="3241"/>
              <a:ext cx="233" cy="288"/>
            </a:xfrm>
            <a:prstGeom prst="rect">
              <a:avLst/>
            </a:prstGeom>
            <a:solidFill>
              <a:srgbClr val="1C1C1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r>
                <a:rPr lang="en-US" altLang="en-US" sz="2400" b="1">
                  <a:solidFill>
                    <a:schemeClr val="tx2"/>
                  </a:solidFill>
                </a:rPr>
                <a:t>F</a:t>
              </a:r>
            </a:p>
          </p:txBody>
        </p:sp>
      </p:grpSp>
      <p:grpSp>
        <p:nvGrpSpPr>
          <p:cNvPr id="46094" name="Group 14">
            <a:extLst>
              <a:ext uri="{FF2B5EF4-FFF2-40B4-BE49-F238E27FC236}">
                <a16:creationId xmlns:a16="http://schemas.microsoft.com/office/drawing/2014/main" id="{804B0D3B-37CE-471B-B6A1-B51660060EE8}"/>
              </a:ext>
            </a:extLst>
          </p:cNvPr>
          <p:cNvGrpSpPr>
            <a:grpSpLocks/>
          </p:cNvGrpSpPr>
          <p:nvPr/>
        </p:nvGrpSpPr>
        <p:grpSpPr bwMode="auto">
          <a:xfrm>
            <a:off x="7389813" y="4497388"/>
            <a:ext cx="504825" cy="584200"/>
            <a:chOff x="4655" y="2833"/>
            <a:chExt cx="318" cy="368"/>
          </a:xfrm>
        </p:grpSpPr>
        <p:sp>
          <p:nvSpPr>
            <p:cNvPr id="16392" name="Line 10">
              <a:extLst>
                <a:ext uri="{FF2B5EF4-FFF2-40B4-BE49-F238E27FC236}">
                  <a16:creationId xmlns:a16="http://schemas.microsoft.com/office/drawing/2014/main" id="{513D86BD-4394-4DEE-B05A-B000D6024691}"/>
                </a:ext>
              </a:extLst>
            </p:cNvPr>
            <p:cNvSpPr>
              <a:spLocks noChangeShapeType="1"/>
            </p:cNvSpPr>
            <p:nvPr/>
          </p:nvSpPr>
          <p:spPr bwMode="auto">
            <a:xfrm flipV="1">
              <a:off x="4655" y="2833"/>
              <a:ext cx="0" cy="368"/>
            </a:xfrm>
            <a:prstGeom prst="line">
              <a:avLst/>
            </a:prstGeom>
            <a:noFill/>
            <a:ln w="25400">
              <a:solidFill>
                <a:schemeClr val="tx2"/>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93" name="Text Box 11">
              <a:extLst>
                <a:ext uri="{FF2B5EF4-FFF2-40B4-BE49-F238E27FC236}">
                  <a16:creationId xmlns:a16="http://schemas.microsoft.com/office/drawing/2014/main" id="{2DC13272-8985-4D12-8221-D54157911A9B}"/>
                </a:ext>
              </a:extLst>
            </p:cNvPr>
            <p:cNvSpPr txBox="1">
              <a:spLocks noChangeArrowheads="1"/>
            </p:cNvSpPr>
            <p:nvPr/>
          </p:nvSpPr>
          <p:spPr bwMode="auto">
            <a:xfrm>
              <a:off x="4750" y="2884"/>
              <a:ext cx="223" cy="288"/>
            </a:xfrm>
            <a:prstGeom prst="rect">
              <a:avLst/>
            </a:prstGeom>
            <a:solidFill>
              <a:srgbClr val="1C1C1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r>
                <a:rPr lang="en-US" altLang="en-US" sz="2400">
                  <a:solidFill>
                    <a:schemeClr val="tx2"/>
                  </a:solidFill>
                </a:rPr>
                <a:t>d</a:t>
              </a:r>
            </a:p>
          </p:txBody>
        </p:sp>
      </p:grpSp>
      <p:sp>
        <p:nvSpPr>
          <p:cNvPr id="46095" name="Rectangle 15">
            <a:extLst>
              <a:ext uri="{FF2B5EF4-FFF2-40B4-BE49-F238E27FC236}">
                <a16:creationId xmlns:a16="http://schemas.microsoft.com/office/drawing/2014/main" id="{D6B1A4DB-F1C7-452F-B384-D06A8F40E810}"/>
              </a:ext>
            </a:extLst>
          </p:cNvPr>
          <p:cNvSpPr>
            <a:spLocks noChangeArrowheads="1"/>
          </p:cNvSpPr>
          <p:nvPr/>
        </p:nvSpPr>
        <p:spPr bwMode="auto">
          <a:xfrm>
            <a:off x="2929732" y="1398588"/>
            <a:ext cx="30670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r>
              <a:rPr lang="en-US" altLang="en-US" sz="2800" b="1" dirty="0">
                <a:solidFill>
                  <a:schemeClr val="hlink"/>
                </a:solidFill>
              </a:rPr>
              <a:t>…… HOWEVER!!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46092"/>
                                        </p:tgtEl>
                                        <p:attrNameLst>
                                          <p:attrName>style.visibility</p:attrName>
                                        </p:attrNameLst>
                                      </p:cBhvr>
                                      <p:to>
                                        <p:strVal val="visible"/>
                                      </p:to>
                                    </p:set>
                                    <p:animEffect transition="in" filter="fade">
                                      <p:cBhvr>
                                        <p:cTn id="7" dur="2000"/>
                                        <p:tgtEl>
                                          <p:spTgt spid="46092"/>
                                        </p:tgtEl>
                                      </p:cBhvr>
                                    </p:animEffect>
                                  </p:childTnLst>
                                </p:cTn>
                              </p:par>
                            </p:childTnLst>
                          </p:cTn>
                        </p:par>
                        <p:par>
                          <p:cTn id="8" fill="hold" nodeType="afterGroup">
                            <p:stCondLst>
                              <p:cond delay="2000"/>
                            </p:stCondLst>
                            <p:childTnLst>
                              <p:par>
                                <p:cTn id="9" presetID="5" presetClass="entr" presetSubtype="10" fill="hold" grpId="0" nodeType="afterEffect">
                                  <p:stCondLst>
                                    <p:cond delay="500"/>
                                  </p:stCondLst>
                                  <p:childTnLst>
                                    <p:set>
                                      <p:cBhvr>
                                        <p:cTn id="10" dur="1" fill="hold">
                                          <p:stCondLst>
                                            <p:cond delay="0"/>
                                          </p:stCondLst>
                                        </p:cTn>
                                        <p:tgtEl>
                                          <p:spTgt spid="46083">
                                            <p:txEl>
                                              <p:pRg st="0" end="0"/>
                                            </p:txEl>
                                          </p:spTgt>
                                        </p:tgtEl>
                                        <p:attrNameLst>
                                          <p:attrName>style.visibility</p:attrName>
                                        </p:attrNameLst>
                                      </p:cBhvr>
                                      <p:to>
                                        <p:strVal val="visible"/>
                                      </p:to>
                                    </p:set>
                                    <p:animEffect transition="in" filter="checkerboard(across)">
                                      <p:cBhvr>
                                        <p:cTn id="11" dur="500"/>
                                        <p:tgtEl>
                                          <p:spTgt spid="46083">
                                            <p:txEl>
                                              <p:pRg st="0" end="0"/>
                                            </p:txEl>
                                          </p:spTgt>
                                        </p:tgtEl>
                                      </p:cBhvr>
                                    </p:animEffect>
                                  </p:childTnLst>
                                </p:cTn>
                              </p:par>
                            </p:childTnLst>
                          </p:cTn>
                        </p:par>
                        <p:par>
                          <p:cTn id="12" fill="hold" nodeType="afterGroup">
                            <p:stCondLst>
                              <p:cond delay="3000"/>
                            </p:stCondLst>
                            <p:childTnLst>
                              <p:par>
                                <p:cTn id="13" presetID="22" presetClass="entr" presetSubtype="8" fill="hold" grpId="0" nodeType="afterEffect">
                                  <p:stCondLst>
                                    <p:cond delay="2000"/>
                                  </p:stCondLst>
                                  <p:childTnLst>
                                    <p:set>
                                      <p:cBhvr>
                                        <p:cTn id="14" dur="1" fill="hold">
                                          <p:stCondLst>
                                            <p:cond delay="0"/>
                                          </p:stCondLst>
                                        </p:cTn>
                                        <p:tgtEl>
                                          <p:spTgt spid="46095"/>
                                        </p:tgtEl>
                                        <p:attrNameLst>
                                          <p:attrName>style.visibility</p:attrName>
                                        </p:attrNameLst>
                                      </p:cBhvr>
                                      <p:to>
                                        <p:strVal val="visible"/>
                                      </p:to>
                                    </p:set>
                                    <p:animEffect transition="in" filter="wipe(left)">
                                      <p:cBhvr>
                                        <p:cTn id="15" dur="5000"/>
                                        <p:tgtEl>
                                          <p:spTgt spid="46095"/>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5" presetClass="entr" presetSubtype="10" fill="hold" grpId="0" nodeType="clickEffect">
                                  <p:stCondLst>
                                    <p:cond delay="0"/>
                                  </p:stCondLst>
                                  <p:childTnLst>
                                    <p:set>
                                      <p:cBhvr>
                                        <p:cTn id="19" dur="1" fill="hold">
                                          <p:stCondLst>
                                            <p:cond delay="0"/>
                                          </p:stCondLst>
                                        </p:cTn>
                                        <p:tgtEl>
                                          <p:spTgt spid="46083">
                                            <p:txEl>
                                              <p:pRg st="1" end="1"/>
                                            </p:txEl>
                                          </p:spTgt>
                                        </p:tgtEl>
                                        <p:attrNameLst>
                                          <p:attrName>style.visibility</p:attrName>
                                        </p:attrNameLst>
                                      </p:cBhvr>
                                      <p:to>
                                        <p:strVal val="visible"/>
                                      </p:to>
                                    </p:set>
                                    <p:animEffect transition="in" filter="checkerboard(across)">
                                      <p:cBhvr>
                                        <p:cTn id="20" dur="500"/>
                                        <p:tgtEl>
                                          <p:spTgt spid="46083">
                                            <p:txEl>
                                              <p:pRg st="1" end="1"/>
                                            </p:txEl>
                                          </p:spTgt>
                                        </p:tgtEl>
                                      </p:cBhvr>
                                    </p:animEffect>
                                  </p:childTnLst>
                                </p:cTn>
                              </p:par>
                            </p:childTnLst>
                          </p:cTn>
                        </p:par>
                        <p:par>
                          <p:cTn id="21" fill="hold" nodeType="afterGroup">
                            <p:stCondLst>
                              <p:cond delay="500"/>
                            </p:stCondLst>
                            <p:childTnLst>
                              <p:par>
                                <p:cTn id="22" presetID="5" presetClass="entr" presetSubtype="10" fill="hold" grpId="0" nodeType="afterEffect">
                                  <p:stCondLst>
                                    <p:cond delay="0"/>
                                  </p:stCondLst>
                                  <p:childTnLst>
                                    <p:set>
                                      <p:cBhvr>
                                        <p:cTn id="23" dur="1" fill="hold">
                                          <p:stCondLst>
                                            <p:cond delay="0"/>
                                          </p:stCondLst>
                                        </p:cTn>
                                        <p:tgtEl>
                                          <p:spTgt spid="46083">
                                            <p:txEl>
                                              <p:pRg st="2" end="2"/>
                                            </p:txEl>
                                          </p:spTgt>
                                        </p:tgtEl>
                                        <p:attrNameLst>
                                          <p:attrName>style.visibility</p:attrName>
                                        </p:attrNameLst>
                                      </p:cBhvr>
                                      <p:to>
                                        <p:strVal val="visible"/>
                                      </p:to>
                                    </p:set>
                                    <p:animEffect transition="in" filter="checkerboard(across)">
                                      <p:cBhvr>
                                        <p:cTn id="24" dur="500"/>
                                        <p:tgtEl>
                                          <p:spTgt spid="46083">
                                            <p:txEl>
                                              <p:pRg st="2" end="2"/>
                                            </p:txEl>
                                          </p:spTgt>
                                        </p:tgtEl>
                                      </p:cBhvr>
                                    </p:animEffect>
                                  </p:childTnLst>
                                </p:cTn>
                              </p:par>
                            </p:childTnLst>
                          </p:cTn>
                        </p:par>
                        <p:par>
                          <p:cTn id="25" fill="hold" nodeType="afterGroup">
                            <p:stCondLst>
                              <p:cond delay="1000"/>
                            </p:stCondLst>
                            <p:childTnLst>
                              <p:par>
                                <p:cTn id="26" presetID="22" presetClass="entr" presetSubtype="2" fill="hold" nodeType="afterEffect">
                                  <p:stCondLst>
                                    <p:cond delay="0"/>
                                  </p:stCondLst>
                                  <p:childTnLst>
                                    <p:set>
                                      <p:cBhvr>
                                        <p:cTn id="27" dur="1" fill="hold">
                                          <p:stCondLst>
                                            <p:cond delay="0"/>
                                          </p:stCondLst>
                                        </p:cTn>
                                        <p:tgtEl>
                                          <p:spTgt spid="46093"/>
                                        </p:tgtEl>
                                        <p:attrNameLst>
                                          <p:attrName>style.visibility</p:attrName>
                                        </p:attrNameLst>
                                      </p:cBhvr>
                                      <p:to>
                                        <p:strVal val="visible"/>
                                      </p:to>
                                    </p:set>
                                    <p:animEffect transition="in" filter="wipe(right)">
                                      <p:cBhvr>
                                        <p:cTn id="28" dur="500"/>
                                        <p:tgtEl>
                                          <p:spTgt spid="46093"/>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5" presetClass="entr" presetSubtype="10" fill="hold" grpId="0" nodeType="clickEffect">
                                  <p:stCondLst>
                                    <p:cond delay="0"/>
                                  </p:stCondLst>
                                  <p:childTnLst>
                                    <p:set>
                                      <p:cBhvr>
                                        <p:cTn id="32" dur="1" fill="hold">
                                          <p:stCondLst>
                                            <p:cond delay="0"/>
                                          </p:stCondLst>
                                        </p:cTn>
                                        <p:tgtEl>
                                          <p:spTgt spid="46083">
                                            <p:txEl>
                                              <p:pRg st="3" end="3"/>
                                            </p:txEl>
                                          </p:spTgt>
                                        </p:tgtEl>
                                        <p:attrNameLst>
                                          <p:attrName>style.visibility</p:attrName>
                                        </p:attrNameLst>
                                      </p:cBhvr>
                                      <p:to>
                                        <p:strVal val="visible"/>
                                      </p:to>
                                    </p:set>
                                    <p:animEffect transition="in" filter="checkerboard(across)">
                                      <p:cBhvr>
                                        <p:cTn id="33" dur="500"/>
                                        <p:tgtEl>
                                          <p:spTgt spid="46083">
                                            <p:txEl>
                                              <p:pRg st="3" end="3"/>
                                            </p:txEl>
                                          </p:spTgt>
                                        </p:tgtEl>
                                      </p:cBhvr>
                                    </p:animEffect>
                                  </p:childTnLst>
                                </p:cTn>
                              </p:par>
                            </p:childTnLst>
                          </p:cTn>
                        </p:par>
                        <p:par>
                          <p:cTn id="34" fill="hold" nodeType="afterGroup">
                            <p:stCondLst>
                              <p:cond delay="500"/>
                            </p:stCondLst>
                            <p:childTnLst>
                              <p:par>
                                <p:cTn id="35" presetID="22" presetClass="entr" presetSubtype="4" fill="hold" nodeType="afterEffect">
                                  <p:stCondLst>
                                    <p:cond delay="0"/>
                                  </p:stCondLst>
                                  <p:childTnLst>
                                    <p:set>
                                      <p:cBhvr>
                                        <p:cTn id="36" dur="1" fill="hold">
                                          <p:stCondLst>
                                            <p:cond delay="0"/>
                                          </p:stCondLst>
                                        </p:cTn>
                                        <p:tgtEl>
                                          <p:spTgt spid="46094"/>
                                        </p:tgtEl>
                                        <p:attrNameLst>
                                          <p:attrName>style.visibility</p:attrName>
                                        </p:attrNameLst>
                                      </p:cBhvr>
                                      <p:to>
                                        <p:strVal val="visible"/>
                                      </p:to>
                                    </p:set>
                                    <p:animEffect transition="in" filter="wipe(down)">
                                      <p:cBhvr>
                                        <p:cTn id="37" dur="500"/>
                                        <p:tgtEl>
                                          <p:spTgt spid="46094"/>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46083">
                                            <p:txEl>
                                              <p:pRg st="4" end="4"/>
                                            </p:txEl>
                                          </p:spTgt>
                                        </p:tgtEl>
                                        <p:attrNameLst>
                                          <p:attrName>style.visibility</p:attrName>
                                        </p:attrNameLst>
                                      </p:cBhvr>
                                      <p:to>
                                        <p:strVal val="visible"/>
                                      </p:to>
                                    </p:set>
                                    <p:animEffect transition="in" filter="checkerboard(across)">
                                      <p:cBhvr>
                                        <p:cTn id="42" dur="500"/>
                                        <p:tgtEl>
                                          <p:spTgt spid="46083">
                                            <p:txEl>
                                              <p:pRg st="4" end="4"/>
                                            </p:txEl>
                                          </p:spTgt>
                                        </p:tgtEl>
                                      </p:cBhvr>
                                    </p:animEffect>
                                  </p:childTnLst>
                                </p:cTn>
                              </p:par>
                            </p:childTnLst>
                          </p:cTn>
                        </p:par>
                        <p:par>
                          <p:cTn id="43" fill="hold" nodeType="afterGroup">
                            <p:stCondLst>
                              <p:cond delay="500"/>
                            </p:stCondLst>
                            <p:childTnLst>
                              <p:par>
                                <p:cTn id="44" presetID="5" presetClass="entr" presetSubtype="10" fill="hold" grpId="0" nodeType="afterEffect">
                                  <p:stCondLst>
                                    <p:cond delay="0"/>
                                  </p:stCondLst>
                                  <p:childTnLst>
                                    <p:set>
                                      <p:cBhvr>
                                        <p:cTn id="45" dur="1" fill="hold">
                                          <p:stCondLst>
                                            <p:cond delay="0"/>
                                          </p:stCondLst>
                                        </p:cTn>
                                        <p:tgtEl>
                                          <p:spTgt spid="46083">
                                            <p:txEl>
                                              <p:pRg st="5" end="5"/>
                                            </p:txEl>
                                          </p:spTgt>
                                        </p:tgtEl>
                                        <p:attrNameLst>
                                          <p:attrName>style.visibility</p:attrName>
                                        </p:attrNameLst>
                                      </p:cBhvr>
                                      <p:to>
                                        <p:strVal val="visible"/>
                                      </p:to>
                                    </p:set>
                                    <p:animEffect transition="in" filter="checkerboard(across)">
                                      <p:cBhvr>
                                        <p:cTn id="46" dur="500"/>
                                        <p:tgtEl>
                                          <p:spTgt spid="4608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p:bldP spid="46095" grpId="0"/>
    </p:bldLst>
  </p:timing>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Radial</Template>
  <TotalTime>4372</TotalTime>
  <Words>1857</Words>
  <Application>Microsoft Office PowerPoint</Application>
  <PresentationFormat>On-screen Show (4:3)</PresentationFormat>
  <Paragraphs>233</Paragraphs>
  <Slides>29</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8" baseType="lpstr">
      <vt:lpstr>Arial</vt:lpstr>
      <vt:lpstr>Arial Black</vt:lpstr>
      <vt:lpstr>Cambria Math</vt:lpstr>
      <vt:lpstr>Century</vt:lpstr>
      <vt:lpstr>Times New Roman</vt:lpstr>
      <vt:lpstr>Verdana</vt:lpstr>
      <vt:lpstr>Wingdings</vt:lpstr>
      <vt:lpstr>Radial</vt:lpstr>
      <vt:lpstr>Equation</vt:lpstr>
      <vt:lpstr>Work &amp; Energy</vt:lpstr>
      <vt:lpstr>Energy</vt:lpstr>
      <vt:lpstr>Work</vt:lpstr>
      <vt:lpstr>Calculating Work</vt:lpstr>
      <vt:lpstr>Calculating Work</vt:lpstr>
      <vt:lpstr>Example #1:</vt:lpstr>
      <vt:lpstr>Example #1:</vt:lpstr>
      <vt:lpstr>Example #2:</vt:lpstr>
      <vt:lpstr>Example #2:</vt:lpstr>
      <vt:lpstr>Kinetic Energy</vt:lpstr>
      <vt:lpstr>Kinetic Energy &amp; Work</vt:lpstr>
      <vt:lpstr>Kinetic Energy &amp; Work</vt:lpstr>
      <vt:lpstr>Work – Energy Theorem</vt:lpstr>
      <vt:lpstr>Work-Energy Theorem: Example #3</vt:lpstr>
      <vt:lpstr>Work-Energy Theorem: Example #3 (Cont.)</vt:lpstr>
      <vt:lpstr>Work-Energy Theorem: Example #3 (Cont.)</vt:lpstr>
      <vt:lpstr>Work and Friction: Example #4</vt:lpstr>
      <vt:lpstr>Example #4 (cont.):</vt:lpstr>
      <vt:lpstr>Gravitational Potential Energy</vt:lpstr>
      <vt:lpstr>Gravitational Potential Energy</vt:lpstr>
      <vt:lpstr>Example 5:</vt:lpstr>
      <vt:lpstr>Case 1</vt:lpstr>
      <vt:lpstr>Case 2</vt:lpstr>
      <vt:lpstr>Power</vt:lpstr>
      <vt:lpstr>Example 6:</vt:lpstr>
      <vt:lpstr>Alternate representations for Power</vt:lpstr>
      <vt:lpstr>Example 7:</vt:lpstr>
      <vt:lpstr>Example 7 (cont.)</vt:lpstr>
      <vt:lpstr>Key Ideas</vt:lpstr>
    </vt:vector>
  </TitlesOfParts>
  <Company>WCSD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 &amp; Energy</dc:title>
  <dc:creator>Science-laptop</dc:creator>
  <cp:lastModifiedBy>Charlie Ropes</cp:lastModifiedBy>
  <cp:revision>58</cp:revision>
  <dcterms:created xsi:type="dcterms:W3CDTF">2006-04-24T00:28:21Z</dcterms:created>
  <dcterms:modified xsi:type="dcterms:W3CDTF">2021-01-13T05:05:11Z</dcterms:modified>
</cp:coreProperties>
</file>